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4" r:id="rId2"/>
    <p:sldId id="263" r:id="rId3"/>
    <p:sldId id="264" r:id="rId4"/>
    <p:sldId id="267" r:id="rId5"/>
    <p:sldId id="293" r:id="rId6"/>
    <p:sldId id="268" r:id="rId7"/>
    <p:sldId id="296" r:id="rId8"/>
    <p:sldId id="299" r:id="rId9"/>
    <p:sldId id="318" r:id="rId10"/>
    <p:sldId id="319" r:id="rId11"/>
    <p:sldId id="330" r:id="rId12"/>
    <p:sldId id="331" r:id="rId13"/>
    <p:sldId id="332" r:id="rId14"/>
    <p:sldId id="265" r:id="rId15"/>
    <p:sldId id="300" r:id="rId16"/>
    <p:sldId id="325" r:id="rId17"/>
    <p:sldId id="333" r:id="rId18"/>
    <p:sldId id="266" r:id="rId19"/>
    <p:sldId id="303" r:id="rId20"/>
    <p:sldId id="269" r:id="rId21"/>
    <p:sldId id="283" r:id="rId22"/>
    <p:sldId id="304" r:id="rId23"/>
    <p:sldId id="270" r:id="rId24"/>
    <p:sldId id="307" r:id="rId25"/>
    <p:sldId id="308" r:id="rId26"/>
    <p:sldId id="321" r:id="rId27"/>
    <p:sldId id="309" r:id="rId28"/>
    <p:sldId id="271" r:id="rId29"/>
    <p:sldId id="312" r:id="rId30"/>
    <p:sldId id="313" r:id="rId31"/>
    <p:sldId id="314" r:id="rId32"/>
    <p:sldId id="329" r:id="rId33"/>
    <p:sldId id="305" r:id="rId34"/>
    <p:sldId id="316" r:id="rId35"/>
    <p:sldId id="306" r:id="rId36"/>
    <p:sldId id="334" r:id="rId37"/>
    <p:sldId id="335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4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兰亭集序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35.xml"/><Relationship Id="rId5" Type="http://schemas.openxmlformats.org/officeDocument/2006/relationships/slide" Target="slide33.xml"/><Relationship Id="rId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35.xml"/><Relationship Id="rId5" Type="http://schemas.openxmlformats.org/officeDocument/2006/relationships/slide" Target="slide33.xml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35.xml"/><Relationship Id="rId5" Type="http://schemas.openxmlformats.org/officeDocument/2006/relationships/slide" Target="slide33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兰亭集序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3760676"/>
              </p:ext>
            </p:extLst>
          </p:nvPr>
        </p:nvGraphicFramePr>
        <p:xfrm>
          <a:off x="323528" y="2045818"/>
          <a:ext cx="8128000" cy="4119486"/>
        </p:xfrm>
        <a:graphic>
          <a:graphicData uri="http://schemas.openxmlformats.org/presentationml/2006/ole">
            <p:oleObj spid="_x0000_s44042" name="文档" r:id="rId6" imgW="3837032" imgH="194537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330940" y="2021571"/>
            <a:ext cx="356734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22426" y="2481879"/>
            <a:ext cx="201752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87474" y="2937854"/>
            <a:ext cx="49088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70880" y="3398162"/>
            <a:ext cx="23331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1760" y="3858738"/>
            <a:ext cx="3492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93572" y="4308297"/>
            <a:ext cx="232244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54929" y="4766441"/>
            <a:ext cx="34163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85084" y="5225783"/>
            <a:ext cx="42631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23728" y="5687313"/>
            <a:ext cx="345638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4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记特殊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为流觞曲水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寄所托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形骸之外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当其欣于所遇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于所遇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暂得于己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不能喻之于怀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亦将有感于斯文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于斯文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会于会稽山阴之兰亭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于会稽山阴之兰亭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186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固知一死生为虚诞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齐彭殇为妄作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其致一也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直接表示判断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俯察品类之盛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是修饰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是修饰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621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或取诸怀抱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悟言一室之内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或因寄所托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放浪形骸之外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群贤毕至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少长咸集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俯察品类之盛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所以游目骋怀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足以极视听之娱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信可乐也。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惠风和畅。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仰观宇宙之大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俯察品类之盛。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固知一死生为虚诞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齐彭殇为妄作。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5723" y="2309923"/>
            <a:ext cx="16892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90178" y="2309923"/>
            <a:ext cx="16892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69426" y="3117246"/>
            <a:ext cx="115377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3950" y="3523886"/>
            <a:ext cx="1656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85475" y="4315130"/>
            <a:ext cx="1656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98640" y="5121844"/>
            <a:ext cx="222123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9720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了解文章思想内容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揣摩作者的情感变化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段作者记叙了兰亭盛会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这一段写了哪些内容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交代了集会的时间、地点、与会者等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并有写景、叙事和抒情。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信可乐也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的具体内容是什么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的具体内容一是同道相逢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二是环境幽雅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三是气候宜人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更深层次的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在于作者在此情此景中对大自然的一种领悟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察品类之盛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大自然神奇的造化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使自然界的一切均等地享受大自然的恩赐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置身于自然中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往往使人达到悟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的最高境界。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553887"/>
            <a:ext cx="83124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528" y="3789040"/>
            <a:ext cx="8312472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06961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夫人之相与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俯仰一世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。这个句子在行文结构上起什么作用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承上启下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过渡作用。承上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群贤毕至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少长咸集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二字推开一步展开议论。启下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论述了两种人生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一种倦于游玩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一种寄情山水。二者虽取向不同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但又都情随事迁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令人感慨。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段内容上跟第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段相比情感有何变化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两段有什么联系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段由此生发议论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。叙事是基础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是议论的触发点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正因前文乐极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才生后文之悲。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2492896"/>
            <a:ext cx="831247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528" y="4501919"/>
            <a:ext cx="8312472" cy="871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学习情景交融、叙议结合的写作手法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此地有崇山峻岭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茂林修竹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又有清流激湍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映带左右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这个句子描述了一个怎样的景致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这个景致具有怎样的特点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以简净雅洁的文字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描述了一个山清水秀的美妙景致。由远及近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由静而动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突出景致的开阔、幽静、清新。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文中关于天气情况的描写有什么作用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文中对天气的描写起承上启下的连接作用。承上是说上文的地理环境、景物、人们的活动如果没有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惠风和畅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便不会呈现出欢快的气氛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就启下而言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而及于下文之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显得紧密而自然。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935960"/>
            <a:ext cx="8312472" cy="853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528" y="4160097"/>
            <a:ext cx="8312472" cy="1717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3483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段中作者感叹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岂不痛哉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作者是为何而痛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这一段在前面极写宴集之乐后引出了作者对人生的感慨。兰亭宴集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但终有期限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聚会难而短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分离易而长。由此想到了人生。人生一世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各有所好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悟言一室之内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放浪形骸之外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或静或动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暂得于心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但随着时境的变化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心境也随之而发生变化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况修短随化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终期于尽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由此而生。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作为书序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本文和一般的书序有什么不同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作者行文有何特点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一般的书序介绍成书的经过、出版意旨、编写体例或作者情况等。本文则由宴游活动谈到生死观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善于借题发挥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论及人生的意义。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2132856"/>
            <a:ext cx="8312472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520" y="4577730"/>
            <a:ext cx="8312472" cy="1227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350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选文对老之将至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人生无常慨叹不已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情调有些低沉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但作者的积极情绪又蕴含其中。你是如何看待这一问题的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题干中已明确了分析的角度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一是作者流露出的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低沉情调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二是分析其积极情绪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结合文章有关内容阐述自己的看法即可。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虽然作者感慨时光飞逝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但字里行间暗含对人生的眷恋和热爱之情。尤其是提出了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的生死观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认为人不管以怎样的方式活着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生命都在不知不觉中逝去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而寿命的短长只能听凭造化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最终归于结束。生就是生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活着能享受乐趣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死就是死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死后一切皆无。活着和死去是人生大事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二者不可等量齐观。暗含有生之年应当做些实事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不宜空谈玄理之意。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528900"/>
            <a:ext cx="83124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528" y="3356992"/>
            <a:ext cx="8312472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本文表达的思想和老庄思想是否一致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首先需要明确两者各自的思想是什么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然后分析其不同之处。在王羲之看来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齐彭殇为妄作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这与老庄的思想是不同的。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王羲之在《兰亭集序》中描述了生命的不同状态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抒发了自己高旷的宇宙情怀。但是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他的生命观不同于老庄的道家思想。在王羲之看来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对生的执著、对死的排斥是人所共有的感情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是客观存在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齐彭殇为妄作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这就彻底否定了老庄的齐生死的观点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而树立了自己的生命意识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337863"/>
            <a:ext cx="831247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976" y="3567836"/>
            <a:ext cx="8312472" cy="2165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8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8105579"/>
              </p:ext>
            </p:extLst>
          </p:nvPr>
        </p:nvGraphicFramePr>
        <p:xfrm>
          <a:off x="508000" y="1340768"/>
          <a:ext cx="8128000" cy="4685135"/>
        </p:xfrm>
        <a:graphic>
          <a:graphicData uri="http://schemas.openxmlformats.org/presentationml/2006/ole">
            <p:oleObj spid="_x0000_s1085" name="文档" r:id="rId3" imgW="3998962" imgH="23053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M08.eps" descr="id:2147490139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7584" y="2281836"/>
            <a:ext cx="6984776" cy="301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9168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文言文翻译的方法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文言文翻译基本方法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直译和意译。所谓直译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是指用现代汉语的词对原文进行逐字逐句地对应翻译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做到实词、虚词尽可能文意相对。直译的好处是字字落实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其不足之处是有时译句文意难懂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语言也不够通顺。所谓意译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则是根据语句的意思进行翻译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做到尽量符合原文意思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语句尽可能照顾原文词义。意译有一定的灵活性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文字可增可减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词语的位置可以变化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句式也可以变化。意译的好处是文意连贯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译文符合现代语言的表达习惯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比较通顺、流畅、好懂。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文言文翻译具体方法有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留、删、补、换、调、变。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就是保留。凡是古今意义相同的词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以及古代的人名、地名、物名等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翻译时可保留不变。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2093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就是删除。删掉无须译出的文言虚词。比如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沛公之参乘樊哙者也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沛公的侍卫樊哙。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是语尾助词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不译。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就是增补。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变单音词为双音词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补出省略句中的省略成分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补出省略了的语句。注意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补出省略的成分或语句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要加括号。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就是替换。用现代词汇替换古代词汇。如把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吾、余、予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尔、汝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就是调整。把古汉语特殊句式调整为现代汉语句式。主谓倒装句、宾语前置句、介词结构后置句、定语后置句等翻译时一般应调整语序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以便符合现代汉语表达习惯。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就是变通。在忠实于原文的基础上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活译有关文字。如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波澜不惊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可活译成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风平浪静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917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5317816"/>
              </p:ext>
            </p:extLst>
          </p:nvPr>
        </p:nvGraphicFramePr>
        <p:xfrm>
          <a:off x="508000" y="1867203"/>
          <a:ext cx="8128000" cy="4082077"/>
        </p:xfrm>
        <a:graphic>
          <a:graphicData uri="http://schemas.openxmlformats.org/presentationml/2006/ole">
            <p:oleObj spid="_x0000_s33806" name="文档" r:id="rId7" imgW="3926273" imgH="19720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5418998"/>
              </p:ext>
            </p:extLst>
          </p:nvPr>
        </p:nvGraphicFramePr>
        <p:xfrm>
          <a:off x="508000" y="1370307"/>
          <a:ext cx="8128000" cy="5515077"/>
        </p:xfrm>
        <a:graphic>
          <a:graphicData uri="http://schemas.openxmlformats.org/presentationml/2006/ole">
            <p:oleObj spid="_x0000_s34831" name="文档" r:id="rId7" imgW="3926273" imgH="26639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5991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1342270"/>
              </p:ext>
            </p:extLst>
          </p:nvPr>
        </p:nvGraphicFramePr>
        <p:xfrm>
          <a:off x="508000" y="1340768"/>
          <a:ext cx="8128000" cy="5873328"/>
        </p:xfrm>
        <a:graphic>
          <a:graphicData uri="http://schemas.openxmlformats.org/presentationml/2006/ole">
            <p:oleObj spid="_x0000_s35855" name="文档" r:id="rId7" imgW="3926273" imgH="28367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096544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对下列各句中加点词的解释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在儒者为末务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事务。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不爽如是也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差错。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余于岭南遇夏子宁枚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诗言情而不诡于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奇异。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违背。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4415078"/>
            <a:ext cx="8312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427" y="4801036"/>
            <a:ext cx="8312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560494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将文中画横线的句子翻译成现代汉语。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诗以适性情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文以辞达意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如是已矣。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人与诗文如出乎一。余盖快然于其合也矣。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诗就是来满足性情的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文章就是用来表情达意的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只不过如此而已。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人与诗文如出一辙。我对他诗文与人品的相合十分高兴。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3556000"/>
            <a:ext cx="8312472" cy="1245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58513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兰亭随想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陈伯齐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东晋大书法家王羲之题写的《兰亭集序》中的兰亭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离绍兴市区约有二三十里。每逢书法盛会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茂林修竹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清流激湍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的环境之中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人们着晋服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即兴挥毫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泼墨成篇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那情形大概是不亚于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曲阜朝圣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王羲之确也是人们所公认的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。他的书法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飘若浮云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矫若游龙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在中国书法艺术史上具有划时代的意义。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243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宋代文学家曾巩说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羲之之书晚乃善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则其所能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盖亦以精力自致者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非天成也。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这种说法是有根据的。据史料记载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王羲之幼时说话迟钝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人们并不认为他有才能。王羲之七岁时就跟其父学表亲卫夫人之书法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自幼勤学苦练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可谓书苑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七龄童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。但只此而已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也是成不了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的。王羲之没有满足于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七龄童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的那一点功夫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他以后辞官去职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专攻书法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独创一格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方开中国书法之一代新风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晚乃善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以上是顺便说说的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无须赘述。我倒是由此想到王羲之的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感到其中颇有些耐人寻味的东西。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285405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是东晋时期会稽郡治山阴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今浙江绍兴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城西南郊名胜。这里山清水秀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风景幽雅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是当时名流雅士时常集会的地方。晋穆帝永和九年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(353)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三月二日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五十一岁的王羲之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当时任会稽内史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邀请友人谢安、孙绰等四十一人在兰亭聚会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他们做曲水流殇之饮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当时要求每人作四言、五言诗各一首。之后王羲之将诸名爵及诗作一一记录集结成集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是为《兰亭集》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并为此集作序一篇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这就是《兰亭集序》。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据清代悔堂老人撰写的《越中杂识》记载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字逸少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为右军将军、会稽内史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时东土饥荒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羲之辄开仓赈贷。赈役繁重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吴会尤甚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羲之上疏争之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多见从纳。尝遗殷浩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止其北伐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上书谢安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谏其清谈。众皆韪之。后王述为扬州刺史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羲之耻辱其后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谢病归。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是作为官吏而不是作为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被记载着的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包括王羲之从当官到辞官的整个过程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其中也透露了王羲之辞官的原委。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我原以为王羲之的辞官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只是为了能有更多的精力专攻书法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看来并不是这么一回事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十有八九倒是因为他的秉性。你看他一会儿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尽管是因为民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尽管其所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多见从纳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但最终为官场所不容。他的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谢病归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实在也是在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之中的。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672945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4291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文章写得好可以做官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字写得好可以做官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研究历史有成就也做得官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我看并不尽然。王羲之仅一篇《兰亭集序》足为千古绝唱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万世楷模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而且官也是做得不错的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但到头来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谢病归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要想在旧官场上混下去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主要的大概还不在于写文章的才气或安邦济世的能力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而是另有其诀窍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这正是王羲之所缺少的。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常听人说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书生与官场不相容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这或许是有些道理的。但到底什么是书生气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人多不得其解。近日有友人相告曰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书生气者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认真是也。这真是一语中的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使人顿开茅塞。数数历代当官的书生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不改其认真之秉性的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如陆游、范仲淹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大都官运乖蹇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贬黜的贬黜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免职的免职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其结局几乎是十有八九与王羲之相似。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1634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6961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把认真当作书生气而排斥于官场之外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其吏治是不会清明的。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摘自《人民文摘》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这是一篇借王羲之的故事谈用人道理的杂文。文章极尽杂文之能事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从兰亭谈起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谈王羲之的书法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说王羲之的为官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引经据典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旁稽博采。直到行文即将完尽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作者才道出自己的观点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把认真当作书生气而排斥于官场之外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其吏治是不会清明的。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文章虽然简短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给人的启示却深刻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结尾句如黄钟大吕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警人心智。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750904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王羲之和他的朋友们处偏远清幽之地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行率真自由之事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着朴素简洁之衣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食清淡爽口之味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歌清新高雅之章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叙自然真挚之情。他们通体洋溢着一种平淡的人生真味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从从容容、平平淡淡、潇潇洒洒、坦坦荡荡、真真切切。这是他们淡雅人格性情的体现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简单的生活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原生态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的生命情调。这显然是古代文人学士及当今知识分子追崇的一种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雅而不俗、素而不艳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的人生理想和乐境。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淡雅人生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诗意生活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10447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诗意人生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人在天地间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匆匆数十载。面对短暂的生命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有人为之悲泣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慨叹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人生苦短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有人为之激昂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只争朝夕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。但时间不停地流逝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不因人类的意愿而改变。不会因为你是帝王将相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你的生命次数就多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也不会因为你是平民百姓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就剥夺你来世间走一遭的权利。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生活于东晋时期的王羲之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岂不痛哉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的悲慨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但更多的是对古今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其致一也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的生命体验的追寻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他诗意地栖居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尽情地挥洒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用他的诗文告诉我们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在短暂的一生里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要珍爱生命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更要用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永不放弃的追求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来充实自己的人生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这样的生命才会更加辉煌多彩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璀璨多姿。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让人生更精彩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生命的价值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318673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人固有一死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或重于泰山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或轻于鸿毛。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泰戈尔说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生如夏花之绚烂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死如秋叶之静美。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死生亦大矣。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请你写一段不少于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阐述你对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的看法。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953472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生与死同是生命的一部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生死相间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才成无死无终的大生命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死同生一样是大自然中的自然现象。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这是李大钊曾在一篇散文中写下的生死观。死并不可怕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生却没那么容易。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司马迁在生与死的抉择中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毅然决然地选择了生。尽管忍受着世人的嘲讽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得不到亲人的理解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他仍然选择了活着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我想他定是有自己的理由。正因为他的这种坚持与决心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人固有一死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或重于泰山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或轻于鸿毛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的千古绝唱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《史记》。然而项羽却在生与死的抉择中选择了死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依旧名垂青史。四面皆楚歌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在被汉军重重包围后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欲东渡乌江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却又在即将被擒之际选择了自刎。一句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纵江东父兄怜而王我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我何面目见之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道尽了一位豪杰的辛酸与痛楚。也许那是他最后保留的尊严与傲气。在他看来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生死相较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没有多大的区别。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66779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绝美的风景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多在奇险的山川。绝壮的音乐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多是悲凉的韵调。高尚的生活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常在壮烈的牺牲中。生与死的抉择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看似沉重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但那是一种内心的解脱和一场自我的救赎。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827505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M07.eps" descr="id:2147490080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15816" y="1340768"/>
            <a:ext cx="2088232" cy="280881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17111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(321—379),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东晋书法家、文学家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字逸少。东晋琅琊临沂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今属山东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世居会稽山阴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今浙江绍兴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。初为秘书郎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征西将军庾亮引为参军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累迁长史。后拜宁远将军、江州刺史。复授护军将军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迁右军将军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会稽内史。因与扬州刺史王述不和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称病离郡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放情山水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弋钓自娱。以寿终。世称王右军。原有集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已佚。张溥辑有《王右军集》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见《汉魏六朝百三家集》。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文体介绍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是古代文体的一种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是写在书籍或诗歌前边的说明性文字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说明写作过程、著作宗旨、编写体例、主要内容或说明一些同本书有关的事情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帮助读者更好地去阅读或理解。属实用文体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是一类。列于卷首叫序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附于卷末叫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。从内容上来看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其作用是推荐介绍某人著作或某一材料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从作序的人来看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有自序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作者或编者自己写的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有他序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请别人写的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。语言以说明、议论为主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语言较为严谨。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287694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8180709"/>
              </p:ext>
            </p:extLst>
          </p:nvPr>
        </p:nvGraphicFramePr>
        <p:xfrm>
          <a:off x="508000" y="2060848"/>
          <a:ext cx="8128000" cy="2753515"/>
        </p:xfrm>
        <a:graphic>
          <a:graphicData uri="http://schemas.openxmlformats.org/presentationml/2006/ole">
            <p:oleObj spid="_x0000_s7201" name="文档" r:id="rId6" imgW="3893887" imgH="1318633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586586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通假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3824765"/>
              </p:ext>
            </p:extLst>
          </p:nvPr>
        </p:nvGraphicFramePr>
        <p:xfrm>
          <a:off x="323528" y="5106594"/>
          <a:ext cx="8128000" cy="914694"/>
        </p:xfrm>
        <a:graphic>
          <a:graphicData uri="http://schemas.openxmlformats.org/presentationml/2006/ole">
            <p:oleObj spid="_x0000_s7202" name="文档" r:id="rId7" imgW="3837032" imgH="43234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678361" y="5046227"/>
            <a:ext cx="13175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02845" y="5501779"/>
            <a:ext cx="13175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074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68357735"/>
              </p:ext>
            </p:extLst>
          </p:nvPr>
        </p:nvGraphicFramePr>
        <p:xfrm>
          <a:off x="508000" y="1878809"/>
          <a:ext cx="8128000" cy="4768517"/>
        </p:xfrm>
        <a:graphic>
          <a:graphicData uri="http://schemas.openxmlformats.org/presentationml/2006/ole">
            <p:oleObj spid="_x0000_s28688" name="文档" r:id="rId6" imgW="3837032" imgH="2251000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837998" y="1916832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61934" y="2466585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38948" y="3001276"/>
            <a:ext cx="20492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03996" y="3558001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52181" y="4079119"/>
            <a:ext cx="14609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97096" y="4635472"/>
            <a:ext cx="2016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52181" y="5133793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45774" y="5652416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87972" y="6176407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3414701"/>
              </p:ext>
            </p:extLst>
          </p:nvPr>
        </p:nvGraphicFramePr>
        <p:xfrm>
          <a:off x="508000" y="1423793"/>
          <a:ext cx="8128000" cy="5309936"/>
        </p:xfrm>
        <a:graphic>
          <a:graphicData uri="http://schemas.openxmlformats.org/presentationml/2006/ole">
            <p:oleObj spid="_x0000_s31760" name="文档" r:id="rId6" imgW="3837032" imgH="2506951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984919" y="1456844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84918" y="1992254"/>
            <a:ext cx="20272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81911" y="2560715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92027" y="3040272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57074" y="3588396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49966" y="4116029"/>
            <a:ext cx="15342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60783" y="4642119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39704" y="5188546"/>
            <a:ext cx="17483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90876" y="5722239"/>
            <a:ext cx="144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668947" y="6259346"/>
            <a:ext cx="1174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907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2113098"/>
              </p:ext>
            </p:extLst>
          </p:nvPr>
        </p:nvGraphicFramePr>
        <p:xfrm>
          <a:off x="508000" y="2089685"/>
          <a:ext cx="8128000" cy="4230652"/>
        </p:xfrm>
        <a:graphic>
          <a:graphicData uri="http://schemas.openxmlformats.org/presentationml/2006/ole">
            <p:oleObj spid="_x0000_s43018" name="文档" r:id="rId6" imgW="3910080" imgH="20357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604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180</TotalTime>
  <Words>3794</Words>
  <Application>Microsoft Office PowerPoint</Application>
  <PresentationFormat>全屏显示(4:3)</PresentationFormat>
  <Paragraphs>232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测控设计模板14新</vt:lpstr>
      <vt:lpstr>文档</vt:lpstr>
      <vt:lpstr>兰亭集序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2017-11-07T07:53:28Z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