
<file path=[Content_Types].xml><?xml version="1.0" encoding="utf-8"?>
<Types xmlns="http://schemas.openxmlformats.org/package/2006/content-types"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257" r:id="rId3"/>
    <p:sldId id="258" r:id="rId4"/>
    <p:sldId id="259" r:id="rId6"/>
    <p:sldId id="260" r:id="rId7"/>
    <p:sldId id="261" r:id="rId8"/>
    <p:sldId id="262" r:id="rId9"/>
    <p:sldId id="263" r:id="rId10"/>
    <p:sldId id="264" r:id="rId11"/>
  </p:sldIdLst>
  <p:sldSz cx="12192000" cy="6858000"/>
  <p:notesSz cx="6858000" cy="9144000"/>
  <p:custDataLst>
    <p:tags r:id="rId1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9D9D9"/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99" d="100"/>
          <a:sy n="99" d="100"/>
        </p:scale>
        <p:origin x="84" y="582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88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1. </a:t>
            </a:r>
            <a:r>
              <a:rPr lang="zh-CN" alt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使：出使，被派遣前往别国。后面的两个使字，一个作名词即使者，一个作动词即委派。</a:t>
            </a:r>
            <a:br>
              <a:rPr lang="zh-CN" altLang="en-US" dirty="0"/>
            </a:br>
            <a:r>
              <a:rPr lang="en-US" altLang="zh-CN" dirty="0"/>
              <a:t>2. </a:t>
            </a:r>
            <a:r>
              <a:rPr lang="zh-CN" alt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以：因为。</a:t>
            </a:r>
            <a:br>
              <a:rPr lang="zh-CN" altLang="en-US" dirty="0"/>
            </a:br>
            <a:r>
              <a:rPr lang="en-US" altLang="zh-CN" dirty="0"/>
              <a:t>3. </a:t>
            </a:r>
            <a:r>
              <a:rPr lang="zh-CN" alt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短：长短，这里是人的身材矮小的意思。</a:t>
            </a:r>
            <a:br>
              <a:rPr lang="zh-CN" altLang="en-US" dirty="0"/>
            </a:br>
            <a:r>
              <a:rPr lang="en-US" altLang="zh-CN" dirty="0"/>
              <a:t>4. </a:t>
            </a:r>
            <a:r>
              <a:rPr lang="zh-CN" alt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袂：衣袖</a:t>
            </a:r>
            <a:br>
              <a:rPr lang="zh-CN" altLang="en-US" dirty="0"/>
            </a:br>
            <a:r>
              <a:rPr lang="en-US" altLang="zh-CN" dirty="0"/>
              <a:t>5. </a:t>
            </a:r>
            <a:r>
              <a:rPr lang="zh-CN" alt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命：命令，这里是委任、派遣的意思。</a:t>
            </a:r>
            <a:br>
              <a:rPr lang="zh-CN" altLang="en-US" dirty="0"/>
            </a:br>
            <a:r>
              <a:rPr lang="en-US" altLang="zh-CN" dirty="0"/>
              <a:t>6. </a:t>
            </a:r>
            <a:r>
              <a:rPr lang="zh-CN" alt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主：主张，这里是规矩、章程的意思。后面的主字，是指主人、国君。</a:t>
            </a:r>
            <a:br>
              <a:rPr lang="zh-CN" altLang="en-US" dirty="0"/>
            </a:br>
            <a:r>
              <a:rPr lang="en-US" altLang="zh-CN" dirty="0"/>
              <a:t>7. </a:t>
            </a:r>
            <a:r>
              <a:rPr lang="zh-CN" alt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不肖：不贤，这里指没有德才的人。</a:t>
            </a:r>
            <a:br>
              <a:rPr lang="zh-CN" altLang="en-US" dirty="0"/>
            </a:br>
            <a:r>
              <a:rPr lang="en-US" altLang="zh-CN" dirty="0"/>
              <a:t>8. </a:t>
            </a:r>
            <a:r>
              <a:rPr lang="zh-CN" alt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宜：应该</a:t>
            </a:r>
            <a:endParaRPr lang="en-US" altLang="zh-CN" dirty="0"/>
          </a:p>
          <a:p>
            <a:r>
              <a:rPr lang="zh-CN" altLang="en-US" dirty="0"/>
              <a:t>作者与作品简介</a:t>
            </a:r>
            <a:endParaRPr lang="en-US" altLang="zh-CN" dirty="0"/>
          </a:p>
          <a:p>
            <a:r>
              <a:rPr lang="zh-CN" altLang="en-US" dirty="0"/>
              <a:t>本文讲述了春秋末期齐国大夫晏子出使楚国，楚王三次侮辱晏子，想显示楚国的威风，晏子巧妙回击，维护了自己和国家尊严的故事。故事赞扬了晏子身上表现出来的凛然正气、爱国情怀和高超的语言技巧。</a:t>
            </a:r>
            <a:endParaRPr lang="en-US" altLang="zh-CN" dirty="0"/>
          </a:p>
          <a:p>
            <a:r>
              <a:rPr lang="zh-CN" altLang="en-US" dirty="0"/>
              <a:t>全文内容翻译</a:t>
            </a:r>
            <a:endParaRPr lang="en-US" altLang="zh-CN" dirty="0"/>
          </a:p>
          <a:p>
            <a:r>
              <a:rPr lang="zh-CN" altLang="en-US" dirty="0"/>
              <a:t>晏子出使楚国。楚国人因为他身材矮小，就在城门旁边特意开了一个小门，请晏子从小门进去。晏子说：“只有出使狗国的人，才从狗洞进去。今天我出使的是楚国，应该不是从此门入城吧。”楚国人只好改道请晏子从大门进去。晏子拜见楚王。楚王说：“齐国难道没有人了吗</a:t>
            </a:r>
            <a:r>
              <a:rPr lang="en-US" altLang="zh-CN" dirty="0"/>
              <a:t>?</a:t>
            </a:r>
            <a:r>
              <a:rPr lang="zh-CN" altLang="en-US" dirty="0"/>
              <a:t>派你作为使者出使楚国</a:t>
            </a:r>
            <a:r>
              <a:rPr lang="en-US" altLang="zh-CN" dirty="0"/>
              <a:t>?”</a:t>
            </a:r>
            <a:r>
              <a:rPr lang="zh-CN" altLang="en-US" dirty="0"/>
              <a:t>晏子回答说：“齐国首都临淄有七千多户人家，人换着人，肩并着肩，展开衣袖可以遮天蔽日，挥洒汗水就像天下雨一样，怎么能说齐国没有人呢</a:t>
            </a:r>
            <a:r>
              <a:rPr lang="en-US" altLang="zh-CN" dirty="0"/>
              <a:t>?”</a:t>
            </a:r>
            <a:r>
              <a:rPr lang="zh-CN" altLang="en-US" dirty="0"/>
              <a:t>楚王说：“既然这样，为什么派你这样一个人来做使臣呢？”晏子回答说：“齐国派遣使臣，各有各的出使对象，贤明的人就派遣他出使贤明的国君，无能的人就派遣他出使无能的国君。我是最无能的人，所以就只好出使楚国了。”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7471C6-AD5F-4A48-85CD-A0853D0DC8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1. </a:t>
            </a:r>
            <a:r>
              <a:rPr lang="zh-CN" alt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使：出使，被派遣前往别国。后面的两个使字，一个作名词即使者，一个作动词即委派。</a:t>
            </a:r>
            <a:br>
              <a:rPr lang="zh-CN" altLang="en-US" dirty="0"/>
            </a:br>
            <a:r>
              <a:rPr lang="en-US" altLang="zh-CN" dirty="0"/>
              <a:t>2. </a:t>
            </a:r>
            <a:r>
              <a:rPr lang="zh-CN" alt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以：因为。</a:t>
            </a:r>
            <a:br>
              <a:rPr lang="zh-CN" altLang="en-US" dirty="0"/>
            </a:br>
            <a:r>
              <a:rPr lang="en-US" altLang="zh-CN" dirty="0"/>
              <a:t>3. </a:t>
            </a:r>
            <a:r>
              <a:rPr lang="zh-CN" alt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短：长短，这里是人的身材矮小的意思。</a:t>
            </a:r>
            <a:br>
              <a:rPr lang="zh-CN" altLang="en-US" dirty="0"/>
            </a:br>
            <a:r>
              <a:rPr lang="en-US" altLang="zh-CN" dirty="0"/>
              <a:t>4. </a:t>
            </a:r>
            <a:r>
              <a:rPr lang="zh-CN" alt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袂：衣袖</a:t>
            </a:r>
            <a:br>
              <a:rPr lang="zh-CN" altLang="en-US" dirty="0"/>
            </a:br>
            <a:r>
              <a:rPr lang="en-US" altLang="zh-CN" dirty="0"/>
              <a:t>5. </a:t>
            </a:r>
            <a:r>
              <a:rPr lang="zh-CN" alt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命：命令，这里是委任、派遣的意思。</a:t>
            </a:r>
            <a:br>
              <a:rPr lang="zh-CN" altLang="en-US" dirty="0"/>
            </a:br>
            <a:r>
              <a:rPr lang="en-US" altLang="zh-CN" dirty="0"/>
              <a:t>6. </a:t>
            </a:r>
            <a:r>
              <a:rPr lang="zh-CN" alt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主：主张，这里是规矩、章程的意思。后面的主字，是指主人、国君。</a:t>
            </a:r>
            <a:br>
              <a:rPr lang="zh-CN" altLang="en-US" dirty="0"/>
            </a:br>
            <a:r>
              <a:rPr lang="en-US" altLang="zh-CN" dirty="0"/>
              <a:t>7. </a:t>
            </a:r>
            <a:r>
              <a:rPr lang="zh-CN" alt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不肖：不贤，这里指没有德才的人。</a:t>
            </a:r>
            <a:br>
              <a:rPr lang="zh-CN" altLang="en-US" dirty="0"/>
            </a:br>
            <a:r>
              <a:rPr lang="en-US" altLang="zh-CN" dirty="0"/>
              <a:t>8. </a:t>
            </a:r>
            <a:r>
              <a:rPr lang="zh-CN" alt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宜：应该</a:t>
            </a:r>
            <a:endParaRPr lang="en-US" altLang="zh-CN" dirty="0"/>
          </a:p>
          <a:p>
            <a:r>
              <a:rPr lang="zh-CN" altLang="en-US" dirty="0"/>
              <a:t>作者与作品简介</a:t>
            </a:r>
            <a:endParaRPr lang="en-US" altLang="zh-CN" dirty="0"/>
          </a:p>
          <a:p>
            <a:r>
              <a:rPr lang="zh-CN" altLang="en-US" dirty="0"/>
              <a:t>本文讲述了春秋末期齐国大夫晏子出使楚国，楚王三次侮辱晏子，想显示楚国的威风，晏子巧妙回击，维护了自己和国家尊严的故事。故事赞扬了晏子身上表现出来的凛然正气、爱国情怀和高超的语言技巧。</a:t>
            </a:r>
            <a:endParaRPr lang="en-US" altLang="zh-CN" dirty="0"/>
          </a:p>
          <a:p>
            <a:r>
              <a:rPr lang="zh-CN" altLang="en-US" dirty="0"/>
              <a:t>全文内容翻译</a:t>
            </a:r>
            <a:endParaRPr lang="en-US" altLang="zh-CN" dirty="0"/>
          </a:p>
          <a:p>
            <a:r>
              <a:rPr lang="zh-CN" altLang="en-US" dirty="0"/>
              <a:t>晏子出使楚国。楚国人因为他身材矮小，就在城门旁边特意开了一个小门，请晏子从小门进去。晏子说：“只有出使狗国的人，才从狗洞进去。今天我出使的是楚国，应该不是从此门入城吧。”楚国人只好改道请晏子从大门进去。晏子拜见楚王。楚王说：“齐国难道没有人了吗</a:t>
            </a:r>
            <a:r>
              <a:rPr lang="en-US" altLang="zh-CN" dirty="0"/>
              <a:t>?</a:t>
            </a:r>
            <a:r>
              <a:rPr lang="zh-CN" altLang="en-US" dirty="0"/>
              <a:t>派你作为使者出使楚国</a:t>
            </a:r>
            <a:r>
              <a:rPr lang="en-US" altLang="zh-CN" dirty="0"/>
              <a:t>?”</a:t>
            </a:r>
            <a:r>
              <a:rPr lang="zh-CN" altLang="en-US" dirty="0"/>
              <a:t>晏子回答说：“齐国首都临淄有七千多户人家，人换着人，肩并着肩，展开衣袖可以遮天蔽日，挥洒汗水就像天下雨一样，怎么能说齐国没有人呢</a:t>
            </a:r>
            <a:r>
              <a:rPr lang="en-US" altLang="zh-CN" dirty="0"/>
              <a:t>?”</a:t>
            </a:r>
            <a:r>
              <a:rPr lang="zh-CN" altLang="en-US" dirty="0"/>
              <a:t>楚王说：“既然这样，为什么派你这样一个人来做使臣呢？”晏子回答说：“齐国派遣使臣，各有各的出使对象，贤明的人就派遣他出使贤明的国君，无能的人就派遣他出使无能的国君。我是最无能的人，所以就只好出使楚国了。”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7471C6-AD5F-4A48-85CD-A0853D0DC8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1. </a:t>
            </a:r>
            <a:r>
              <a:rPr lang="zh-CN" alt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使：出使，被派遣前往别国。后面的两个使字，一个作名词即使者，一个作动词即委派。</a:t>
            </a:r>
            <a:br>
              <a:rPr lang="zh-CN" altLang="en-US" dirty="0"/>
            </a:br>
            <a:r>
              <a:rPr lang="en-US" altLang="zh-CN" dirty="0"/>
              <a:t>2. </a:t>
            </a:r>
            <a:r>
              <a:rPr lang="zh-CN" alt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以：因为。</a:t>
            </a:r>
            <a:br>
              <a:rPr lang="zh-CN" altLang="en-US" dirty="0"/>
            </a:br>
            <a:r>
              <a:rPr lang="en-US" altLang="zh-CN" dirty="0"/>
              <a:t>3. </a:t>
            </a:r>
            <a:r>
              <a:rPr lang="zh-CN" alt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短：长短，这里是人的身材矮小的意思。</a:t>
            </a:r>
            <a:br>
              <a:rPr lang="zh-CN" altLang="en-US" dirty="0"/>
            </a:br>
            <a:r>
              <a:rPr lang="en-US" altLang="zh-CN" dirty="0"/>
              <a:t>4. </a:t>
            </a:r>
            <a:r>
              <a:rPr lang="zh-CN" alt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袂：衣袖</a:t>
            </a:r>
            <a:br>
              <a:rPr lang="zh-CN" altLang="en-US" dirty="0"/>
            </a:br>
            <a:r>
              <a:rPr lang="en-US" altLang="zh-CN" dirty="0"/>
              <a:t>5. </a:t>
            </a:r>
            <a:r>
              <a:rPr lang="zh-CN" alt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命：命令，这里是委任、派遣的意思。</a:t>
            </a:r>
            <a:br>
              <a:rPr lang="zh-CN" altLang="en-US" dirty="0"/>
            </a:br>
            <a:r>
              <a:rPr lang="en-US" altLang="zh-CN" dirty="0"/>
              <a:t>6. </a:t>
            </a:r>
            <a:r>
              <a:rPr lang="zh-CN" alt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主：主张，这里是规矩、章程的意思。后面的主字，是指主人、国君。</a:t>
            </a:r>
            <a:br>
              <a:rPr lang="zh-CN" altLang="en-US" dirty="0"/>
            </a:br>
            <a:r>
              <a:rPr lang="en-US" altLang="zh-CN" dirty="0"/>
              <a:t>7. </a:t>
            </a:r>
            <a:r>
              <a:rPr lang="zh-CN" alt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不肖：不贤，这里指没有德才的人。</a:t>
            </a:r>
            <a:br>
              <a:rPr lang="zh-CN" altLang="en-US" dirty="0"/>
            </a:br>
            <a:r>
              <a:rPr lang="en-US" altLang="zh-CN" dirty="0"/>
              <a:t>8. </a:t>
            </a:r>
            <a:r>
              <a:rPr lang="zh-CN" alt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宜：应该</a:t>
            </a:r>
            <a:endParaRPr lang="en-US" altLang="zh-CN" dirty="0"/>
          </a:p>
          <a:p>
            <a:r>
              <a:rPr lang="zh-CN" altLang="en-US" dirty="0"/>
              <a:t>作者与作品简介</a:t>
            </a:r>
            <a:endParaRPr lang="en-US" altLang="zh-CN" dirty="0"/>
          </a:p>
          <a:p>
            <a:r>
              <a:rPr lang="zh-CN" altLang="en-US" dirty="0"/>
              <a:t>本文讲述了春秋末期齐国大夫晏子出使楚国，楚王三次侮辱晏子，想显示楚国的威风，晏子巧妙回击，维护了自己和国家尊严的故事。故事赞扬了晏子身上表现出来的凛然正气、爱国情怀和高超的语言技巧。</a:t>
            </a:r>
            <a:endParaRPr lang="en-US" altLang="zh-CN" dirty="0"/>
          </a:p>
          <a:p>
            <a:r>
              <a:rPr lang="zh-CN" altLang="en-US" dirty="0"/>
              <a:t>全文内容翻译</a:t>
            </a:r>
            <a:endParaRPr lang="en-US" altLang="zh-CN" dirty="0"/>
          </a:p>
          <a:p>
            <a:r>
              <a:rPr lang="zh-CN" altLang="en-US" dirty="0"/>
              <a:t>晏子出使楚国。楚国人因为他身材矮小，就在城门旁边特意开了一个小门，请晏子从小门进去。晏子说：“只有出使狗国的人，才从狗洞进去。今天我出使的是楚国，应该不是从此门入城吧。”楚国人只好改道请晏子从大门进去。晏子拜见楚王。楚王说：“齐国难道没有人了吗</a:t>
            </a:r>
            <a:r>
              <a:rPr lang="en-US" altLang="zh-CN" dirty="0"/>
              <a:t>?</a:t>
            </a:r>
            <a:r>
              <a:rPr lang="zh-CN" altLang="en-US" dirty="0"/>
              <a:t>派你作为使者出使楚国</a:t>
            </a:r>
            <a:r>
              <a:rPr lang="en-US" altLang="zh-CN" dirty="0"/>
              <a:t>?”</a:t>
            </a:r>
            <a:r>
              <a:rPr lang="zh-CN" altLang="en-US" dirty="0"/>
              <a:t>晏子回答说：“齐国首都临淄有七千多户人家，人换着人，肩并着肩，展开衣袖可以遮天蔽日，挥洒汗水就像天下雨一样，怎么能说齐国没有人呢</a:t>
            </a:r>
            <a:r>
              <a:rPr lang="en-US" altLang="zh-CN" dirty="0"/>
              <a:t>?”</a:t>
            </a:r>
            <a:r>
              <a:rPr lang="zh-CN" altLang="en-US" dirty="0"/>
              <a:t>楚王说：“既然这样，为什么派你这样一个人来做使臣呢？”晏子回答说：“齐国派遣使臣，各有各的出使对象，贤明的人就派遣他出使贤明的国君，无能的人就派遣他出使无能的国君。我是最无能的人，所以就只好出使楚国了。”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7471C6-AD5F-4A48-85CD-A0853D0DC8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1. </a:t>
            </a:r>
            <a:r>
              <a:rPr lang="zh-CN" alt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使：出使，被派遣前往别国。后面的两个使字，一个作名词即使者，一个作动词即委派。</a:t>
            </a:r>
            <a:br>
              <a:rPr lang="zh-CN" altLang="en-US" dirty="0"/>
            </a:br>
            <a:r>
              <a:rPr lang="en-US" altLang="zh-CN" dirty="0"/>
              <a:t>2. </a:t>
            </a:r>
            <a:r>
              <a:rPr lang="zh-CN" alt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以：因为。</a:t>
            </a:r>
            <a:br>
              <a:rPr lang="zh-CN" altLang="en-US" dirty="0"/>
            </a:br>
            <a:r>
              <a:rPr lang="en-US" altLang="zh-CN" dirty="0"/>
              <a:t>3. </a:t>
            </a:r>
            <a:r>
              <a:rPr lang="zh-CN" alt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短：长短，这里是人的身材矮小的意思。</a:t>
            </a:r>
            <a:br>
              <a:rPr lang="zh-CN" altLang="en-US" dirty="0"/>
            </a:br>
            <a:r>
              <a:rPr lang="en-US" altLang="zh-CN" dirty="0"/>
              <a:t>4. </a:t>
            </a:r>
            <a:r>
              <a:rPr lang="zh-CN" alt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袂：衣袖</a:t>
            </a:r>
            <a:br>
              <a:rPr lang="zh-CN" altLang="en-US" dirty="0"/>
            </a:br>
            <a:r>
              <a:rPr lang="en-US" altLang="zh-CN" dirty="0"/>
              <a:t>5. </a:t>
            </a:r>
            <a:r>
              <a:rPr lang="zh-CN" alt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命：命令，这里是委任、派遣的意思。</a:t>
            </a:r>
            <a:br>
              <a:rPr lang="zh-CN" altLang="en-US" dirty="0"/>
            </a:br>
            <a:r>
              <a:rPr lang="en-US" altLang="zh-CN" dirty="0"/>
              <a:t>6. </a:t>
            </a:r>
            <a:r>
              <a:rPr lang="zh-CN" alt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主：主张，这里是规矩、章程的意思。后面的主字，是指主人、国君。</a:t>
            </a:r>
            <a:br>
              <a:rPr lang="zh-CN" altLang="en-US" dirty="0"/>
            </a:br>
            <a:r>
              <a:rPr lang="en-US" altLang="zh-CN" dirty="0"/>
              <a:t>7. </a:t>
            </a:r>
            <a:r>
              <a:rPr lang="zh-CN" alt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不肖：不贤，这里指没有德才的人。</a:t>
            </a:r>
            <a:br>
              <a:rPr lang="zh-CN" altLang="en-US" dirty="0"/>
            </a:br>
            <a:r>
              <a:rPr lang="en-US" altLang="zh-CN" dirty="0"/>
              <a:t>8. </a:t>
            </a:r>
            <a:r>
              <a:rPr lang="zh-CN" alt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宜：应该</a:t>
            </a:r>
            <a:endParaRPr lang="en-US" altLang="zh-CN" dirty="0"/>
          </a:p>
          <a:p>
            <a:r>
              <a:rPr lang="zh-CN" altLang="en-US" dirty="0"/>
              <a:t>作者与作品简介</a:t>
            </a:r>
            <a:endParaRPr lang="en-US" altLang="zh-CN" dirty="0"/>
          </a:p>
          <a:p>
            <a:r>
              <a:rPr lang="zh-CN" altLang="en-US" dirty="0"/>
              <a:t>本文讲述了春秋末期齐国大夫晏子出使楚国，楚王三次侮辱晏子，想显示楚国的威风，晏子巧妙回击，维护了自己和国家尊严的故事。故事赞扬了晏子身上表现出来的凛然正气、爱国情怀和高超的语言技巧。</a:t>
            </a:r>
            <a:endParaRPr lang="en-US" altLang="zh-CN" dirty="0"/>
          </a:p>
          <a:p>
            <a:r>
              <a:rPr lang="zh-CN" altLang="en-US" dirty="0"/>
              <a:t>全文内容翻译</a:t>
            </a:r>
            <a:endParaRPr lang="en-US" altLang="zh-CN" dirty="0"/>
          </a:p>
          <a:p>
            <a:r>
              <a:rPr lang="zh-CN" altLang="en-US" dirty="0"/>
              <a:t>晏子出使楚国。楚国人因为他身材矮小，就在城门旁边特意开了一个小门，请晏子从小门进去。晏子说：“只有出使狗国的人，才从狗洞进去。今天我出使的是楚国，应该不是从此门入城吧。”楚国人只好改道请晏子从大门进去。晏子拜见楚王。楚王说：“齐国难道没有人了吗</a:t>
            </a:r>
            <a:r>
              <a:rPr lang="en-US" altLang="zh-CN" dirty="0"/>
              <a:t>?</a:t>
            </a:r>
            <a:r>
              <a:rPr lang="zh-CN" altLang="en-US" dirty="0"/>
              <a:t>派你作为使者出使楚国</a:t>
            </a:r>
            <a:r>
              <a:rPr lang="en-US" altLang="zh-CN" dirty="0"/>
              <a:t>?”</a:t>
            </a:r>
            <a:r>
              <a:rPr lang="zh-CN" altLang="en-US" dirty="0"/>
              <a:t>晏子回答说：“齐国首都临淄有七千多户人家，人换着人，肩并着肩，展开衣袖可以遮天蔽日，挥洒汗水就像天下雨一样，怎么能说齐国没有人呢</a:t>
            </a:r>
            <a:r>
              <a:rPr lang="en-US" altLang="zh-CN" dirty="0"/>
              <a:t>?”</a:t>
            </a:r>
            <a:r>
              <a:rPr lang="zh-CN" altLang="en-US" dirty="0"/>
              <a:t>楚王说：“既然这样，为什么派你这样一个人来做使臣呢？”晏子回答说：“齐国派遣使臣，各有各的出使对象，贤明的人就派遣他出使贤明的国君，无能的人就派遣他出使无能的国君。我是最无能的人，所以就只好出使楚国了。”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7471C6-AD5F-4A48-85CD-A0853D0DC8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1. </a:t>
            </a:r>
            <a:r>
              <a:rPr lang="zh-CN" alt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使：出使，被派遣前往别国。后面的两个使字，一个作名词即使者，一个作动词即委派。</a:t>
            </a:r>
            <a:br>
              <a:rPr lang="zh-CN" altLang="en-US" dirty="0"/>
            </a:br>
            <a:r>
              <a:rPr lang="en-US" altLang="zh-CN" dirty="0"/>
              <a:t>2. </a:t>
            </a:r>
            <a:r>
              <a:rPr lang="zh-CN" alt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以：因为。</a:t>
            </a:r>
            <a:br>
              <a:rPr lang="zh-CN" altLang="en-US" dirty="0"/>
            </a:br>
            <a:r>
              <a:rPr lang="en-US" altLang="zh-CN" dirty="0"/>
              <a:t>3. </a:t>
            </a:r>
            <a:r>
              <a:rPr lang="zh-CN" alt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短：长短，这里是人的身材矮小的意思。</a:t>
            </a:r>
            <a:br>
              <a:rPr lang="zh-CN" altLang="en-US" dirty="0"/>
            </a:br>
            <a:r>
              <a:rPr lang="en-US" altLang="zh-CN" dirty="0"/>
              <a:t>4. </a:t>
            </a:r>
            <a:r>
              <a:rPr lang="zh-CN" alt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袂：衣袖</a:t>
            </a:r>
            <a:br>
              <a:rPr lang="zh-CN" altLang="en-US" dirty="0"/>
            </a:br>
            <a:r>
              <a:rPr lang="en-US" altLang="zh-CN" dirty="0"/>
              <a:t>5. </a:t>
            </a:r>
            <a:r>
              <a:rPr lang="zh-CN" alt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命：命令，这里是委任、派遣的意思。</a:t>
            </a:r>
            <a:br>
              <a:rPr lang="zh-CN" altLang="en-US" dirty="0"/>
            </a:br>
            <a:r>
              <a:rPr lang="en-US" altLang="zh-CN" dirty="0"/>
              <a:t>6. </a:t>
            </a:r>
            <a:r>
              <a:rPr lang="zh-CN" alt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主：主张，这里是规矩、章程的意思。后面的主字，是指主人、国君。</a:t>
            </a:r>
            <a:br>
              <a:rPr lang="zh-CN" altLang="en-US" dirty="0"/>
            </a:br>
            <a:r>
              <a:rPr lang="en-US" altLang="zh-CN" dirty="0"/>
              <a:t>7. </a:t>
            </a:r>
            <a:r>
              <a:rPr lang="zh-CN" alt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不肖：不贤，这里指没有德才的人。</a:t>
            </a:r>
            <a:br>
              <a:rPr lang="zh-CN" altLang="en-US" dirty="0"/>
            </a:br>
            <a:r>
              <a:rPr lang="en-US" altLang="zh-CN" dirty="0"/>
              <a:t>8. </a:t>
            </a:r>
            <a:r>
              <a:rPr lang="zh-CN" alt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宜：应该</a:t>
            </a:r>
            <a:endParaRPr lang="en-US" altLang="zh-CN" dirty="0"/>
          </a:p>
          <a:p>
            <a:r>
              <a:rPr lang="zh-CN" altLang="en-US" dirty="0"/>
              <a:t>作者与作品简介</a:t>
            </a:r>
            <a:endParaRPr lang="en-US" altLang="zh-CN" dirty="0"/>
          </a:p>
          <a:p>
            <a:r>
              <a:rPr lang="zh-CN" altLang="en-US" dirty="0"/>
              <a:t>本文讲述了春秋末期齐国大夫晏子出使楚国，楚王三次侮辱晏子，想显示楚国的威风，晏子巧妙回击，维护了自己和国家尊严的故事。故事赞扬了晏子身上表现出来的凛然正气、爱国情怀和高超的语言技巧。</a:t>
            </a:r>
            <a:endParaRPr lang="en-US" altLang="zh-CN" dirty="0"/>
          </a:p>
          <a:p>
            <a:r>
              <a:rPr lang="zh-CN" altLang="en-US" dirty="0"/>
              <a:t>全文内容翻译</a:t>
            </a:r>
            <a:endParaRPr lang="en-US" altLang="zh-CN" dirty="0"/>
          </a:p>
          <a:p>
            <a:r>
              <a:rPr lang="zh-CN" altLang="en-US" dirty="0"/>
              <a:t>晏子出使楚国。楚国人因为他身材矮小，就在城门旁边特意开了一个小门，请晏子从小门进去。晏子说：“只有出使狗国的人，才从狗洞进去。今天我出使的是楚国，应该不是从此门入城吧。”楚国人只好改道请晏子从大门进去。晏子拜见楚王。楚王说：“齐国难道没有人了吗</a:t>
            </a:r>
            <a:r>
              <a:rPr lang="en-US" altLang="zh-CN" dirty="0"/>
              <a:t>?</a:t>
            </a:r>
            <a:r>
              <a:rPr lang="zh-CN" altLang="en-US" dirty="0"/>
              <a:t>派你作为使者出使楚国</a:t>
            </a:r>
            <a:r>
              <a:rPr lang="en-US" altLang="zh-CN" dirty="0"/>
              <a:t>?”</a:t>
            </a:r>
            <a:r>
              <a:rPr lang="zh-CN" altLang="en-US" dirty="0"/>
              <a:t>晏子回答说：“齐国首都临淄有七千多户人家，人换着人，肩并着肩，展开衣袖可以遮天蔽日，挥洒汗水就像天下雨一样，怎么能说齐国没有人呢</a:t>
            </a:r>
            <a:r>
              <a:rPr lang="en-US" altLang="zh-CN" dirty="0"/>
              <a:t>?”</a:t>
            </a:r>
            <a:r>
              <a:rPr lang="zh-CN" altLang="en-US" dirty="0"/>
              <a:t>楚王说：“既然这样，为什么派你这样一个人来做使臣呢？”晏子回答说：“齐国派遣使臣，各有各的出使对象，贤明的人就派遣他出使贤明的国君，无能的人就派遣他出使无能的国君。我是最无能的人，所以就只好出使楚国了。”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7471C6-AD5F-4A48-85CD-A0853D0DC8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1. </a:t>
            </a:r>
            <a:r>
              <a:rPr lang="zh-CN" alt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使：出使，被派遣前往别国。后面的两个使字，一个作名词即使者，一个作动词即委派。</a:t>
            </a:r>
            <a:br>
              <a:rPr lang="zh-CN" altLang="en-US" dirty="0"/>
            </a:br>
            <a:r>
              <a:rPr lang="en-US" altLang="zh-CN" dirty="0"/>
              <a:t>2. </a:t>
            </a:r>
            <a:r>
              <a:rPr lang="zh-CN" alt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以：因为。</a:t>
            </a:r>
            <a:br>
              <a:rPr lang="zh-CN" altLang="en-US" dirty="0"/>
            </a:br>
            <a:r>
              <a:rPr lang="en-US" altLang="zh-CN" dirty="0"/>
              <a:t>3. </a:t>
            </a:r>
            <a:r>
              <a:rPr lang="zh-CN" alt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短：长短，这里是人的身材矮小的意思。</a:t>
            </a:r>
            <a:br>
              <a:rPr lang="zh-CN" altLang="en-US" dirty="0"/>
            </a:br>
            <a:r>
              <a:rPr lang="en-US" altLang="zh-CN" dirty="0"/>
              <a:t>4. </a:t>
            </a:r>
            <a:r>
              <a:rPr lang="zh-CN" alt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袂：衣袖</a:t>
            </a:r>
            <a:br>
              <a:rPr lang="zh-CN" altLang="en-US" dirty="0"/>
            </a:br>
            <a:r>
              <a:rPr lang="en-US" altLang="zh-CN" dirty="0"/>
              <a:t>5. </a:t>
            </a:r>
            <a:r>
              <a:rPr lang="zh-CN" alt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命：命令，这里是委任、派遣的意思。</a:t>
            </a:r>
            <a:br>
              <a:rPr lang="zh-CN" altLang="en-US" dirty="0"/>
            </a:br>
            <a:r>
              <a:rPr lang="en-US" altLang="zh-CN" dirty="0"/>
              <a:t>6. </a:t>
            </a:r>
            <a:r>
              <a:rPr lang="zh-CN" alt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主：主张，这里是规矩、章程的意思。后面的主字，是指主人、国君。</a:t>
            </a:r>
            <a:br>
              <a:rPr lang="zh-CN" altLang="en-US" dirty="0"/>
            </a:br>
            <a:r>
              <a:rPr lang="en-US" altLang="zh-CN" dirty="0"/>
              <a:t>7. </a:t>
            </a:r>
            <a:r>
              <a:rPr lang="zh-CN" alt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不肖：不贤，这里指没有德才的人。</a:t>
            </a:r>
            <a:br>
              <a:rPr lang="zh-CN" altLang="en-US" dirty="0"/>
            </a:br>
            <a:r>
              <a:rPr lang="en-US" altLang="zh-CN" dirty="0"/>
              <a:t>8. </a:t>
            </a:r>
            <a:r>
              <a:rPr lang="zh-CN" alt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宜：应该</a:t>
            </a:r>
            <a:endParaRPr lang="en-US" altLang="zh-CN" dirty="0"/>
          </a:p>
          <a:p>
            <a:r>
              <a:rPr lang="zh-CN" altLang="en-US" dirty="0"/>
              <a:t>作者与作品简介</a:t>
            </a:r>
            <a:endParaRPr lang="en-US" altLang="zh-CN" dirty="0"/>
          </a:p>
          <a:p>
            <a:r>
              <a:rPr lang="zh-CN" altLang="en-US" dirty="0"/>
              <a:t>本文讲述了春秋末期齐国大夫晏子出使楚国，楚王三次侮辱晏子，想显示楚国的威风，晏子巧妙回击，维护了自己和国家尊严的故事。故事赞扬了晏子身上表现出来的凛然正气、爱国情怀和高超的语言技巧。</a:t>
            </a:r>
            <a:endParaRPr lang="en-US" altLang="zh-CN" dirty="0"/>
          </a:p>
          <a:p>
            <a:r>
              <a:rPr lang="zh-CN" altLang="en-US" dirty="0"/>
              <a:t>全文内容翻译</a:t>
            </a:r>
            <a:endParaRPr lang="en-US" altLang="zh-CN" dirty="0"/>
          </a:p>
          <a:p>
            <a:r>
              <a:rPr lang="zh-CN" altLang="en-US" dirty="0"/>
              <a:t>晏子出使楚国。楚国人因为他身材矮小，就在城门旁边特意开了一个小门，请晏子从小门进去。晏子说：“只有出使狗国的人，才从狗洞进去。今天我出使的是楚国，应该不是从此门入城吧。”楚国人只好改道请晏子从大门进去。晏子拜见楚王。楚王说：“齐国难道没有人了吗</a:t>
            </a:r>
            <a:r>
              <a:rPr lang="en-US" altLang="zh-CN" dirty="0"/>
              <a:t>?</a:t>
            </a:r>
            <a:r>
              <a:rPr lang="zh-CN" altLang="en-US" dirty="0"/>
              <a:t>派你作为使者出使楚国</a:t>
            </a:r>
            <a:r>
              <a:rPr lang="en-US" altLang="zh-CN" dirty="0"/>
              <a:t>?”</a:t>
            </a:r>
            <a:r>
              <a:rPr lang="zh-CN" altLang="en-US" dirty="0"/>
              <a:t>晏子回答说：“齐国首都临淄有七千多户人家，人换着人，肩并着肩，展开衣袖可以遮天蔽日，挥洒汗水就像天下雨一样，怎么能说齐国没有人呢</a:t>
            </a:r>
            <a:r>
              <a:rPr lang="en-US" altLang="zh-CN" dirty="0"/>
              <a:t>?”</a:t>
            </a:r>
            <a:r>
              <a:rPr lang="zh-CN" altLang="en-US" dirty="0"/>
              <a:t>楚王说：“既然这样，为什么派你这样一个人来做使臣呢？”晏子回答说：“齐国派遣使臣，各有各的出使对象，贤明的人就派遣他出使贤明的国君，无能的人就派遣他出使无能的国君。我是最无能的人，所以就只好出使楚国了。”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7471C6-AD5F-4A48-85CD-A0853D0DC8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7471C6-AD5F-4A48-85CD-A0853D0DC8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330" y="1555115"/>
            <a:ext cx="5233035" cy="4608195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1.xml"/><Relationship Id="rId6" Type="http://schemas.openxmlformats.org/officeDocument/2006/relationships/tags" Target="../tags/tag68.xml"/><Relationship Id="rId5" Type="http://schemas.openxmlformats.org/officeDocument/2006/relationships/tags" Target="../tags/tag67.xml"/><Relationship Id="rId4" Type="http://schemas.openxmlformats.org/officeDocument/2006/relationships/tags" Target="../tags/tag66.xml"/><Relationship Id="rId3" Type="http://schemas.openxmlformats.org/officeDocument/2006/relationships/tags" Target="../tags/tag65.xml"/><Relationship Id="rId2" Type="http://schemas.openxmlformats.org/officeDocument/2006/relationships/tags" Target="../tags/tag64.xml"/><Relationship Id="rId1" Type="http://schemas.openxmlformats.org/officeDocument/2006/relationships/tags" Target="../tags/tag63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71.xml"/><Relationship Id="rId2" Type="http://schemas.openxmlformats.org/officeDocument/2006/relationships/tags" Target="../tags/tag70.xml"/><Relationship Id="rId1" Type="http://schemas.openxmlformats.org/officeDocument/2006/relationships/tags" Target="../tags/tag69.xml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76.xml"/><Relationship Id="rId4" Type="http://schemas.openxmlformats.org/officeDocument/2006/relationships/tags" Target="../tags/tag75.xml"/><Relationship Id="rId3" Type="http://schemas.openxmlformats.org/officeDocument/2006/relationships/tags" Target="../tags/tag74.xml"/><Relationship Id="rId2" Type="http://schemas.openxmlformats.org/officeDocument/2006/relationships/tags" Target="../tags/tag73.xml"/><Relationship Id="rId1" Type="http://schemas.openxmlformats.org/officeDocument/2006/relationships/tags" Target="../tags/tag72.xml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80.xml"/><Relationship Id="rId3" Type="http://schemas.openxmlformats.org/officeDocument/2006/relationships/tags" Target="../tags/tag79.xml"/><Relationship Id="rId2" Type="http://schemas.openxmlformats.org/officeDocument/2006/relationships/tags" Target="../tags/tag78.xml"/><Relationship Id="rId1" Type="http://schemas.openxmlformats.org/officeDocument/2006/relationships/tags" Target="../tags/tag77.xml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84.xml"/><Relationship Id="rId3" Type="http://schemas.openxmlformats.org/officeDocument/2006/relationships/tags" Target="../tags/tag83.xml"/><Relationship Id="rId2" Type="http://schemas.openxmlformats.org/officeDocument/2006/relationships/tags" Target="../tags/tag82.xml"/><Relationship Id="rId1" Type="http://schemas.openxmlformats.org/officeDocument/2006/relationships/tags" Target="../tags/tag81.xml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87.xml"/><Relationship Id="rId2" Type="http://schemas.openxmlformats.org/officeDocument/2006/relationships/tags" Target="../tags/tag86.xml"/><Relationship Id="rId1" Type="http://schemas.openxmlformats.org/officeDocument/2006/relationships/tags" Target="../tags/tag8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内容占位符 4"/>
          <p:cNvPicPr>
            <a:picLocks noGrp="1" noChangeAspect="1"/>
          </p:cNvPicPr>
          <p:nvPr>
            <p:ph idx="1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5467" y="1124744"/>
            <a:ext cx="3360373" cy="4639744"/>
          </a:xfrm>
        </p:spPr>
      </p:pic>
      <p:sp>
        <p:nvSpPr>
          <p:cNvPr id="6" name="文本框 5"/>
          <p:cNvSpPr txBox="1"/>
          <p:nvPr/>
        </p:nvSpPr>
        <p:spPr>
          <a:xfrm>
            <a:off x="4943872" y="1469404"/>
            <a:ext cx="6624736" cy="39903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735" dirty="0">
                <a:solidFill>
                  <a:srgbClr val="332147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晏子</a:t>
            </a:r>
            <a:endParaRPr lang="en-US" altLang="zh-CN" sz="3735" dirty="0">
              <a:solidFill>
                <a:srgbClr val="332147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endParaRPr lang="en-US" altLang="zh-CN" sz="2400" dirty="0">
              <a:solidFill>
                <a:srgbClr val="332147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400" dirty="0">
                <a:solidFill>
                  <a:srgbClr val="332147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晏氏，名婴，字“仲”</a:t>
            </a:r>
            <a:endParaRPr lang="en-US" altLang="zh-CN" sz="2400" dirty="0">
              <a:solidFill>
                <a:srgbClr val="332147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400" dirty="0">
                <a:solidFill>
                  <a:srgbClr val="332147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春秋时期齐国著名思想家、政治家、外交家</a:t>
            </a:r>
            <a:endParaRPr lang="zh-CN" altLang="en-US" sz="2400" dirty="0">
              <a:solidFill>
                <a:srgbClr val="332147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400" dirty="0">
                <a:solidFill>
                  <a:srgbClr val="332147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有政治远见、外交才能。</a:t>
            </a:r>
            <a:endParaRPr lang="en-US" altLang="zh-CN" sz="2400" dirty="0">
              <a:solidFill>
                <a:srgbClr val="332147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400" dirty="0">
                <a:solidFill>
                  <a:srgbClr val="332147"/>
                </a:solidFill>
                <a:latin typeface="等线" panose="02010600030101010101" pitchFamily="2" charset="-122"/>
                <a:ea typeface="等线" panose="02010600030101010101" pitchFamily="2" charset="-122"/>
                <a:sym typeface="+mn-ea"/>
              </a:rPr>
              <a:t>作风朴素、</a:t>
            </a:r>
            <a:r>
              <a:rPr lang="zh-CN" altLang="en-US" sz="2400" dirty="0">
                <a:solidFill>
                  <a:srgbClr val="332147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聪颖机智，能言善辩。</a:t>
            </a:r>
            <a:endParaRPr lang="zh-CN" altLang="en-US" sz="2400" dirty="0">
              <a:solidFill>
                <a:srgbClr val="332147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标题 1"/>
          <p:cNvSpPr txBox="1"/>
          <p:nvPr/>
        </p:nvSpPr>
        <p:spPr>
          <a:xfrm>
            <a:off x="5068801" y="932723"/>
            <a:ext cx="2054397" cy="452663"/>
          </a:xfrm>
          <a:prstGeom prst="rect">
            <a:avLst/>
          </a:prstGeom>
        </p:spPr>
        <p:txBody>
          <a:bodyPr vert="horz" lIns="121920" tIns="60960" rIns="121920" bIns="6096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j-cs"/>
              </a:defRPr>
            </a:lvl1pPr>
          </a:lstStyle>
          <a:p>
            <a:pPr algn="ctr"/>
            <a:r>
              <a:rPr lang="zh-CN" altLang="en-US" sz="3200" dirty="0">
                <a:solidFill>
                  <a:srgbClr val="33214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晏子使楚</a:t>
            </a:r>
            <a:endParaRPr lang="zh-CN" altLang="en-US" sz="3200" dirty="0">
              <a:solidFill>
                <a:srgbClr val="33214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03445" y="1604797"/>
            <a:ext cx="9985109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2400" dirty="0">
                <a:solidFill>
                  <a:srgbClr val="33214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晏子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使</a:t>
            </a:r>
            <a:r>
              <a:rPr lang="zh-CN" altLang="en-US" sz="2400" dirty="0">
                <a:solidFill>
                  <a:srgbClr val="33214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楚。楚人</a:t>
            </a:r>
            <a:r>
              <a:rPr lang="zh-CN" altLang="en-US" sz="2400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以</a:t>
            </a:r>
            <a:r>
              <a:rPr lang="zh-CN" altLang="en-US" sz="2400" dirty="0">
                <a:solidFill>
                  <a:srgbClr val="33214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晏子短，</a:t>
            </a:r>
            <a:r>
              <a:rPr lang="zh-CN" altLang="en-US" sz="2400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为</a:t>
            </a:r>
            <a:r>
              <a:rPr lang="zh-CN" altLang="en-US" sz="2400" dirty="0">
                <a:solidFill>
                  <a:srgbClr val="33214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小门</a:t>
            </a:r>
            <a:r>
              <a:rPr lang="zh-CN" altLang="en-US" sz="2400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于</a:t>
            </a:r>
            <a:r>
              <a:rPr lang="zh-CN" altLang="en-US" sz="2400" dirty="0">
                <a:solidFill>
                  <a:srgbClr val="33214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大门</a:t>
            </a:r>
            <a:r>
              <a:rPr lang="zh-CN" altLang="en-US" sz="2400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之</a:t>
            </a:r>
            <a:r>
              <a:rPr lang="zh-CN" altLang="en-US" sz="2400" dirty="0">
                <a:solidFill>
                  <a:srgbClr val="33214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侧</a:t>
            </a:r>
            <a:r>
              <a:rPr lang="zh-CN" altLang="en-US" sz="2400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而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延</a:t>
            </a:r>
            <a:r>
              <a:rPr lang="zh-CN" altLang="en-US" sz="2400" dirty="0">
                <a:solidFill>
                  <a:srgbClr val="33214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晏子。晏子不入，曰：“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使</a:t>
            </a:r>
            <a:r>
              <a:rPr lang="zh-CN" altLang="en-US" sz="2400" dirty="0">
                <a:solidFill>
                  <a:srgbClr val="33214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狗国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者</a:t>
            </a:r>
            <a:r>
              <a:rPr lang="zh-CN" altLang="en-US" sz="2400" dirty="0">
                <a:solidFill>
                  <a:srgbClr val="33214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，从狗门入。今臣使楚，不当从此门入。”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傧者</a:t>
            </a:r>
            <a:r>
              <a:rPr lang="zh-CN" altLang="en-US" sz="2400" dirty="0">
                <a:solidFill>
                  <a:srgbClr val="33214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更道，从大门入。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457200">
              <a:lnSpc>
                <a:spcPct val="150000"/>
              </a:lnSpc>
            </a:pPr>
            <a:r>
              <a:rPr lang="zh-CN" altLang="en-US" sz="2400" dirty="0">
                <a:solidFill>
                  <a:srgbClr val="33214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见楚王。王曰：“齐无人</a:t>
            </a:r>
            <a:r>
              <a:rPr lang="zh-CN" altLang="en-US" sz="2400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耶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，使</a:t>
            </a:r>
            <a:r>
              <a:rPr lang="zh-CN" altLang="en-US" sz="2400" dirty="0">
                <a:solidFill>
                  <a:srgbClr val="33214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子</a:t>
            </a:r>
            <a:r>
              <a:rPr lang="zh-CN" altLang="en-US" sz="2400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为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使</a:t>
            </a:r>
            <a:r>
              <a:rPr lang="en-US" altLang="zh-CN" sz="2400" dirty="0">
                <a:solidFill>
                  <a:srgbClr val="33214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?”</a:t>
            </a:r>
            <a:r>
              <a:rPr lang="zh-CN" altLang="en-US" sz="2400" dirty="0">
                <a:solidFill>
                  <a:srgbClr val="33214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晏子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</a:t>
            </a:r>
            <a:r>
              <a:rPr lang="zh-CN" altLang="en-US" sz="2400" dirty="0">
                <a:solidFill>
                  <a:srgbClr val="33214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曰：“齐</a:t>
            </a:r>
            <a:r>
              <a:rPr lang="zh-CN" altLang="en-US" sz="2400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之</a:t>
            </a:r>
            <a:r>
              <a:rPr lang="zh-CN" altLang="en-US" sz="2400" dirty="0">
                <a:solidFill>
                  <a:srgbClr val="33214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临淄三百闾（</a:t>
            </a:r>
            <a:r>
              <a:rPr lang="en-US" altLang="zh-CN" sz="2400" dirty="0" err="1">
                <a:solidFill>
                  <a:srgbClr val="332147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lǘ</a:t>
            </a:r>
            <a:r>
              <a:rPr lang="zh-CN" altLang="en-US" sz="2400" dirty="0">
                <a:solidFill>
                  <a:srgbClr val="33214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），张袂</a:t>
            </a:r>
            <a:r>
              <a:rPr lang="zh-CN" altLang="en-US" sz="2400" dirty="0">
                <a:solidFill>
                  <a:srgbClr val="332147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（</a:t>
            </a:r>
            <a:r>
              <a:rPr lang="en-US" altLang="zh-CN" sz="2400" dirty="0" err="1">
                <a:solidFill>
                  <a:srgbClr val="332147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mèi</a:t>
            </a:r>
            <a:r>
              <a:rPr lang="zh-CN" altLang="en-US" sz="2400" dirty="0">
                <a:solidFill>
                  <a:srgbClr val="33214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）成阴，挥汗成雨，比肩继踵而在，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何为</a:t>
            </a:r>
            <a:r>
              <a:rPr lang="zh-CN" altLang="en-US" sz="2400" dirty="0">
                <a:solidFill>
                  <a:srgbClr val="33214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无人！”王曰：“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然则</a:t>
            </a:r>
            <a:r>
              <a:rPr lang="zh-CN" altLang="en-US" sz="2400" dirty="0">
                <a:solidFill>
                  <a:srgbClr val="33214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何为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使</a:t>
            </a:r>
            <a:r>
              <a:rPr lang="zh-CN" altLang="en-US" sz="2400" dirty="0">
                <a:solidFill>
                  <a:srgbClr val="33214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子</a:t>
            </a:r>
            <a:r>
              <a:rPr lang="en-US" altLang="zh-CN" sz="2400" dirty="0">
                <a:solidFill>
                  <a:srgbClr val="33214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?”</a:t>
            </a:r>
            <a:r>
              <a:rPr lang="zh-CN" altLang="en-US" sz="2400" dirty="0">
                <a:solidFill>
                  <a:srgbClr val="33214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晏子对曰：“齐命使，各有所主。</a:t>
            </a:r>
            <a:r>
              <a:rPr lang="zh-CN" altLang="en-US" sz="2400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其</a:t>
            </a:r>
            <a:r>
              <a:rPr lang="zh-CN" altLang="en-US" sz="2400" dirty="0">
                <a:solidFill>
                  <a:srgbClr val="33214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贤者使使贤主，不肖者使使不肖主。婴最不肖，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故宜</a:t>
            </a:r>
            <a:r>
              <a:rPr lang="zh-CN" altLang="en-US" sz="2400" dirty="0">
                <a:solidFill>
                  <a:srgbClr val="33214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使楚</a:t>
            </a:r>
            <a:r>
              <a:rPr lang="zh-CN" altLang="en-US" sz="2400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矣</a:t>
            </a:r>
            <a:r>
              <a:rPr lang="zh-CN" altLang="en-US" sz="2400" dirty="0">
                <a:solidFill>
                  <a:srgbClr val="33214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！”</a:t>
            </a:r>
            <a:endParaRPr lang="zh-CN" altLang="en-US" sz="2400" dirty="0">
              <a:solidFill>
                <a:srgbClr val="33214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339917" y="5189036"/>
            <a:ext cx="67207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332147"/>
                </a:solidFill>
              </a:rPr>
              <a:t>·</a:t>
            </a:r>
            <a:endParaRPr lang="zh-CN" altLang="en-US" sz="3200" dirty="0">
              <a:solidFill>
                <a:srgbClr val="332147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660061" y="2433893"/>
            <a:ext cx="67207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332147"/>
                </a:solidFill>
              </a:rPr>
              <a:t>·</a:t>
            </a:r>
            <a:endParaRPr lang="zh-CN" altLang="en-US" sz="3200" dirty="0">
              <a:solidFill>
                <a:srgbClr val="332147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286847" y="1412240"/>
            <a:ext cx="928793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0070C0"/>
                </a:solidFill>
              </a:rPr>
              <a:t>出使</a:t>
            </a:r>
            <a:endParaRPr lang="zh-CN" altLang="en-US" sz="2400">
              <a:solidFill>
                <a:srgbClr val="0070C0"/>
              </a:solidFill>
            </a:endParaRPr>
          </a:p>
        </p:txBody>
      </p:sp>
      <p:sp>
        <p:nvSpPr>
          <p:cNvPr id="6" name="文本框 5"/>
          <p:cNvSpPr txBox="1"/>
          <p:nvPr>
            <p:custDataLst>
              <p:tags r:id="rId1"/>
            </p:custDataLst>
          </p:nvPr>
        </p:nvSpPr>
        <p:spPr>
          <a:xfrm>
            <a:off x="3695700" y="1412240"/>
            <a:ext cx="928793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0070C0"/>
                </a:solidFill>
              </a:rPr>
              <a:t>因为</a:t>
            </a:r>
            <a:endParaRPr lang="zh-CN" altLang="en-US" sz="2400">
              <a:solidFill>
                <a:srgbClr val="0070C0"/>
              </a:solidFill>
            </a:endParaRPr>
          </a:p>
        </p:txBody>
      </p:sp>
      <p:sp>
        <p:nvSpPr>
          <p:cNvPr id="7" name="文本框 6"/>
          <p:cNvSpPr txBox="1"/>
          <p:nvPr>
            <p:custDataLst>
              <p:tags r:id="rId2"/>
            </p:custDataLst>
          </p:nvPr>
        </p:nvSpPr>
        <p:spPr>
          <a:xfrm>
            <a:off x="5105400" y="1385147"/>
            <a:ext cx="1223433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0070C0"/>
                </a:solidFill>
              </a:rPr>
              <a:t>做，开</a:t>
            </a:r>
            <a:endParaRPr lang="zh-CN" altLang="en-US" sz="2400">
              <a:solidFill>
                <a:srgbClr val="0070C0"/>
              </a:solidFill>
            </a:endParaRPr>
          </a:p>
        </p:txBody>
      </p:sp>
      <p:sp>
        <p:nvSpPr>
          <p:cNvPr id="8" name="文本框 7"/>
          <p:cNvSpPr txBox="1"/>
          <p:nvPr>
            <p:custDataLst>
              <p:tags r:id="rId3"/>
            </p:custDataLst>
          </p:nvPr>
        </p:nvSpPr>
        <p:spPr>
          <a:xfrm>
            <a:off x="6288193" y="1385147"/>
            <a:ext cx="6426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0070C0"/>
                </a:solidFill>
              </a:rPr>
              <a:t>在</a:t>
            </a:r>
            <a:endParaRPr lang="zh-CN" altLang="en-US" sz="2400">
              <a:solidFill>
                <a:srgbClr val="0070C0"/>
              </a:solidFill>
            </a:endParaRPr>
          </a:p>
        </p:txBody>
      </p:sp>
      <p:sp>
        <p:nvSpPr>
          <p:cNvPr id="9" name="文本框 8"/>
          <p:cNvSpPr txBox="1"/>
          <p:nvPr>
            <p:custDataLst>
              <p:tags r:id="rId4"/>
            </p:custDataLst>
          </p:nvPr>
        </p:nvSpPr>
        <p:spPr>
          <a:xfrm>
            <a:off x="7100147" y="1385147"/>
            <a:ext cx="6426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0070C0"/>
                </a:solidFill>
              </a:rPr>
              <a:t>的</a:t>
            </a:r>
            <a:endParaRPr lang="zh-CN" altLang="en-US" sz="2400">
              <a:solidFill>
                <a:srgbClr val="0070C0"/>
              </a:solidFill>
            </a:endParaRPr>
          </a:p>
        </p:txBody>
      </p:sp>
      <p:sp>
        <p:nvSpPr>
          <p:cNvPr id="10" name="文本框 9"/>
          <p:cNvSpPr txBox="1"/>
          <p:nvPr>
            <p:custDataLst>
              <p:tags r:id="rId5"/>
            </p:custDataLst>
          </p:nvPr>
        </p:nvSpPr>
        <p:spPr>
          <a:xfrm>
            <a:off x="7632700" y="1385147"/>
            <a:ext cx="2142913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0070C0"/>
                </a:solidFill>
              </a:rPr>
              <a:t>表目的，来</a:t>
            </a:r>
            <a:endParaRPr lang="zh-CN" altLang="en-US" sz="2400">
              <a:solidFill>
                <a:srgbClr val="0070C0"/>
              </a:solidFill>
            </a:endParaRPr>
          </a:p>
        </p:txBody>
      </p:sp>
      <p:sp>
        <p:nvSpPr>
          <p:cNvPr id="11" name="文本框 10"/>
          <p:cNvSpPr txBox="1"/>
          <p:nvPr>
            <p:custDataLst>
              <p:tags r:id="rId6"/>
            </p:custDataLst>
          </p:nvPr>
        </p:nvSpPr>
        <p:spPr>
          <a:xfrm>
            <a:off x="5520267" y="2085340"/>
            <a:ext cx="6049433" cy="4203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135">
                <a:solidFill>
                  <a:srgbClr val="0070C0"/>
                </a:solidFill>
              </a:rPr>
              <a:t>古义：迎接 今义：延迟，表示拖延的意思。</a:t>
            </a:r>
            <a:endParaRPr lang="zh-CN" altLang="en-US" sz="2135">
              <a:solidFill>
                <a:srgbClr val="0070C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Click="0" advTm="5000">
        <p14:warp dir="in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03445" y="1604797"/>
            <a:ext cx="9985109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2400" dirty="0">
                <a:solidFill>
                  <a:srgbClr val="33214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晏子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使</a:t>
            </a:r>
            <a:r>
              <a:rPr lang="zh-CN" altLang="en-US" sz="2400" dirty="0">
                <a:solidFill>
                  <a:srgbClr val="33214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楚。楚人</a:t>
            </a:r>
            <a:r>
              <a:rPr lang="zh-CN" altLang="en-US" sz="2400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以</a:t>
            </a:r>
            <a:r>
              <a:rPr lang="zh-CN" altLang="en-US" sz="2400" dirty="0">
                <a:solidFill>
                  <a:srgbClr val="33214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晏子短，</a:t>
            </a:r>
            <a:r>
              <a:rPr lang="zh-CN" altLang="en-US" sz="2400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为</a:t>
            </a:r>
            <a:r>
              <a:rPr lang="zh-CN" altLang="en-US" sz="2400" dirty="0">
                <a:solidFill>
                  <a:srgbClr val="33214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小门</a:t>
            </a:r>
            <a:r>
              <a:rPr lang="zh-CN" altLang="en-US" sz="2400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于</a:t>
            </a:r>
            <a:r>
              <a:rPr lang="zh-CN" altLang="en-US" sz="2400" dirty="0">
                <a:solidFill>
                  <a:srgbClr val="33214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大门</a:t>
            </a:r>
            <a:r>
              <a:rPr lang="zh-CN" altLang="en-US" sz="2400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之</a:t>
            </a:r>
            <a:r>
              <a:rPr lang="zh-CN" altLang="en-US" sz="2400" dirty="0">
                <a:solidFill>
                  <a:srgbClr val="33214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侧</a:t>
            </a:r>
            <a:r>
              <a:rPr lang="zh-CN" altLang="en-US" sz="2400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而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延</a:t>
            </a:r>
            <a:r>
              <a:rPr lang="zh-CN" altLang="en-US" sz="2400" dirty="0">
                <a:solidFill>
                  <a:srgbClr val="33214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晏子。晏子不入，曰：“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使</a:t>
            </a:r>
            <a:r>
              <a:rPr lang="zh-CN" altLang="en-US" sz="2400" dirty="0">
                <a:solidFill>
                  <a:srgbClr val="33214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狗国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者</a:t>
            </a:r>
            <a:r>
              <a:rPr lang="zh-CN" altLang="en-US" sz="2400" dirty="0">
                <a:solidFill>
                  <a:srgbClr val="33214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，从狗门入。今臣使楚，不当从此门入。”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傧者</a:t>
            </a:r>
            <a:r>
              <a:rPr lang="zh-CN" altLang="en-US" sz="2400" dirty="0">
                <a:solidFill>
                  <a:srgbClr val="33214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更道，从大门入。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457200">
              <a:lnSpc>
                <a:spcPct val="150000"/>
              </a:lnSpc>
            </a:pPr>
            <a:r>
              <a:rPr lang="zh-CN" altLang="en-US" sz="2400" dirty="0">
                <a:solidFill>
                  <a:srgbClr val="33214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见楚王。王曰：“齐无人</a:t>
            </a:r>
            <a:r>
              <a:rPr lang="zh-CN" altLang="en-US" sz="2400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耶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，使</a:t>
            </a:r>
            <a:r>
              <a:rPr lang="zh-CN" altLang="en-US" sz="2400" dirty="0">
                <a:solidFill>
                  <a:srgbClr val="33214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子</a:t>
            </a:r>
            <a:r>
              <a:rPr lang="zh-CN" altLang="en-US" sz="2400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为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使</a:t>
            </a:r>
            <a:r>
              <a:rPr lang="en-US" altLang="zh-CN" sz="2400" dirty="0">
                <a:solidFill>
                  <a:srgbClr val="33214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?”</a:t>
            </a:r>
            <a:r>
              <a:rPr lang="zh-CN" altLang="en-US" sz="2400" dirty="0">
                <a:solidFill>
                  <a:srgbClr val="33214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晏子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</a:t>
            </a:r>
            <a:r>
              <a:rPr lang="zh-CN" altLang="en-US" sz="2400" dirty="0">
                <a:solidFill>
                  <a:srgbClr val="33214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曰：“齐</a:t>
            </a:r>
            <a:r>
              <a:rPr lang="zh-CN" altLang="en-US" sz="2400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之</a:t>
            </a:r>
            <a:r>
              <a:rPr lang="zh-CN" altLang="en-US" sz="2400" dirty="0">
                <a:solidFill>
                  <a:srgbClr val="33214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临淄三百闾（</a:t>
            </a:r>
            <a:r>
              <a:rPr lang="en-US" altLang="zh-CN" sz="2400" dirty="0" err="1">
                <a:solidFill>
                  <a:srgbClr val="332147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lǘ</a:t>
            </a:r>
            <a:r>
              <a:rPr lang="zh-CN" altLang="en-US" sz="2400" dirty="0">
                <a:solidFill>
                  <a:srgbClr val="33214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），张袂</a:t>
            </a:r>
            <a:r>
              <a:rPr lang="zh-CN" altLang="en-US" sz="2400" dirty="0">
                <a:solidFill>
                  <a:srgbClr val="332147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（</a:t>
            </a:r>
            <a:r>
              <a:rPr lang="en-US" altLang="zh-CN" sz="2400" dirty="0" err="1">
                <a:solidFill>
                  <a:srgbClr val="332147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mèi</a:t>
            </a:r>
            <a:r>
              <a:rPr lang="zh-CN" altLang="en-US" sz="2400" dirty="0">
                <a:solidFill>
                  <a:srgbClr val="33214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）成阴，挥汗成雨，比肩继踵而在，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何为</a:t>
            </a:r>
            <a:r>
              <a:rPr lang="zh-CN" altLang="en-US" sz="2400" dirty="0">
                <a:solidFill>
                  <a:srgbClr val="33214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无人！”王曰：“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然则</a:t>
            </a:r>
            <a:r>
              <a:rPr lang="zh-CN" altLang="en-US" sz="2400" dirty="0">
                <a:solidFill>
                  <a:srgbClr val="33214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何为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使</a:t>
            </a:r>
            <a:r>
              <a:rPr lang="zh-CN" altLang="en-US" sz="2400" dirty="0">
                <a:solidFill>
                  <a:srgbClr val="33214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子</a:t>
            </a:r>
            <a:r>
              <a:rPr lang="en-US" altLang="zh-CN" sz="2400" dirty="0">
                <a:solidFill>
                  <a:srgbClr val="33214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?”</a:t>
            </a:r>
            <a:r>
              <a:rPr lang="zh-CN" altLang="en-US" sz="2400" dirty="0">
                <a:solidFill>
                  <a:srgbClr val="33214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晏子对曰：“齐命使，各有所主。</a:t>
            </a:r>
            <a:r>
              <a:rPr lang="zh-CN" altLang="en-US" sz="2400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其</a:t>
            </a:r>
            <a:r>
              <a:rPr lang="zh-CN" altLang="en-US" sz="2400" dirty="0">
                <a:solidFill>
                  <a:srgbClr val="33214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贤者使使贤主，不肖者使使不肖主。婴最不肖，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故宜</a:t>
            </a:r>
            <a:r>
              <a:rPr lang="zh-CN" altLang="en-US" sz="2400" dirty="0">
                <a:solidFill>
                  <a:srgbClr val="33214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使楚</a:t>
            </a:r>
            <a:r>
              <a:rPr lang="zh-CN" altLang="en-US" sz="2400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矣</a:t>
            </a:r>
            <a:r>
              <a:rPr lang="zh-CN" altLang="en-US" sz="2400" dirty="0">
                <a:solidFill>
                  <a:srgbClr val="33214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！”</a:t>
            </a:r>
            <a:endParaRPr lang="zh-CN" altLang="en-US" sz="2400" dirty="0">
              <a:solidFill>
                <a:srgbClr val="33214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339917" y="5189036"/>
            <a:ext cx="67207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332147"/>
                </a:solidFill>
              </a:rPr>
              <a:t>·</a:t>
            </a:r>
            <a:endParaRPr lang="zh-CN" altLang="en-US" sz="3200" dirty="0">
              <a:solidFill>
                <a:srgbClr val="332147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660061" y="2433893"/>
            <a:ext cx="67207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332147"/>
                </a:solidFill>
              </a:rPr>
              <a:t>·</a:t>
            </a:r>
            <a:endParaRPr lang="zh-CN" altLang="en-US" sz="3200" dirty="0">
              <a:solidFill>
                <a:srgbClr val="332147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775460" y="2661073"/>
            <a:ext cx="928793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0070C0"/>
                </a:solidFill>
              </a:rPr>
              <a:t>出使</a:t>
            </a:r>
            <a:endParaRPr lang="zh-CN" altLang="en-US" sz="2400">
              <a:solidFill>
                <a:srgbClr val="0070C0"/>
              </a:solidFill>
            </a:endParaRPr>
          </a:p>
        </p:txBody>
      </p:sp>
      <p:sp>
        <p:nvSpPr>
          <p:cNvPr id="6" name="文本框 5"/>
          <p:cNvSpPr txBox="1"/>
          <p:nvPr>
            <p:custDataLst>
              <p:tags r:id="rId1"/>
            </p:custDataLst>
          </p:nvPr>
        </p:nvSpPr>
        <p:spPr>
          <a:xfrm>
            <a:off x="2832100" y="2661073"/>
            <a:ext cx="1707727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0070C0"/>
                </a:solidFill>
              </a:rPr>
              <a:t>……</a:t>
            </a:r>
            <a:r>
              <a:rPr lang="zh-CN" altLang="en-US" sz="2400">
                <a:solidFill>
                  <a:srgbClr val="0070C0"/>
                </a:solidFill>
              </a:rPr>
              <a:t>的人</a:t>
            </a:r>
            <a:endParaRPr lang="zh-CN" altLang="en-US" sz="2400">
              <a:solidFill>
                <a:srgbClr val="0070C0"/>
              </a:solidFill>
            </a:endParaRPr>
          </a:p>
        </p:txBody>
      </p:sp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8496300" y="2661073"/>
            <a:ext cx="2168313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0070C0"/>
                </a:solidFill>
              </a:rPr>
              <a:t>迎接宾客的人</a:t>
            </a:r>
            <a:endParaRPr lang="zh-CN" altLang="en-US" sz="2400">
              <a:solidFill>
                <a:srgbClr val="0070C0"/>
              </a:solidFill>
            </a:endParaRPr>
          </a:p>
        </p:txBody>
      </p:sp>
      <p:sp>
        <p:nvSpPr>
          <p:cNvPr id="13" name="文本框 12"/>
          <p:cNvSpPr txBox="1"/>
          <p:nvPr>
            <p:custDataLst>
              <p:tags r:id="rId3"/>
            </p:custDataLst>
          </p:nvPr>
        </p:nvSpPr>
        <p:spPr>
          <a:xfrm>
            <a:off x="9552093" y="2085340"/>
            <a:ext cx="928793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0070C0"/>
                </a:solidFill>
              </a:rPr>
              <a:t>更改</a:t>
            </a:r>
            <a:endParaRPr lang="zh-CN" altLang="en-US" sz="2400">
              <a:solidFill>
                <a:srgbClr val="0070C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Click="0" advTm="5000">
        <p14:warp dir="in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6" grpId="0"/>
      <p:bldP spid="6" grpId="1"/>
      <p:bldP spid="12" grpId="0"/>
      <p:bldP spid="12" grpId="1"/>
      <p:bldP spid="13" grpId="0"/>
      <p:bldP spid="13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03445" y="1604797"/>
            <a:ext cx="9985109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2400" dirty="0">
                <a:solidFill>
                  <a:srgbClr val="33214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晏子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使</a:t>
            </a:r>
            <a:r>
              <a:rPr lang="zh-CN" altLang="en-US" sz="2400" dirty="0">
                <a:solidFill>
                  <a:srgbClr val="33214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楚。楚人</a:t>
            </a:r>
            <a:r>
              <a:rPr lang="zh-CN" altLang="en-US" sz="2400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以</a:t>
            </a:r>
            <a:r>
              <a:rPr lang="zh-CN" altLang="en-US" sz="2400" dirty="0">
                <a:solidFill>
                  <a:srgbClr val="33214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晏子短，</a:t>
            </a:r>
            <a:r>
              <a:rPr lang="zh-CN" altLang="en-US" sz="2400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为</a:t>
            </a:r>
            <a:r>
              <a:rPr lang="zh-CN" altLang="en-US" sz="2400" dirty="0">
                <a:solidFill>
                  <a:srgbClr val="33214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小门</a:t>
            </a:r>
            <a:r>
              <a:rPr lang="zh-CN" altLang="en-US" sz="2400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于</a:t>
            </a:r>
            <a:r>
              <a:rPr lang="zh-CN" altLang="en-US" sz="2400" dirty="0">
                <a:solidFill>
                  <a:srgbClr val="33214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大门</a:t>
            </a:r>
            <a:r>
              <a:rPr lang="zh-CN" altLang="en-US" sz="2400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之</a:t>
            </a:r>
            <a:r>
              <a:rPr lang="zh-CN" altLang="en-US" sz="2400" dirty="0">
                <a:solidFill>
                  <a:srgbClr val="33214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侧</a:t>
            </a:r>
            <a:r>
              <a:rPr lang="zh-CN" altLang="en-US" sz="2400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而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延</a:t>
            </a:r>
            <a:r>
              <a:rPr lang="zh-CN" altLang="en-US" sz="2400" dirty="0">
                <a:solidFill>
                  <a:srgbClr val="33214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晏子。晏子不入，曰：“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使</a:t>
            </a:r>
            <a:r>
              <a:rPr lang="zh-CN" altLang="en-US" sz="2400" dirty="0">
                <a:solidFill>
                  <a:srgbClr val="33214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狗国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者</a:t>
            </a:r>
            <a:r>
              <a:rPr lang="zh-CN" altLang="en-US" sz="2400" dirty="0">
                <a:solidFill>
                  <a:srgbClr val="33214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，从狗门入。今臣使楚，不当从此门入。”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傧者</a:t>
            </a:r>
            <a:r>
              <a:rPr lang="zh-CN" altLang="en-US" sz="2400" dirty="0">
                <a:solidFill>
                  <a:srgbClr val="33214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更道，从大门入。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457200">
              <a:lnSpc>
                <a:spcPct val="150000"/>
              </a:lnSpc>
            </a:pPr>
            <a:r>
              <a:rPr lang="zh-CN" altLang="en-US" sz="2400" dirty="0">
                <a:solidFill>
                  <a:srgbClr val="33214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见楚王。王曰：“齐无人</a:t>
            </a:r>
            <a:r>
              <a:rPr lang="zh-CN" altLang="en-US" sz="2400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耶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，使</a:t>
            </a:r>
            <a:r>
              <a:rPr lang="zh-CN" altLang="en-US" sz="2400" dirty="0">
                <a:solidFill>
                  <a:srgbClr val="33214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子</a:t>
            </a:r>
            <a:r>
              <a:rPr lang="zh-CN" altLang="en-US" sz="2400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为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使</a:t>
            </a:r>
            <a:r>
              <a:rPr lang="en-US" altLang="zh-CN" sz="2400" dirty="0">
                <a:solidFill>
                  <a:srgbClr val="33214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?”</a:t>
            </a:r>
            <a:r>
              <a:rPr lang="zh-CN" altLang="en-US" sz="2400" dirty="0">
                <a:solidFill>
                  <a:srgbClr val="33214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晏子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</a:t>
            </a:r>
            <a:r>
              <a:rPr lang="zh-CN" altLang="en-US" sz="2400" dirty="0">
                <a:solidFill>
                  <a:srgbClr val="33214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曰：“齐</a:t>
            </a:r>
            <a:r>
              <a:rPr lang="zh-CN" altLang="en-US" sz="2400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之</a:t>
            </a:r>
            <a:r>
              <a:rPr lang="zh-CN" altLang="en-US" sz="2400" dirty="0">
                <a:solidFill>
                  <a:srgbClr val="33214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临淄三百闾（</a:t>
            </a:r>
            <a:r>
              <a:rPr lang="en-US" altLang="zh-CN" sz="2400" dirty="0" err="1">
                <a:solidFill>
                  <a:srgbClr val="332147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lǘ</a:t>
            </a:r>
            <a:r>
              <a:rPr lang="zh-CN" altLang="en-US" sz="2400" dirty="0">
                <a:solidFill>
                  <a:srgbClr val="33214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），张袂</a:t>
            </a:r>
            <a:r>
              <a:rPr lang="zh-CN" altLang="en-US" sz="2400" dirty="0">
                <a:solidFill>
                  <a:srgbClr val="332147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（</a:t>
            </a:r>
            <a:r>
              <a:rPr lang="en-US" altLang="zh-CN" sz="2400" dirty="0" err="1">
                <a:solidFill>
                  <a:srgbClr val="332147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mèi</a:t>
            </a:r>
            <a:r>
              <a:rPr lang="zh-CN" altLang="en-US" sz="2400" dirty="0">
                <a:solidFill>
                  <a:srgbClr val="33214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）成阴，挥汗成雨，比肩继踵而在，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何为</a:t>
            </a:r>
            <a:r>
              <a:rPr lang="zh-CN" altLang="en-US" sz="2400" dirty="0">
                <a:solidFill>
                  <a:srgbClr val="33214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无人！”王曰：“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然则</a:t>
            </a:r>
            <a:r>
              <a:rPr lang="zh-CN" altLang="en-US" sz="2400" dirty="0">
                <a:solidFill>
                  <a:srgbClr val="33214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何为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使</a:t>
            </a:r>
            <a:r>
              <a:rPr lang="zh-CN" altLang="en-US" sz="2400" dirty="0">
                <a:solidFill>
                  <a:srgbClr val="33214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子</a:t>
            </a:r>
            <a:r>
              <a:rPr lang="en-US" altLang="zh-CN" sz="2400" dirty="0">
                <a:solidFill>
                  <a:srgbClr val="33214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?”</a:t>
            </a:r>
            <a:r>
              <a:rPr lang="zh-CN" altLang="en-US" sz="2400" dirty="0">
                <a:solidFill>
                  <a:srgbClr val="33214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晏子对曰：“齐命使，各有所主。</a:t>
            </a:r>
            <a:r>
              <a:rPr lang="zh-CN" altLang="en-US" sz="2400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其</a:t>
            </a:r>
            <a:r>
              <a:rPr lang="zh-CN" altLang="en-US" sz="2400" dirty="0">
                <a:solidFill>
                  <a:srgbClr val="33214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贤者使使贤主，不肖者使使不肖主。婴最不肖，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故宜</a:t>
            </a:r>
            <a:r>
              <a:rPr lang="zh-CN" altLang="en-US" sz="2400" dirty="0">
                <a:solidFill>
                  <a:srgbClr val="33214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使楚</a:t>
            </a:r>
            <a:r>
              <a:rPr lang="zh-CN" altLang="en-US" sz="2400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矣</a:t>
            </a:r>
            <a:r>
              <a:rPr lang="zh-CN" altLang="en-US" sz="2400" dirty="0">
                <a:solidFill>
                  <a:srgbClr val="33214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！”</a:t>
            </a:r>
            <a:endParaRPr lang="zh-CN" altLang="en-US" sz="2400" dirty="0">
              <a:solidFill>
                <a:srgbClr val="33214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339917" y="5189036"/>
            <a:ext cx="67207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332147"/>
                </a:solidFill>
              </a:rPr>
              <a:t>·</a:t>
            </a:r>
            <a:endParaRPr lang="zh-CN" altLang="en-US" sz="3200" dirty="0">
              <a:solidFill>
                <a:srgbClr val="332147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660061" y="2433893"/>
            <a:ext cx="67207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332147"/>
                </a:solidFill>
              </a:rPr>
              <a:t>·</a:t>
            </a:r>
            <a:endParaRPr lang="zh-CN" altLang="en-US" sz="3200" dirty="0">
              <a:solidFill>
                <a:srgbClr val="332147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073227" y="3044613"/>
            <a:ext cx="928793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0070C0"/>
                </a:solidFill>
              </a:rPr>
              <a:t>吗？</a:t>
            </a:r>
            <a:endParaRPr lang="zh-CN" altLang="en-US" sz="2400">
              <a:solidFill>
                <a:srgbClr val="0070C0"/>
              </a:solidFill>
            </a:endParaRPr>
          </a:p>
        </p:txBody>
      </p:sp>
      <p:sp>
        <p:nvSpPr>
          <p:cNvPr id="6" name="文本框 5"/>
          <p:cNvSpPr txBox="1"/>
          <p:nvPr>
            <p:custDataLst>
              <p:tags r:id="rId1"/>
            </p:custDataLst>
          </p:nvPr>
        </p:nvSpPr>
        <p:spPr>
          <a:xfrm>
            <a:off x="5520267" y="3716867"/>
            <a:ext cx="928793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0070C0"/>
                </a:solidFill>
              </a:rPr>
              <a:t>派遣</a:t>
            </a:r>
            <a:endParaRPr lang="zh-CN" altLang="en-US" sz="2400">
              <a:solidFill>
                <a:srgbClr val="0070C0"/>
              </a:solidFill>
            </a:endParaRPr>
          </a:p>
        </p:txBody>
      </p:sp>
      <p:sp>
        <p:nvSpPr>
          <p:cNvPr id="7" name="文本框 6"/>
          <p:cNvSpPr txBox="1"/>
          <p:nvPr>
            <p:custDataLst>
              <p:tags r:id="rId2"/>
            </p:custDataLst>
          </p:nvPr>
        </p:nvSpPr>
        <p:spPr>
          <a:xfrm>
            <a:off x="6002867" y="3044613"/>
            <a:ext cx="927947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0070C0"/>
                </a:solidFill>
              </a:rPr>
              <a:t>作为</a:t>
            </a:r>
            <a:endParaRPr lang="zh-CN" altLang="en-US" sz="2400">
              <a:solidFill>
                <a:srgbClr val="0070C0"/>
              </a:solidFill>
            </a:endParaRPr>
          </a:p>
        </p:txBody>
      </p:sp>
      <p:sp>
        <p:nvSpPr>
          <p:cNvPr id="8" name="文本框 7"/>
          <p:cNvSpPr txBox="1"/>
          <p:nvPr>
            <p:custDataLst>
              <p:tags r:id="rId3"/>
            </p:custDataLst>
          </p:nvPr>
        </p:nvSpPr>
        <p:spPr>
          <a:xfrm>
            <a:off x="6768253" y="3044613"/>
            <a:ext cx="983827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0070C0"/>
                </a:solidFill>
              </a:rPr>
              <a:t>使者</a:t>
            </a:r>
            <a:endParaRPr lang="zh-CN" altLang="en-US" sz="2400">
              <a:solidFill>
                <a:srgbClr val="0070C0"/>
              </a:solidFill>
            </a:endParaRPr>
          </a:p>
        </p:txBody>
      </p:sp>
      <p:sp>
        <p:nvSpPr>
          <p:cNvPr id="9" name="文本框 8"/>
          <p:cNvSpPr txBox="1"/>
          <p:nvPr>
            <p:custDataLst>
              <p:tags r:id="rId4"/>
            </p:custDataLst>
          </p:nvPr>
        </p:nvSpPr>
        <p:spPr>
          <a:xfrm>
            <a:off x="7752927" y="3017520"/>
            <a:ext cx="918633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0070C0"/>
                </a:solidFill>
              </a:rPr>
              <a:t>回答</a:t>
            </a:r>
            <a:endParaRPr lang="zh-CN" altLang="en-US" sz="2400">
              <a:solidFill>
                <a:srgbClr val="0070C0"/>
              </a:solidFill>
            </a:endParaRPr>
          </a:p>
        </p:txBody>
      </p:sp>
      <p:sp>
        <p:nvSpPr>
          <p:cNvPr id="10" name="文本框 9"/>
          <p:cNvSpPr txBox="1"/>
          <p:nvPr>
            <p:custDataLst>
              <p:tags r:id="rId5"/>
            </p:custDataLst>
          </p:nvPr>
        </p:nvSpPr>
        <p:spPr>
          <a:xfrm>
            <a:off x="9360747" y="3017520"/>
            <a:ext cx="2142913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0070C0"/>
                </a:solidFill>
              </a:rPr>
              <a:t>助词，的</a:t>
            </a:r>
            <a:endParaRPr lang="zh-CN" altLang="en-US" sz="2400">
              <a:solidFill>
                <a:srgbClr val="0070C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Click="0" advTm="5000">
        <p14:warp dir="in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03445" y="1604797"/>
            <a:ext cx="9985109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2400" dirty="0">
                <a:solidFill>
                  <a:srgbClr val="33214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晏子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使</a:t>
            </a:r>
            <a:r>
              <a:rPr lang="zh-CN" altLang="en-US" sz="2400" dirty="0">
                <a:solidFill>
                  <a:srgbClr val="33214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楚。楚人</a:t>
            </a:r>
            <a:r>
              <a:rPr lang="zh-CN" altLang="en-US" sz="2400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以</a:t>
            </a:r>
            <a:r>
              <a:rPr lang="zh-CN" altLang="en-US" sz="2400" dirty="0">
                <a:solidFill>
                  <a:srgbClr val="33214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晏子短，</a:t>
            </a:r>
            <a:r>
              <a:rPr lang="zh-CN" altLang="en-US" sz="2400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为</a:t>
            </a:r>
            <a:r>
              <a:rPr lang="zh-CN" altLang="en-US" sz="2400" dirty="0">
                <a:solidFill>
                  <a:srgbClr val="33214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小门</a:t>
            </a:r>
            <a:r>
              <a:rPr lang="zh-CN" altLang="en-US" sz="2400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于</a:t>
            </a:r>
            <a:r>
              <a:rPr lang="zh-CN" altLang="en-US" sz="2400" dirty="0">
                <a:solidFill>
                  <a:srgbClr val="33214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大门</a:t>
            </a:r>
            <a:r>
              <a:rPr lang="zh-CN" altLang="en-US" sz="2400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之</a:t>
            </a:r>
            <a:r>
              <a:rPr lang="zh-CN" altLang="en-US" sz="2400" dirty="0">
                <a:solidFill>
                  <a:srgbClr val="33214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侧</a:t>
            </a:r>
            <a:r>
              <a:rPr lang="zh-CN" altLang="en-US" sz="2400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而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延</a:t>
            </a:r>
            <a:r>
              <a:rPr lang="zh-CN" altLang="en-US" sz="2400" dirty="0">
                <a:solidFill>
                  <a:srgbClr val="33214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晏子。晏子不入，曰：“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使</a:t>
            </a:r>
            <a:r>
              <a:rPr lang="zh-CN" altLang="en-US" sz="2400" dirty="0">
                <a:solidFill>
                  <a:srgbClr val="33214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狗国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者</a:t>
            </a:r>
            <a:r>
              <a:rPr lang="zh-CN" altLang="en-US" sz="2400" dirty="0">
                <a:solidFill>
                  <a:srgbClr val="33214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，从狗门入。今臣使楚，不当从此门入。”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傧者</a:t>
            </a:r>
            <a:r>
              <a:rPr lang="zh-CN" altLang="en-US" sz="2400" dirty="0">
                <a:solidFill>
                  <a:srgbClr val="33214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更道，从大门入。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457200">
              <a:lnSpc>
                <a:spcPct val="150000"/>
              </a:lnSpc>
            </a:pPr>
            <a:r>
              <a:rPr lang="zh-CN" altLang="en-US" sz="2400" dirty="0">
                <a:solidFill>
                  <a:srgbClr val="33214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见楚王。王曰：“齐无人</a:t>
            </a:r>
            <a:r>
              <a:rPr lang="zh-CN" altLang="en-US" sz="2400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耶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，使</a:t>
            </a:r>
            <a:r>
              <a:rPr lang="zh-CN" altLang="en-US" sz="2400" dirty="0">
                <a:solidFill>
                  <a:srgbClr val="33214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子</a:t>
            </a:r>
            <a:r>
              <a:rPr lang="zh-CN" altLang="en-US" sz="2400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为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使</a:t>
            </a:r>
            <a:r>
              <a:rPr lang="en-US" altLang="zh-CN" sz="2400" dirty="0">
                <a:solidFill>
                  <a:srgbClr val="33214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?”</a:t>
            </a:r>
            <a:r>
              <a:rPr lang="zh-CN" altLang="en-US" sz="2400" dirty="0">
                <a:solidFill>
                  <a:srgbClr val="33214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晏子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</a:t>
            </a:r>
            <a:r>
              <a:rPr lang="zh-CN" altLang="en-US" sz="2400" dirty="0">
                <a:solidFill>
                  <a:srgbClr val="33214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曰：“齐</a:t>
            </a:r>
            <a:r>
              <a:rPr lang="zh-CN" altLang="en-US" sz="2400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之</a:t>
            </a:r>
            <a:r>
              <a:rPr lang="zh-CN" altLang="en-US" sz="2400" dirty="0">
                <a:solidFill>
                  <a:srgbClr val="33214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临淄三百闾（</a:t>
            </a:r>
            <a:r>
              <a:rPr lang="en-US" altLang="zh-CN" sz="2400" dirty="0" err="1">
                <a:solidFill>
                  <a:srgbClr val="332147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lǘ</a:t>
            </a:r>
            <a:r>
              <a:rPr lang="zh-CN" altLang="en-US" sz="2400" dirty="0">
                <a:solidFill>
                  <a:srgbClr val="33214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），张袂</a:t>
            </a:r>
            <a:r>
              <a:rPr lang="zh-CN" altLang="en-US" sz="2400" dirty="0">
                <a:solidFill>
                  <a:srgbClr val="332147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（</a:t>
            </a:r>
            <a:r>
              <a:rPr lang="en-US" altLang="zh-CN" sz="2400" dirty="0" err="1">
                <a:solidFill>
                  <a:srgbClr val="332147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mèi</a:t>
            </a:r>
            <a:r>
              <a:rPr lang="zh-CN" altLang="en-US" sz="2400" dirty="0">
                <a:solidFill>
                  <a:srgbClr val="33214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）成阴，挥汗成雨，比肩继踵而在，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何为</a:t>
            </a:r>
            <a:r>
              <a:rPr lang="zh-CN" altLang="en-US" sz="2400" dirty="0">
                <a:solidFill>
                  <a:srgbClr val="33214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无人！”王曰：“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然则</a:t>
            </a:r>
            <a:r>
              <a:rPr lang="zh-CN" altLang="en-US" sz="2400" dirty="0">
                <a:solidFill>
                  <a:srgbClr val="33214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何为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使</a:t>
            </a:r>
            <a:r>
              <a:rPr lang="zh-CN" altLang="en-US" sz="2400" dirty="0">
                <a:solidFill>
                  <a:srgbClr val="33214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子</a:t>
            </a:r>
            <a:r>
              <a:rPr lang="en-US" altLang="zh-CN" sz="2400" dirty="0">
                <a:solidFill>
                  <a:srgbClr val="33214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?”</a:t>
            </a:r>
            <a:r>
              <a:rPr lang="zh-CN" altLang="en-US" sz="2400" dirty="0">
                <a:solidFill>
                  <a:srgbClr val="33214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晏子对曰：“齐命使，各有所主。</a:t>
            </a:r>
            <a:r>
              <a:rPr lang="zh-CN" altLang="en-US" sz="2400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其</a:t>
            </a:r>
            <a:r>
              <a:rPr lang="zh-CN" altLang="en-US" sz="2400" dirty="0">
                <a:solidFill>
                  <a:srgbClr val="33214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贤者使使贤主，不肖者使使不肖主。婴最不肖，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故宜</a:t>
            </a:r>
            <a:r>
              <a:rPr lang="zh-CN" altLang="en-US" sz="2400" dirty="0">
                <a:solidFill>
                  <a:srgbClr val="33214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使楚</a:t>
            </a:r>
            <a:r>
              <a:rPr lang="zh-CN" altLang="en-US" sz="2400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矣</a:t>
            </a:r>
            <a:r>
              <a:rPr lang="zh-CN" altLang="en-US" sz="2400" dirty="0">
                <a:solidFill>
                  <a:srgbClr val="33214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！”</a:t>
            </a:r>
            <a:endParaRPr lang="zh-CN" altLang="en-US" sz="2400" dirty="0">
              <a:solidFill>
                <a:srgbClr val="33214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339917" y="5189036"/>
            <a:ext cx="67207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332147"/>
                </a:solidFill>
              </a:rPr>
              <a:t>·</a:t>
            </a:r>
            <a:endParaRPr lang="zh-CN" altLang="en-US" sz="3200" dirty="0">
              <a:solidFill>
                <a:srgbClr val="332147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660061" y="2433893"/>
            <a:ext cx="67207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332147"/>
                </a:solidFill>
              </a:rPr>
              <a:t>·</a:t>
            </a:r>
            <a:endParaRPr lang="zh-CN" altLang="en-US" sz="3200" dirty="0">
              <a:solidFill>
                <a:srgbClr val="332147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775460" y="740833"/>
            <a:ext cx="6302587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0070C0"/>
                </a:solidFill>
              </a:rPr>
              <a:t>古代户籍编制单位。周代以二十五家为一闾。</a:t>
            </a:r>
            <a:endParaRPr lang="zh-CN" altLang="en-US" sz="2400">
              <a:solidFill>
                <a:srgbClr val="0070C0"/>
              </a:solidFill>
            </a:endParaRPr>
          </a:p>
        </p:txBody>
      </p:sp>
      <p:sp>
        <p:nvSpPr>
          <p:cNvPr id="7" name="文本框 6"/>
          <p:cNvSpPr txBox="1"/>
          <p:nvPr>
            <p:custDataLst>
              <p:tags r:id="rId1"/>
            </p:custDataLst>
          </p:nvPr>
        </p:nvSpPr>
        <p:spPr>
          <a:xfrm>
            <a:off x="1871980" y="1317413"/>
            <a:ext cx="3749887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0070C0"/>
                </a:solidFill>
              </a:rPr>
              <a:t>张开袖子，就能遮天</a:t>
            </a:r>
            <a:endParaRPr lang="zh-CN" altLang="en-US" sz="2400">
              <a:solidFill>
                <a:srgbClr val="0070C0"/>
              </a:solidFill>
            </a:endParaRPr>
          </a:p>
        </p:txBody>
      </p:sp>
      <p:sp>
        <p:nvSpPr>
          <p:cNvPr id="8" name="文本框 7"/>
          <p:cNvSpPr txBox="1"/>
          <p:nvPr>
            <p:custDataLst>
              <p:tags r:id="rId2"/>
            </p:custDataLst>
          </p:nvPr>
        </p:nvSpPr>
        <p:spPr>
          <a:xfrm>
            <a:off x="5135880" y="1317413"/>
            <a:ext cx="3367193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0070C0"/>
                </a:solidFill>
              </a:rPr>
              <a:t>挥洒汗水，就是下雨</a:t>
            </a:r>
            <a:endParaRPr lang="zh-CN" altLang="en-US" sz="2400">
              <a:solidFill>
                <a:srgbClr val="0070C0"/>
              </a:solidFill>
            </a:endParaRPr>
          </a:p>
        </p:txBody>
      </p:sp>
      <p:sp>
        <p:nvSpPr>
          <p:cNvPr id="11" name="文本框 10"/>
          <p:cNvSpPr txBox="1"/>
          <p:nvPr>
            <p:custDataLst>
              <p:tags r:id="rId3"/>
            </p:custDataLst>
          </p:nvPr>
        </p:nvSpPr>
        <p:spPr>
          <a:xfrm>
            <a:off x="2987887" y="2853267"/>
            <a:ext cx="5728547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0070C0"/>
                </a:solidFill>
              </a:rPr>
              <a:t>街上行人肩膀靠着肩膀，脚尖碰脚后跟</a:t>
            </a:r>
            <a:endParaRPr lang="zh-CN" altLang="en-US" sz="2400">
              <a:solidFill>
                <a:srgbClr val="0070C0"/>
              </a:solidFill>
            </a:endParaRPr>
          </a:p>
        </p:txBody>
      </p:sp>
      <p:sp>
        <p:nvSpPr>
          <p:cNvPr id="12" name="文本框 11"/>
          <p:cNvSpPr txBox="1"/>
          <p:nvPr>
            <p:custDataLst>
              <p:tags r:id="rId4"/>
            </p:custDataLst>
          </p:nvPr>
        </p:nvSpPr>
        <p:spPr>
          <a:xfrm>
            <a:off x="8496300" y="3716867"/>
            <a:ext cx="2864273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0070C0"/>
                </a:solidFill>
              </a:rPr>
              <a:t>为什么</a:t>
            </a:r>
            <a:r>
              <a:rPr lang="en-US" altLang="zh-CN" sz="2400">
                <a:solidFill>
                  <a:srgbClr val="0070C0"/>
                </a:solidFill>
              </a:rPr>
              <a:t>——</a:t>
            </a:r>
            <a:r>
              <a:rPr lang="zh-CN" altLang="en-US" sz="2400">
                <a:solidFill>
                  <a:srgbClr val="0070C0"/>
                </a:solidFill>
              </a:rPr>
              <a:t>怎么能</a:t>
            </a:r>
            <a:endParaRPr lang="zh-CN" altLang="en-US" sz="2400">
              <a:solidFill>
                <a:srgbClr val="0070C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Click="0" advTm="5000">
        <p14:warp dir="in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7" grpId="0"/>
      <p:bldP spid="7" grpId="1"/>
      <p:bldP spid="8" grpId="0"/>
      <p:bldP spid="8" grpId="1"/>
      <p:bldP spid="11" grpId="0"/>
      <p:bldP spid="11" grpId="1"/>
      <p:bldP spid="12" grpId="0"/>
      <p:bldP spid="12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03445" y="1604797"/>
            <a:ext cx="9985109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2400" dirty="0">
                <a:solidFill>
                  <a:srgbClr val="33214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晏子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使</a:t>
            </a:r>
            <a:r>
              <a:rPr lang="zh-CN" altLang="en-US" sz="2400" dirty="0">
                <a:solidFill>
                  <a:srgbClr val="33214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楚。楚人</a:t>
            </a:r>
            <a:r>
              <a:rPr lang="zh-CN" altLang="en-US" sz="2400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以</a:t>
            </a:r>
            <a:r>
              <a:rPr lang="zh-CN" altLang="en-US" sz="2400" dirty="0">
                <a:solidFill>
                  <a:srgbClr val="33214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晏子短，</a:t>
            </a:r>
            <a:r>
              <a:rPr lang="zh-CN" altLang="en-US" sz="2400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为</a:t>
            </a:r>
            <a:r>
              <a:rPr lang="zh-CN" altLang="en-US" sz="2400" dirty="0">
                <a:solidFill>
                  <a:srgbClr val="33214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小门</a:t>
            </a:r>
            <a:r>
              <a:rPr lang="zh-CN" altLang="en-US" sz="2400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于</a:t>
            </a:r>
            <a:r>
              <a:rPr lang="zh-CN" altLang="en-US" sz="2400" dirty="0">
                <a:solidFill>
                  <a:srgbClr val="33214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大门</a:t>
            </a:r>
            <a:r>
              <a:rPr lang="zh-CN" altLang="en-US" sz="2400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之</a:t>
            </a:r>
            <a:r>
              <a:rPr lang="zh-CN" altLang="en-US" sz="2400" dirty="0">
                <a:solidFill>
                  <a:srgbClr val="33214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侧</a:t>
            </a:r>
            <a:r>
              <a:rPr lang="zh-CN" altLang="en-US" sz="2400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而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延</a:t>
            </a:r>
            <a:r>
              <a:rPr lang="zh-CN" altLang="en-US" sz="2400" dirty="0">
                <a:solidFill>
                  <a:srgbClr val="33214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晏子。晏子不入，曰：“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使</a:t>
            </a:r>
            <a:r>
              <a:rPr lang="zh-CN" altLang="en-US" sz="2400" dirty="0">
                <a:solidFill>
                  <a:srgbClr val="33214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狗国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者</a:t>
            </a:r>
            <a:r>
              <a:rPr lang="zh-CN" altLang="en-US" sz="2400" dirty="0">
                <a:solidFill>
                  <a:srgbClr val="33214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，从狗门入。今臣使楚，不当从此门入。”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傧者</a:t>
            </a:r>
            <a:r>
              <a:rPr lang="zh-CN" altLang="en-US" sz="2400" dirty="0">
                <a:solidFill>
                  <a:srgbClr val="33214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更道，从大门入。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457200">
              <a:lnSpc>
                <a:spcPct val="150000"/>
              </a:lnSpc>
            </a:pPr>
            <a:r>
              <a:rPr lang="zh-CN" altLang="en-US" sz="2400" dirty="0">
                <a:solidFill>
                  <a:srgbClr val="33214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见楚王。王曰：“齐无人</a:t>
            </a:r>
            <a:r>
              <a:rPr lang="zh-CN" altLang="en-US" sz="2400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耶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，使</a:t>
            </a:r>
            <a:r>
              <a:rPr lang="zh-CN" altLang="en-US" sz="2400" dirty="0">
                <a:solidFill>
                  <a:srgbClr val="33214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子</a:t>
            </a:r>
            <a:r>
              <a:rPr lang="zh-CN" altLang="en-US" sz="2400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为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使</a:t>
            </a:r>
            <a:r>
              <a:rPr lang="en-US" altLang="zh-CN" sz="2400" dirty="0">
                <a:solidFill>
                  <a:srgbClr val="33214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?”</a:t>
            </a:r>
            <a:r>
              <a:rPr lang="zh-CN" altLang="en-US" sz="2400" dirty="0">
                <a:solidFill>
                  <a:srgbClr val="33214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晏子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</a:t>
            </a:r>
            <a:r>
              <a:rPr lang="zh-CN" altLang="en-US" sz="2400" dirty="0">
                <a:solidFill>
                  <a:srgbClr val="33214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曰：“齐</a:t>
            </a:r>
            <a:r>
              <a:rPr lang="zh-CN" altLang="en-US" sz="2400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之</a:t>
            </a:r>
            <a:r>
              <a:rPr lang="zh-CN" altLang="en-US" sz="2400" dirty="0">
                <a:solidFill>
                  <a:srgbClr val="33214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临淄三百闾（</a:t>
            </a:r>
            <a:r>
              <a:rPr lang="en-US" altLang="zh-CN" sz="2400" dirty="0" err="1">
                <a:solidFill>
                  <a:srgbClr val="332147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lǘ</a:t>
            </a:r>
            <a:r>
              <a:rPr lang="zh-CN" altLang="en-US" sz="2400" dirty="0">
                <a:solidFill>
                  <a:srgbClr val="33214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），张袂</a:t>
            </a:r>
            <a:r>
              <a:rPr lang="zh-CN" altLang="en-US" sz="2400" dirty="0">
                <a:solidFill>
                  <a:srgbClr val="332147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（</a:t>
            </a:r>
            <a:r>
              <a:rPr lang="en-US" altLang="zh-CN" sz="2400" dirty="0" err="1">
                <a:solidFill>
                  <a:srgbClr val="332147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mèi</a:t>
            </a:r>
            <a:r>
              <a:rPr lang="zh-CN" altLang="en-US" sz="2400" dirty="0">
                <a:solidFill>
                  <a:srgbClr val="33214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）成阴，挥汗成雨，比肩继踵而在，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何为</a:t>
            </a:r>
            <a:r>
              <a:rPr lang="zh-CN" altLang="en-US" sz="2400" dirty="0">
                <a:solidFill>
                  <a:srgbClr val="33214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无人！”王曰：“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然则</a:t>
            </a:r>
            <a:r>
              <a:rPr lang="zh-CN" altLang="en-US" sz="2400" dirty="0">
                <a:solidFill>
                  <a:srgbClr val="33214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何为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使</a:t>
            </a:r>
            <a:r>
              <a:rPr lang="zh-CN" altLang="en-US" sz="2400" dirty="0">
                <a:solidFill>
                  <a:srgbClr val="33214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子</a:t>
            </a:r>
            <a:r>
              <a:rPr lang="en-US" altLang="zh-CN" sz="2400" dirty="0">
                <a:solidFill>
                  <a:srgbClr val="33214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?”</a:t>
            </a:r>
            <a:r>
              <a:rPr lang="zh-CN" altLang="en-US" sz="2400" dirty="0">
                <a:solidFill>
                  <a:srgbClr val="33214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晏子对曰：“齐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命</a:t>
            </a:r>
            <a:r>
              <a:rPr lang="zh-CN" altLang="en-US" sz="2400" dirty="0">
                <a:solidFill>
                  <a:srgbClr val="33214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使，各有所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主</a:t>
            </a:r>
            <a:r>
              <a:rPr lang="zh-CN" altLang="en-US" sz="2400" dirty="0">
                <a:solidFill>
                  <a:srgbClr val="33214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zh-CN" altLang="en-US" sz="2400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其</a:t>
            </a:r>
            <a:r>
              <a:rPr lang="zh-CN" altLang="en-US" sz="2400" dirty="0">
                <a:solidFill>
                  <a:srgbClr val="33214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贤者使使贤主，不肖者使使不肖主。婴最不肖，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故宜</a:t>
            </a:r>
            <a:r>
              <a:rPr lang="zh-CN" altLang="en-US" sz="2400" dirty="0">
                <a:solidFill>
                  <a:srgbClr val="33214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使楚</a:t>
            </a:r>
            <a:r>
              <a:rPr lang="zh-CN" altLang="en-US" sz="2400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矣</a:t>
            </a:r>
            <a:r>
              <a:rPr lang="zh-CN" altLang="en-US" sz="2400" dirty="0">
                <a:solidFill>
                  <a:srgbClr val="33214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！”</a:t>
            </a:r>
            <a:endParaRPr lang="zh-CN" altLang="en-US" sz="2400" dirty="0">
              <a:solidFill>
                <a:srgbClr val="33214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339917" y="5189036"/>
            <a:ext cx="67207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332147"/>
                </a:solidFill>
              </a:rPr>
              <a:t>·</a:t>
            </a:r>
            <a:endParaRPr lang="zh-CN" altLang="en-US" sz="3200" dirty="0">
              <a:solidFill>
                <a:srgbClr val="332147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660061" y="2433893"/>
            <a:ext cx="67207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332147"/>
                </a:solidFill>
              </a:rPr>
              <a:t>·</a:t>
            </a:r>
            <a:endParaRPr lang="zh-CN" altLang="en-US" sz="3200" dirty="0">
              <a:solidFill>
                <a:srgbClr val="332147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063327" y="4772660"/>
            <a:ext cx="1613747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0070C0"/>
                </a:solidFill>
              </a:rPr>
              <a:t>既然这样</a:t>
            </a:r>
            <a:endParaRPr lang="zh-CN" altLang="en-US" sz="2400">
              <a:solidFill>
                <a:srgbClr val="0070C0"/>
              </a:solidFill>
            </a:endParaRPr>
          </a:p>
        </p:txBody>
      </p:sp>
      <p:sp>
        <p:nvSpPr>
          <p:cNvPr id="7" name="文本框 6"/>
          <p:cNvSpPr txBox="1"/>
          <p:nvPr>
            <p:custDataLst>
              <p:tags r:id="rId1"/>
            </p:custDataLst>
          </p:nvPr>
        </p:nvSpPr>
        <p:spPr>
          <a:xfrm>
            <a:off x="4943687" y="4772660"/>
            <a:ext cx="3790527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0070C0"/>
                </a:solidFill>
              </a:rPr>
              <a:t>命令，这里是委任、派遣</a:t>
            </a:r>
            <a:endParaRPr lang="zh-CN" altLang="en-US" sz="2400">
              <a:solidFill>
                <a:srgbClr val="0070C0"/>
              </a:solidFill>
            </a:endParaRPr>
          </a:p>
        </p:txBody>
      </p:sp>
      <p:sp>
        <p:nvSpPr>
          <p:cNvPr id="8" name="文本框 7"/>
          <p:cNvSpPr txBox="1"/>
          <p:nvPr>
            <p:custDataLst>
              <p:tags r:id="rId2"/>
            </p:custDataLst>
          </p:nvPr>
        </p:nvSpPr>
        <p:spPr>
          <a:xfrm>
            <a:off x="3600027" y="4772660"/>
            <a:ext cx="983827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0070C0"/>
                </a:solidFill>
              </a:rPr>
              <a:t>派遣</a:t>
            </a:r>
            <a:endParaRPr lang="zh-CN" altLang="en-US" sz="2400">
              <a:solidFill>
                <a:srgbClr val="0070C0"/>
              </a:solidFill>
            </a:endParaRPr>
          </a:p>
        </p:txBody>
      </p:sp>
      <p:sp>
        <p:nvSpPr>
          <p:cNvPr id="9" name="文本框 8"/>
          <p:cNvSpPr txBox="1"/>
          <p:nvPr>
            <p:custDataLst>
              <p:tags r:id="rId3"/>
            </p:custDataLst>
          </p:nvPr>
        </p:nvSpPr>
        <p:spPr>
          <a:xfrm>
            <a:off x="7343987" y="4196927"/>
            <a:ext cx="3931073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0070C0"/>
                </a:solidFill>
              </a:rPr>
              <a:t>主张，这里是规矩、章程</a:t>
            </a:r>
            <a:endParaRPr lang="zh-CN" altLang="en-US" sz="2400">
              <a:solidFill>
                <a:srgbClr val="0070C0"/>
              </a:solidFill>
            </a:endParaRPr>
          </a:p>
        </p:txBody>
      </p:sp>
      <p:sp>
        <p:nvSpPr>
          <p:cNvPr id="10" name="文本框 9"/>
          <p:cNvSpPr txBox="1"/>
          <p:nvPr>
            <p:custDataLst>
              <p:tags r:id="rId4"/>
            </p:custDataLst>
          </p:nvPr>
        </p:nvSpPr>
        <p:spPr>
          <a:xfrm>
            <a:off x="9072033" y="4869180"/>
            <a:ext cx="971127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0070C0"/>
                </a:solidFill>
              </a:rPr>
              <a:t>其中</a:t>
            </a:r>
            <a:endParaRPr lang="zh-CN" altLang="en-US" sz="2400">
              <a:solidFill>
                <a:srgbClr val="0070C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Click="0" advTm="5000">
        <p14:warp dir="in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03445" y="1604797"/>
            <a:ext cx="9985109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2400" dirty="0">
                <a:solidFill>
                  <a:srgbClr val="33214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晏子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使</a:t>
            </a:r>
            <a:r>
              <a:rPr lang="zh-CN" altLang="en-US" sz="2400" dirty="0">
                <a:solidFill>
                  <a:srgbClr val="33214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楚。楚人</a:t>
            </a:r>
            <a:r>
              <a:rPr lang="zh-CN" altLang="en-US" sz="2400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以</a:t>
            </a:r>
            <a:r>
              <a:rPr lang="zh-CN" altLang="en-US" sz="2400" dirty="0">
                <a:solidFill>
                  <a:srgbClr val="33214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晏子短，</a:t>
            </a:r>
            <a:r>
              <a:rPr lang="zh-CN" altLang="en-US" sz="2400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为</a:t>
            </a:r>
            <a:r>
              <a:rPr lang="zh-CN" altLang="en-US" sz="2400" dirty="0">
                <a:solidFill>
                  <a:srgbClr val="33214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小门</a:t>
            </a:r>
            <a:r>
              <a:rPr lang="zh-CN" altLang="en-US" sz="2400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于</a:t>
            </a:r>
            <a:r>
              <a:rPr lang="zh-CN" altLang="en-US" sz="2400" dirty="0">
                <a:solidFill>
                  <a:srgbClr val="33214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大门</a:t>
            </a:r>
            <a:r>
              <a:rPr lang="zh-CN" altLang="en-US" sz="2400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之</a:t>
            </a:r>
            <a:r>
              <a:rPr lang="zh-CN" altLang="en-US" sz="2400" dirty="0">
                <a:solidFill>
                  <a:srgbClr val="33214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侧</a:t>
            </a:r>
            <a:r>
              <a:rPr lang="zh-CN" altLang="en-US" sz="2400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而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延</a:t>
            </a:r>
            <a:r>
              <a:rPr lang="zh-CN" altLang="en-US" sz="2400" dirty="0">
                <a:solidFill>
                  <a:srgbClr val="33214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晏子。晏子不入，曰：“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使</a:t>
            </a:r>
            <a:r>
              <a:rPr lang="zh-CN" altLang="en-US" sz="2400" dirty="0">
                <a:solidFill>
                  <a:srgbClr val="33214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狗国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者</a:t>
            </a:r>
            <a:r>
              <a:rPr lang="zh-CN" altLang="en-US" sz="2400" dirty="0">
                <a:solidFill>
                  <a:srgbClr val="33214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，从狗门入。今臣使楚，不当从此门入。”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傧者</a:t>
            </a:r>
            <a:r>
              <a:rPr lang="zh-CN" altLang="en-US" sz="2400" dirty="0">
                <a:solidFill>
                  <a:srgbClr val="33214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更道，从大门入。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457200">
              <a:lnSpc>
                <a:spcPct val="150000"/>
              </a:lnSpc>
            </a:pPr>
            <a:r>
              <a:rPr lang="zh-CN" altLang="en-US" sz="2400" dirty="0">
                <a:solidFill>
                  <a:srgbClr val="33214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见楚王。王曰：“齐无人</a:t>
            </a:r>
            <a:r>
              <a:rPr lang="zh-CN" altLang="en-US" sz="2400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耶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，使</a:t>
            </a:r>
            <a:r>
              <a:rPr lang="zh-CN" altLang="en-US" sz="2400" dirty="0">
                <a:solidFill>
                  <a:srgbClr val="33214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子</a:t>
            </a:r>
            <a:r>
              <a:rPr lang="zh-CN" altLang="en-US" sz="2400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为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使</a:t>
            </a:r>
            <a:r>
              <a:rPr lang="en-US" altLang="zh-CN" sz="2400" dirty="0">
                <a:solidFill>
                  <a:srgbClr val="33214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?”</a:t>
            </a:r>
            <a:r>
              <a:rPr lang="zh-CN" altLang="en-US" sz="2400" dirty="0">
                <a:solidFill>
                  <a:srgbClr val="33214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晏子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</a:t>
            </a:r>
            <a:r>
              <a:rPr lang="zh-CN" altLang="en-US" sz="2400" dirty="0">
                <a:solidFill>
                  <a:srgbClr val="33214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曰：“齐</a:t>
            </a:r>
            <a:r>
              <a:rPr lang="zh-CN" altLang="en-US" sz="2400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之</a:t>
            </a:r>
            <a:r>
              <a:rPr lang="zh-CN" altLang="en-US" sz="2400" dirty="0">
                <a:solidFill>
                  <a:srgbClr val="33214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临淄三百闾（</a:t>
            </a:r>
            <a:r>
              <a:rPr lang="en-US" altLang="zh-CN" sz="2400" dirty="0" err="1">
                <a:solidFill>
                  <a:srgbClr val="332147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lǘ</a:t>
            </a:r>
            <a:r>
              <a:rPr lang="zh-CN" altLang="en-US" sz="2400" dirty="0">
                <a:solidFill>
                  <a:srgbClr val="33214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），张袂</a:t>
            </a:r>
            <a:r>
              <a:rPr lang="zh-CN" altLang="en-US" sz="2400" dirty="0">
                <a:solidFill>
                  <a:srgbClr val="332147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（</a:t>
            </a:r>
            <a:r>
              <a:rPr lang="en-US" altLang="zh-CN" sz="2400" dirty="0" err="1">
                <a:solidFill>
                  <a:srgbClr val="332147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mèi</a:t>
            </a:r>
            <a:r>
              <a:rPr lang="zh-CN" altLang="en-US" sz="2400" dirty="0">
                <a:solidFill>
                  <a:srgbClr val="33214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）成阴，挥汗成雨，比肩继踵而在，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何为</a:t>
            </a:r>
            <a:r>
              <a:rPr lang="zh-CN" altLang="en-US" sz="2400" dirty="0">
                <a:solidFill>
                  <a:srgbClr val="33214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无人！”王曰：“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然则</a:t>
            </a:r>
            <a:r>
              <a:rPr lang="zh-CN" altLang="en-US" sz="2400" dirty="0">
                <a:solidFill>
                  <a:srgbClr val="33214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何为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使</a:t>
            </a:r>
            <a:r>
              <a:rPr lang="zh-CN" altLang="en-US" sz="2400" dirty="0">
                <a:solidFill>
                  <a:srgbClr val="33214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子</a:t>
            </a:r>
            <a:r>
              <a:rPr lang="en-US" altLang="zh-CN" sz="2400" dirty="0">
                <a:solidFill>
                  <a:srgbClr val="33214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?”</a:t>
            </a:r>
            <a:r>
              <a:rPr lang="zh-CN" altLang="en-US" sz="2400" dirty="0">
                <a:solidFill>
                  <a:srgbClr val="33214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晏子对曰：“齐命使，各有所主。</a:t>
            </a:r>
            <a:r>
              <a:rPr lang="zh-CN" altLang="en-US" sz="2400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其</a:t>
            </a:r>
            <a:r>
              <a:rPr lang="zh-CN" altLang="en-US" sz="2400" dirty="0">
                <a:solidFill>
                  <a:srgbClr val="33214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贤者使使贤主，不肖者使使不肖主。婴最不肖，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故宜</a:t>
            </a:r>
            <a:r>
              <a:rPr lang="zh-CN" altLang="en-US" sz="2400" dirty="0">
                <a:solidFill>
                  <a:srgbClr val="33214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使楚</a:t>
            </a:r>
            <a:r>
              <a:rPr lang="zh-CN" altLang="en-US" sz="2400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矣</a:t>
            </a:r>
            <a:r>
              <a:rPr lang="zh-CN" altLang="en-US" sz="2400" dirty="0">
                <a:solidFill>
                  <a:srgbClr val="33214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！”</a:t>
            </a:r>
            <a:endParaRPr lang="zh-CN" altLang="en-US" sz="2400" dirty="0">
              <a:solidFill>
                <a:srgbClr val="33214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339917" y="5189036"/>
            <a:ext cx="67207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332147"/>
                </a:solidFill>
              </a:rPr>
              <a:t>·</a:t>
            </a:r>
            <a:endParaRPr lang="zh-CN" altLang="en-US" sz="3200" dirty="0">
              <a:solidFill>
                <a:srgbClr val="332147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660061" y="2433893"/>
            <a:ext cx="67207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332147"/>
                </a:solidFill>
              </a:rPr>
              <a:t>·</a:t>
            </a:r>
            <a:endParaRPr lang="zh-CN" altLang="en-US" sz="3200" dirty="0">
              <a:solidFill>
                <a:srgbClr val="332147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19667" y="5444913"/>
            <a:ext cx="17780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0070C0"/>
                </a:solidFill>
              </a:rPr>
              <a:t>主人，国君</a:t>
            </a:r>
            <a:endParaRPr lang="zh-CN" altLang="en-US" sz="2400">
              <a:solidFill>
                <a:srgbClr val="0070C0"/>
              </a:solidFill>
            </a:endParaRPr>
          </a:p>
        </p:txBody>
      </p:sp>
      <p:sp>
        <p:nvSpPr>
          <p:cNvPr id="6" name="文本框 5"/>
          <p:cNvSpPr txBox="1"/>
          <p:nvPr>
            <p:custDataLst>
              <p:tags r:id="rId1"/>
            </p:custDataLst>
          </p:nvPr>
        </p:nvSpPr>
        <p:spPr>
          <a:xfrm>
            <a:off x="2159847" y="4772660"/>
            <a:ext cx="16205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0070C0"/>
                </a:solidFill>
              </a:rPr>
              <a:t>没有德才</a:t>
            </a:r>
            <a:endParaRPr lang="zh-CN" altLang="en-US" sz="2400">
              <a:solidFill>
                <a:srgbClr val="0070C0"/>
              </a:solidFill>
            </a:endParaRPr>
          </a:p>
        </p:txBody>
      </p:sp>
      <p:sp>
        <p:nvSpPr>
          <p:cNvPr id="7" name="文本框 6"/>
          <p:cNvSpPr txBox="1"/>
          <p:nvPr>
            <p:custDataLst>
              <p:tags r:id="rId2"/>
            </p:custDataLst>
          </p:nvPr>
        </p:nvSpPr>
        <p:spPr>
          <a:xfrm>
            <a:off x="6002867" y="5444913"/>
            <a:ext cx="927947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0070C0"/>
                </a:solidFill>
              </a:rPr>
              <a:t>所以</a:t>
            </a:r>
            <a:endParaRPr lang="zh-CN" altLang="en-US" sz="2400">
              <a:solidFill>
                <a:srgbClr val="0070C0"/>
              </a:solidFill>
            </a:endParaRPr>
          </a:p>
        </p:txBody>
      </p:sp>
      <p:sp>
        <p:nvSpPr>
          <p:cNvPr id="8" name="文本框 7"/>
          <p:cNvSpPr txBox="1"/>
          <p:nvPr>
            <p:custDataLst>
              <p:tags r:id="rId3"/>
            </p:custDataLst>
          </p:nvPr>
        </p:nvSpPr>
        <p:spPr>
          <a:xfrm>
            <a:off x="6480387" y="4773507"/>
            <a:ext cx="983827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0070C0"/>
                </a:solidFill>
              </a:rPr>
              <a:t>应该</a:t>
            </a:r>
            <a:endParaRPr lang="zh-CN" altLang="en-US" sz="2400">
              <a:solidFill>
                <a:srgbClr val="0070C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Click="0" advTm="5000">
        <p14:warp dir="in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6" grpId="0"/>
      <p:bldP spid="6" grpId="1"/>
      <p:bldP spid="7" grpId="0"/>
      <p:bldP spid="7" grpId="1"/>
      <p:bldP spid="8" grpId="0"/>
      <p:bldP spid="8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文本框 42"/>
          <p:cNvSpPr txBox="1"/>
          <p:nvPr/>
        </p:nvSpPr>
        <p:spPr>
          <a:xfrm>
            <a:off x="719403" y="836712"/>
            <a:ext cx="10753195" cy="50774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1. </a:t>
            </a:r>
            <a:r>
              <a:rPr lang="zh-CN" altLang="en-US" sz="2400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为文中加点的汉字选择正确的读音。</a:t>
            </a:r>
            <a:endParaRPr lang="en-US" altLang="zh-CN" sz="2400" dirty="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    更</a:t>
            </a:r>
            <a:r>
              <a:rPr lang="en-US" altLang="zh-CN" sz="2400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(</a:t>
            </a:r>
            <a:r>
              <a:rPr lang="en-US" altLang="zh-CN" sz="2400" dirty="0" err="1">
                <a:solidFill>
                  <a:schemeClr val="accent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gēng</a:t>
            </a:r>
            <a:r>
              <a:rPr lang="en-US" altLang="zh-CN" sz="2400" dirty="0">
                <a:solidFill>
                  <a:schemeClr val="accent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  </a:t>
            </a:r>
            <a:r>
              <a:rPr lang="en-US" altLang="zh-CN" sz="2400" dirty="0" err="1">
                <a:solidFill>
                  <a:schemeClr val="accent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gèng</a:t>
            </a:r>
            <a:r>
              <a:rPr lang="en-US" altLang="zh-CN" sz="2400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)                </a:t>
            </a:r>
            <a:r>
              <a:rPr lang="zh-CN" altLang="en-US" sz="2400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肖</a:t>
            </a:r>
            <a:r>
              <a:rPr lang="en-US" altLang="zh-CN" sz="2400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(</a:t>
            </a:r>
            <a:r>
              <a:rPr lang="en-US" altLang="zh-CN" sz="2400" dirty="0" err="1">
                <a:solidFill>
                  <a:schemeClr val="accent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xiāo</a:t>
            </a:r>
            <a:r>
              <a:rPr lang="en-US" altLang="zh-CN" sz="2400" dirty="0">
                <a:solidFill>
                  <a:schemeClr val="accent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  </a:t>
            </a:r>
            <a:r>
              <a:rPr lang="en-US" altLang="zh-CN" sz="2400" dirty="0" err="1">
                <a:solidFill>
                  <a:schemeClr val="accent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xiào</a:t>
            </a:r>
            <a:r>
              <a:rPr lang="en-US" altLang="zh-CN" sz="2400" dirty="0">
                <a:solidFill>
                  <a:schemeClr val="accent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 </a:t>
            </a:r>
            <a:r>
              <a:rPr lang="en-US" altLang="zh-CN" sz="2400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)</a:t>
            </a:r>
            <a:r>
              <a:rPr lang="zh-CN" altLang="en-US" sz="2400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endParaRPr lang="en-US" altLang="zh-CN" sz="2400" dirty="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2. </a:t>
            </a:r>
            <a:r>
              <a:rPr lang="zh-CN" altLang="en-US" sz="2400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把下面两个句子翻译成现代汉语。</a:t>
            </a:r>
            <a:endParaRPr lang="en-US" altLang="zh-CN" sz="2400" dirty="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2400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（</a:t>
            </a:r>
            <a:r>
              <a:rPr lang="en-US" altLang="zh-CN" sz="2400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sz="2400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）使狗国者，从狗门入。</a:t>
            </a:r>
            <a:r>
              <a:rPr lang="en-US" altLang="zh-CN" sz="2400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______________________________________________</a:t>
            </a:r>
            <a:endParaRPr lang="en-US" altLang="zh-CN" sz="2400" dirty="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2400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（</a:t>
            </a:r>
            <a:r>
              <a:rPr lang="en-US" altLang="zh-CN" sz="2400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sz="2400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）齐无人耶，使子为使？</a:t>
            </a:r>
            <a:r>
              <a:rPr lang="en-US" altLang="zh-CN" sz="2400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______________________________________________</a:t>
            </a:r>
            <a:endParaRPr lang="en-US" altLang="zh-CN" sz="2400" dirty="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3. </a:t>
            </a:r>
            <a:r>
              <a:rPr lang="zh-CN" altLang="en-US" sz="2400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出自本文的三个成语是</a:t>
            </a:r>
            <a:r>
              <a:rPr lang="en-US" altLang="zh-CN" sz="2400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______________</a:t>
            </a:r>
            <a:r>
              <a:rPr lang="zh-CN" altLang="en-US" sz="2400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lang="en-US" altLang="zh-CN" sz="2400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______________</a:t>
            </a:r>
            <a:r>
              <a:rPr lang="zh-CN" altLang="en-US" sz="2400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lang="en-US" altLang="zh-CN" sz="2400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________________</a:t>
            </a:r>
            <a:r>
              <a:rPr lang="zh-CN" altLang="en-US" sz="2400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en-US" altLang="zh-CN" sz="2400" dirty="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   </a:t>
            </a:r>
            <a:r>
              <a:rPr lang="zh-CN" altLang="en-US" sz="2400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这三个成语用了</a:t>
            </a:r>
            <a:r>
              <a:rPr lang="en-US" altLang="zh-CN" sz="2400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__________</a:t>
            </a:r>
            <a:r>
              <a:rPr lang="zh-CN" altLang="en-US" sz="2400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的修辞手法来表现齐国人多。</a:t>
            </a:r>
            <a:endParaRPr lang="en-US" altLang="zh-CN" sz="2400" dirty="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4. </a:t>
            </a:r>
            <a:r>
              <a:rPr lang="zh-CN" altLang="en-US" sz="2400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这则古文告诉我们，晏子是一个</a:t>
            </a:r>
            <a:r>
              <a:rPr lang="en-US" altLang="zh-CN" sz="2400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________________</a:t>
            </a:r>
            <a:r>
              <a:rPr lang="zh-CN" altLang="en-US" sz="2400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lang="en-US" altLang="zh-CN" sz="2400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________________</a:t>
            </a:r>
            <a:r>
              <a:rPr lang="zh-CN" altLang="en-US" sz="2400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的人（请用两个成语或四字词语填空）。</a:t>
            </a:r>
            <a:endParaRPr lang="zh-CN" altLang="en-US" sz="2400" dirty="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1557008" y="1543693"/>
            <a:ext cx="864096" cy="48005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5" name="椭圆 4"/>
          <p:cNvSpPr/>
          <p:nvPr/>
        </p:nvSpPr>
        <p:spPr>
          <a:xfrm>
            <a:off x="6070593" y="1543553"/>
            <a:ext cx="672075" cy="44886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4" name="文本框 3"/>
          <p:cNvSpPr txBox="1"/>
          <p:nvPr/>
        </p:nvSpPr>
        <p:spPr>
          <a:xfrm>
            <a:off x="4655840" y="2520039"/>
            <a:ext cx="4992555" cy="501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65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出使狗国的人，才从狗门进入。</a:t>
            </a:r>
            <a:endParaRPr lang="zh-CN" altLang="en-US" sz="2665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559829" y="3087541"/>
            <a:ext cx="7392821" cy="501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65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齐国难道没有人了吗？派你作为使者出使楚国？</a:t>
            </a:r>
            <a:endParaRPr lang="zh-CN" altLang="en-US" sz="2665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367808" y="3615164"/>
            <a:ext cx="1621003" cy="501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65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张袂成阴</a:t>
            </a:r>
            <a:endParaRPr lang="zh-CN" altLang="en-US" sz="2665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672064" y="3608271"/>
            <a:ext cx="1621003" cy="501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65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挥汗成雨</a:t>
            </a:r>
            <a:endParaRPr lang="zh-CN" altLang="en-US" sz="2665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072331" y="3586999"/>
            <a:ext cx="1621003" cy="501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65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比肩继踵</a:t>
            </a:r>
            <a:endParaRPr lang="zh-CN" altLang="en-US" sz="2665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519936" y="4736845"/>
            <a:ext cx="2016224" cy="501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65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聪明机智</a:t>
            </a:r>
            <a:endParaRPr lang="zh-CN" altLang="en-US" sz="2665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311691" y="4176517"/>
            <a:ext cx="1236960" cy="501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65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夸张</a:t>
            </a:r>
            <a:endParaRPr lang="zh-CN" altLang="en-US" sz="2665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878072" y="4736845"/>
            <a:ext cx="2016224" cy="501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65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能言善辩</a:t>
            </a:r>
            <a:endParaRPr lang="zh-CN" altLang="en-US" sz="2665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Click="0" advTm="5000">
        <p14:warp dir="in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5" grpId="0" bldLvl="0" animBg="1"/>
      <p:bldP spid="4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176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BEAUTIFY_FLAG" val=""/>
</p:tagLst>
</file>

<file path=ppt/tags/tag64.xml><?xml version="1.0" encoding="utf-8"?>
<p:tagLst xmlns:p="http://schemas.openxmlformats.org/presentationml/2006/main">
  <p:tag name="KSO_WM_BEAUTIFY_FLAG" val=""/>
</p:tagLst>
</file>

<file path=ppt/tags/tag65.xml><?xml version="1.0" encoding="utf-8"?>
<p:tagLst xmlns:p="http://schemas.openxmlformats.org/presentationml/2006/main">
  <p:tag name="KSO_WM_BEAUTIFY_FLAG" val=""/>
</p:tagLst>
</file>

<file path=ppt/tags/tag66.xml><?xml version="1.0" encoding="utf-8"?>
<p:tagLst xmlns:p="http://schemas.openxmlformats.org/presentationml/2006/main">
  <p:tag name="KSO_WM_BEAUTIFY_FLAG" val=""/>
</p:tagLst>
</file>

<file path=ppt/tags/tag67.xml><?xml version="1.0" encoding="utf-8"?>
<p:tagLst xmlns:p="http://schemas.openxmlformats.org/presentationml/2006/main">
  <p:tag name="KSO_WM_BEAUTIFY_FLAG" val=""/>
</p:tagLst>
</file>

<file path=ppt/tags/tag68.xml><?xml version="1.0" encoding="utf-8"?>
<p:tagLst xmlns:p="http://schemas.openxmlformats.org/presentationml/2006/main">
  <p:tag name="KSO_WM_BEAUTIFY_FLAG" val=""/>
</p:tagLst>
</file>

<file path=ppt/tags/tag69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BEAUTIFY_FLAG" val=""/>
</p:tagLst>
</file>

<file path=ppt/tags/tag71.xml><?xml version="1.0" encoding="utf-8"?>
<p:tagLst xmlns:p="http://schemas.openxmlformats.org/presentationml/2006/main">
  <p:tag name="KSO_WM_BEAUTIFY_FLAG" val=""/>
</p:tagLst>
</file>

<file path=ppt/tags/tag72.xml><?xml version="1.0" encoding="utf-8"?>
<p:tagLst xmlns:p="http://schemas.openxmlformats.org/presentationml/2006/main">
  <p:tag name="KSO_WM_BEAUTIFY_FLAG" val=""/>
</p:tagLst>
</file>

<file path=ppt/tags/tag73.xml><?xml version="1.0" encoding="utf-8"?>
<p:tagLst xmlns:p="http://schemas.openxmlformats.org/presentationml/2006/main">
  <p:tag name="KSO_WM_BEAUTIFY_FLAG" val=""/>
</p:tagLst>
</file>

<file path=ppt/tags/tag74.xml><?xml version="1.0" encoding="utf-8"?>
<p:tagLst xmlns:p="http://schemas.openxmlformats.org/presentationml/2006/main">
  <p:tag name="KSO_WM_BEAUTIFY_FLAG" val=""/>
</p:tagLst>
</file>

<file path=ppt/tags/tag75.xml><?xml version="1.0" encoding="utf-8"?>
<p:tagLst xmlns:p="http://schemas.openxmlformats.org/presentationml/2006/main">
  <p:tag name="KSO_WM_BEAUTIFY_FLAG" val=""/>
</p:tagLst>
</file>

<file path=ppt/tags/tag76.xml><?xml version="1.0" encoding="utf-8"?>
<p:tagLst xmlns:p="http://schemas.openxmlformats.org/presentationml/2006/main">
  <p:tag name="KSO_WM_BEAUTIFY_FLAG" val=""/>
</p:tagLst>
</file>

<file path=ppt/tags/tag77.xml><?xml version="1.0" encoding="utf-8"?>
<p:tagLst xmlns:p="http://schemas.openxmlformats.org/presentationml/2006/main">
  <p:tag name="KSO_WM_BEAUTIFY_FLAG" val=""/>
</p:tagLst>
</file>

<file path=ppt/tags/tag78.xml><?xml version="1.0" encoding="utf-8"?>
<p:tagLst xmlns:p="http://schemas.openxmlformats.org/presentationml/2006/main">
  <p:tag name="KSO_WM_BEAUTIFY_FLAG" val=""/>
</p:tagLst>
</file>

<file path=ppt/tags/tag79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BEAUTIFY_FLAG" val=""/>
</p:tagLst>
</file>

<file path=ppt/tags/tag81.xml><?xml version="1.0" encoding="utf-8"?>
<p:tagLst xmlns:p="http://schemas.openxmlformats.org/presentationml/2006/main">
  <p:tag name="KSO_WM_BEAUTIFY_FLAG" val=""/>
</p:tagLst>
</file>

<file path=ppt/tags/tag82.xml><?xml version="1.0" encoding="utf-8"?>
<p:tagLst xmlns:p="http://schemas.openxmlformats.org/presentationml/2006/main">
  <p:tag name="KSO_WM_BEAUTIFY_FLAG" val=""/>
</p:tagLst>
</file>

<file path=ppt/tags/tag83.xml><?xml version="1.0" encoding="utf-8"?>
<p:tagLst xmlns:p="http://schemas.openxmlformats.org/presentationml/2006/main">
  <p:tag name="KSO_WM_BEAUTIFY_FLAG" val=""/>
</p:tagLst>
</file>

<file path=ppt/tags/tag84.xml><?xml version="1.0" encoding="utf-8"?>
<p:tagLst xmlns:p="http://schemas.openxmlformats.org/presentationml/2006/main">
  <p:tag name="KSO_WM_BEAUTIFY_FLAG" val=""/>
</p:tagLst>
</file>

<file path=ppt/tags/tag85.xml><?xml version="1.0" encoding="utf-8"?>
<p:tagLst xmlns:p="http://schemas.openxmlformats.org/presentationml/2006/main">
  <p:tag name="KSO_WM_BEAUTIFY_FLAG" val=""/>
</p:tagLst>
</file>

<file path=ppt/tags/tag86.xml><?xml version="1.0" encoding="utf-8"?>
<p:tagLst xmlns:p="http://schemas.openxmlformats.org/presentationml/2006/main">
  <p:tag name="KSO_WM_BEAUTIFY_FLAG" val=""/>
</p:tagLst>
</file>

<file path=ppt/tags/tag87.xml><?xml version="1.0" encoding="utf-8"?>
<p:tagLst xmlns:p="http://schemas.openxmlformats.org/presentationml/2006/main">
  <p:tag name="KSO_WM_BEAUTIFY_FLAG" val=""/>
</p:tagLst>
</file>

<file path=ppt/tags/tag88.xml><?xml version="1.0" encoding="utf-8"?>
<p:tagLst xmlns:p="http://schemas.openxmlformats.org/presentationml/2006/main">
  <p:tag name="COMMONDATA" val="eyJoZGlkIjoiYzcxYTVmNmNkZmJlNjFkMWFkMzk4MGQ1OTE1OWQ3ZWQifQ==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/>
            </a:gs>
            <a:gs pos="100000">
              <a:schemeClr val="phClr">
                <a:lumMod val="85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1786</Words>
  <Application>WPS 演示</Application>
  <PresentationFormat>宽屏</PresentationFormat>
  <Paragraphs>138</Paragraphs>
  <Slides>8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0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等线</vt:lpstr>
      <vt:lpstr>楷体</vt:lpstr>
      <vt:lpstr>冬青黑体简体中文 W3</vt:lpstr>
      <vt:lpstr>黑体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。</cp:lastModifiedBy>
  <cp:revision>177</cp:revision>
  <dcterms:created xsi:type="dcterms:W3CDTF">2019-06-19T02:08:00Z</dcterms:created>
  <dcterms:modified xsi:type="dcterms:W3CDTF">2023-03-03T05:51:42Z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641F30EC313E4BA1B0C12781D2418260</vt:lpwstr>
  </property>
</Properties>
</file>