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
  </p:notesMasterIdLst>
  <p:sldIdLst>
    <p:sldId id="289" r:id="rId4"/>
    <p:sldId id="262" r:id="rId5"/>
    <p:sldId id="287" r:id="rId6"/>
    <p:sldId id="258" r:id="rId7"/>
    <p:sldId id="267" r:id="rId8"/>
    <p:sldId id="288" r:id="rId10"/>
    <p:sldId id="269" r:id="rId11"/>
    <p:sldId id="282" r:id="rId12"/>
    <p:sldId id="271" r:id="rId13"/>
    <p:sldId id="272" r:id="rId14"/>
    <p:sldId id="273" r:id="rId15"/>
    <p:sldId id="274" r:id="rId16"/>
    <p:sldId id="275" r:id="rId17"/>
    <p:sldId id="283" r:id="rId18"/>
    <p:sldId id="284" r:id="rId19"/>
    <p:sldId id="259" r:id="rId20"/>
    <p:sldId id="277" r:id="rId21"/>
    <p:sldId id="278" r:id="rId22"/>
    <p:sldId id="279" r:id="rId23"/>
    <p:sldId id="260" r:id="rId24"/>
    <p:sldId id="285" r:id="rId25"/>
    <p:sldId id="286" r:id="rId26"/>
    <p:sldId id="292" r:id="rId27"/>
    <p:sldId id="293" r:id="rId28"/>
    <p:sldId id="294" r:id="rId29"/>
    <p:sldId id="295" r:id="rId30"/>
    <p:sldId id="296" r:id="rId31"/>
    <p:sldId id="297" r:id="rId32"/>
    <p:sldId id="290" r:id="rId33"/>
    <p:sldId id="291" r:id="rId3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62" autoAdjust="0"/>
    <p:restoredTop sz="88010" autoAdjust="0"/>
  </p:normalViewPr>
  <p:slideViewPr>
    <p:cSldViewPr>
      <p:cViewPr varScale="1">
        <p:scale>
          <a:sx n="106" d="100"/>
          <a:sy n="106" d="100"/>
        </p:scale>
        <p:origin x="-84" y="-132"/>
      </p:cViewPr>
      <p:guideLst>
        <p:guide orient="horz"/>
        <p:guide pos="400"/>
        <p:guide pos="5375"/>
      </p:guideLst>
    </p:cSldViewPr>
  </p:slideViewPr>
  <p:notesTextViewPr>
    <p:cViewPr>
      <p:scale>
        <a:sx n="100" d="100"/>
        <a:sy n="100" d="100"/>
      </p:scale>
      <p:origin x="0" y="0"/>
    </p:cViewPr>
  </p:notesTextViewPr>
  <p:sorterViewPr>
    <p:cViewPr>
      <p:scale>
        <a:sx n="68" d="100"/>
        <a:sy n="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709B3D-C60D-4D8D-B6A2-60F4F9F6E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FF6A15-E659-4C94-992A-7DCFD3A1B21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3DFF6A15-E659-4C94-992A-7DCFD3A1B21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3DFF6A15-E659-4C94-992A-7DCFD3A1B21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3DFF6A15-E659-4C94-992A-7DCFD3A1B21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82DDE0F-6BAA-4E03-B523-F03B0CBD0D5E}"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F87E0B2-CE88-48F1-9778-7BAD756C7E62}"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4B9C593-C241-4B20-85E6-75F472921394}"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281C0A2-9E20-4433-AFFB-D707E5FB15B1}"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0CD5D14-2E2E-4EFB-8AA2-82420692D654}"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24260A6-520E-4168-BD28-693A1233AD1B}"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8C14263-7CF0-4B54-A3BD-8928E839A656}"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9D39405-9BA2-4FA9-B351-C8928142ECA2}"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152CF4E1-A337-404D-8EFB-5FA09238860D}"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DE375F2-152C-4D8D-B1E8-2292521A63ED}"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1EFB6B5-2634-4DC1-A377-FAB2069B20B3}"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CD75EA5-6AE2-4821-B50B-D889F29E16B6}"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E062F43-7510-4E95-B3EB-841C6DC47123}"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CCF52CF-2B6D-44C0-ABCA-DDBDE94AA808}"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5119CF6-E429-464C-8405-8DA831316CA2}"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E3689CE-8950-4E03-99DB-289213DF55E7}"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D49DA4F-FE60-4A21-B256-726A6F2FAC20}"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342C7F73-EF89-46A8-BDE1-30240832313B}"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CED40037-815A-4324-B494-405237178307}"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64C9940-5280-4D47-8A83-1CE7B40937E3}"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025CB86-F6CA-4738-A43B-42121BEE626E}"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C11D31F-564C-44B1-9288-CEA41DD7A518}"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74B0DE73-BA26-40C5-AC61-FB5693F1132D}"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50179"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0180"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400">
                <a:latin typeface="+mn-lt"/>
              </a:defRPr>
            </a:lvl1pPr>
          </a:lstStyle>
          <a:p>
            <a:endParaRPr lang="en-US" altLang="zh-CN"/>
          </a:p>
        </p:txBody>
      </p:sp>
      <p:sp>
        <p:nvSpPr>
          <p:cNvPr id="5018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1" sz="1400">
                <a:latin typeface="+mn-lt"/>
              </a:defRPr>
            </a:lvl1pPr>
          </a:lstStyle>
          <a:p>
            <a:endParaRPr lang="en-US" altLang="zh-CN"/>
          </a:p>
        </p:txBody>
      </p:sp>
      <p:sp>
        <p:nvSpPr>
          <p:cNvPr id="50182"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kumimoji="1" sz="1400">
                <a:latin typeface="+mn-lt"/>
              </a:defRPr>
            </a:lvl1pPr>
          </a:lstStyle>
          <a:p>
            <a:fld id="{1BCFB43C-C27B-4E73-862A-A8E4FDF8CB5E}"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5.png"/><Relationship Id="rId6" Type="http://schemas.openxmlformats.org/officeDocument/2006/relationships/slide" Target="slide3.xml"/><Relationship Id="rId5" Type="http://schemas.openxmlformats.org/officeDocument/2006/relationships/image" Target="../media/image4.png"/><Relationship Id="rId4" Type="http://schemas.openxmlformats.org/officeDocument/2006/relationships/slide" Target="slide6.xml"/><Relationship Id="rId3" Type="http://schemas.openxmlformats.org/officeDocument/2006/relationships/image" Target="../media/image3.png"/><Relationship Id="rId2" Type="http://schemas.openxmlformats.org/officeDocument/2006/relationships/slide" Target="slide1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image" Target="../media/image23.png"/><Relationship Id="rId2" Type="http://schemas.openxmlformats.org/officeDocument/2006/relationships/image" Target="../media/image12.png"/><Relationship Id="rId1"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3400425" y="2209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48132" name="Text Box 4"/>
          <p:cNvSpPr txBox="1">
            <a:spLocks noChangeArrowheads="1"/>
          </p:cNvSpPr>
          <p:nvPr/>
        </p:nvSpPr>
        <p:spPr bwMode="auto">
          <a:xfrm>
            <a:off x="3397558" y="1462132"/>
            <a:ext cx="5040312" cy="186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1500" b="1" dirty="0" smtClean="0">
                <a:latin typeface="楷体_GB2312" panose="02010609030101010101" pitchFamily="49" charset="-122"/>
                <a:ea typeface="楷体_GB2312" panose="02010609030101010101" pitchFamily="49" charset="-122"/>
              </a:rPr>
              <a:t>草原</a:t>
            </a:r>
            <a:endParaRPr lang="zh-CN" altLang="en-US" sz="11500" b="1" dirty="0">
              <a:latin typeface="楷体_GB2312" panose="02010609030101010101" pitchFamily="49" charset="-122"/>
              <a:ea typeface="楷体_GB2312" panose="02010609030101010101" pitchFamily="49" charset="-122"/>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grpSp>
        <p:nvGrpSpPr>
          <p:cNvPr id="27654" name="Group 6"/>
          <p:cNvGrpSpPr/>
          <p:nvPr/>
        </p:nvGrpSpPr>
        <p:grpSpPr bwMode="auto">
          <a:xfrm>
            <a:off x="-36513" y="3844925"/>
            <a:ext cx="9121776" cy="3013075"/>
            <a:chOff x="-23" y="2422"/>
            <a:chExt cx="5746" cy="1898"/>
          </a:xfrm>
        </p:grpSpPr>
        <p:pic>
          <p:nvPicPr>
            <p:cNvPr id="27652" name="Picture 4" descr="背景"/>
            <p:cNvPicPr>
              <a:picLocks noChangeAspect="1" noChangeArrowheads="1"/>
            </p:cNvPicPr>
            <p:nvPr/>
          </p:nvPicPr>
          <p:blipFill>
            <a:blip r:embed="rId2" cstate="email"/>
            <a:srcRect l="5359" r="5801"/>
            <a:stretch>
              <a:fillRect/>
            </a:stretch>
          </p:blipFill>
          <p:spPr bwMode="auto">
            <a:xfrm>
              <a:off x="-23" y="2422"/>
              <a:ext cx="5746" cy="1898"/>
            </a:xfrm>
            <a:prstGeom prst="rect">
              <a:avLst/>
            </a:prstGeom>
            <a:noFill/>
            <a:extLst>
              <a:ext uri="{909E8E84-426E-40DD-AFC4-6F175D3DCCD1}">
                <a14:hiddenFill xmlns:a14="http://schemas.microsoft.com/office/drawing/2010/main">
                  <a:solidFill>
                    <a:srgbClr val="FFFFFF"/>
                  </a:solidFill>
                </a14:hiddenFill>
              </a:ext>
            </a:extLst>
          </p:spPr>
        </p:pic>
        <p:sp>
          <p:nvSpPr>
            <p:cNvPr id="27651" name="Rectangle 3"/>
            <p:cNvSpPr>
              <a:spLocks noChangeArrowheads="1"/>
            </p:cNvSpPr>
            <p:nvPr/>
          </p:nvSpPr>
          <p:spPr bwMode="auto">
            <a:xfrm>
              <a:off x="303" y="2465"/>
              <a:ext cx="5205" cy="1566"/>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40000"/>
                </a:lnSpc>
              </a:pPr>
              <a:r>
                <a:rPr lang="en-US" altLang="zh-CN" sz="2800" b="1" dirty="0">
                  <a:latin typeface="Times New Roman" panose="02020603050405020304" pitchFamily="18" charset="0"/>
                  <a:ea typeface="楷体_GB2312" panose="02010609030101010101" pitchFamily="49" charset="-122"/>
                </a:rPr>
                <a:t>        </a:t>
              </a:r>
              <a:r>
                <a:rPr lang="zh-CN" altLang="en-US" sz="2800" b="1" dirty="0">
                  <a:latin typeface="Times New Roman" panose="02020603050405020304" pitchFamily="18" charset="0"/>
                  <a:ea typeface="楷体_GB2312" panose="02010609030101010101" pitchFamily="49" charset="-122"/>
                </a:rPr>
                <a:t>一百五十里全是草原。再走一百五十里，也还是草原。</a:t>
              </a:r>
              <a:endParaRPr lang="zh-CN" altLang="en-US" sz="2800" b="1" dirty="0">
                <a:latin typeface="Times New Roman" panose="02020603050405020304" pitchFamily="18" charset="0"/>
                <a:ea typeface="楷体_GB2312" panose="02010609030101010101" pitchFamily="49" charset="-122"/>
              </a:endParaRPr>
            </a:p>
            <a:p>
              <a:pPr>
                <a:lnSpc>
                  <a:spcPct val="140000"/>
                </a:lnSpc>
              </a:pPr>
              <a:r>
                <a:rPr lang="zh-CN" altLang="en-US" sz="2800" b="1" dirty="0">
                  <a:latin typeface="Times New Roman" panose="02020603050405020304" pitchFamily="18" charset="0"/>
                  <a:ea typeface="楷体_GB2312" panose="02010609030101010101" pitchFamily="49" charset="-122"/>
                </a:rPr>
                <a:t>        走了许久，远远地望见了一条迂回的明如玻璃的带子</a:t>
              </a:r>
              <a:r>
                <a:rPr lang="en-US" altLang="zh-CN" sz="2800" b="1" dirty="0">
                  <a:latin typeface="Times New Roman" panose="02020603050405020304" pitchFamily="18" charset="0"/>
                  <a:ea typeface="楷体_GB2312" panose="02010609030101010101" pitchFamily="49" charset="-122"/>
                </a:rPr>
                <a:t>——</a:t>
              </a:r>
              <a:r>
                <a:rPr lang="zh-CN" altLang="en-US" sz="2800" b="1" dirty="0">
                  <a:latin typeface="Times New Roman" panose="02020603050405020304" pitchFamily="18" charset="0"/>
                  <a:ea typeface="楷体_GB2312" panose="02010609030101010101" pitchFamily="49" charset="-122"/>
                </a:rPr>
                <a:t>河！</a:t>
              </a:r>
              <a:endParaRPr lang="zh-CN" altLang="en-US" sz="2800" b="1" dirty="0">
                <a:latin typeface="Times New Roman" panose="02020603050405020304" pitchFamily="18" charset="0"/>
                <a:ea typeface="楷体_GB2312" panose="02010609030101010101" pitchFamily="49" charset="-122"/>
              </a:endParaRPr>
            </a:p>
          </p:txBody>
        </p:sp>
      </p:grpSp>
      <p:sp>
        <p:nvSpPr>
          <p:cNvPr id="27655" name="Rectangle 7"/>
          <p:cNvSpPr>
            <a:spLocks noChangeArrowheads="1"/>
          </p:cNvSpPr>
          <p:nvPr/>
        </p:nvSpPr>
        <p:spPr bwMode="auto">
          <a:xfrm>
            <a:off x="3851275" y="6005513"/>
            <a:ext cx="17049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FF"/>
                </a:solidFill>
                <a:latin typeface="Times New Roman" panose="02020603050405020304" pitchFamily="18" charset="0"/>
                <a:ea typeface="黑体" panose="02010600030101010101" pitchFamily="2" charset="-122"/>
              </a:rPr>
              <a:t>大、远</a:t>
            </a:r>
            <a:endParaRPr lang="zh-CN" altLang="en-US" sz="2800" b="1">
              <a:solidFill>
                <a:srgbClr val="0000FF"/>
              </a:solidFill>
              <a:latin typeface="Times New Roman" panose="02020603050405020304" pitchFamily="18" charset="0"/>
              <a:ea typeface="黑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dissolve">
                                      <p:cBhvr>
                                        <p:cTn id="7" dur="5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550863" y="166688"/>
            <a:ext cx="8154987" cy="398145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5000"/>
              </a:lnSpc>
            </a:pPr>
            <a:r>
              <a:rPr lang="en-US" altLang="zh-CN" sz="2700" b="1">
                <a:latin typeface="Times New Roman" panose="02020603050405020304" pitchFamily="18" charset="0"/>
                <a:ea typeface="楷体_GB2312" panose="02010609030101010101" pitchFamily="49" charset="-122"/>
              </a:rPr>
              <a:t>        </a:t>
            </a:r>
            <a:r>
              <a:rPr lang="zh-CN" altLang="en-US" sz="2700" b="1">
                <a:latin typeface="Times New Roman" panose="02020603050405020304" pitchFamily="18" charset="0"/>
                <a:ea typeface="楷体_GB2312" panose="02010609030101010101" pitchFamily="49" charset="-122"/>
              </a:rPr>
              <a:t>忽然，像被一阵风吹来似的，远处的小丘上出现</a:t>
            </a:r>
            <a:endParaRPr lang="zh-CN" altLang="en-US" sz="2700" b="1">
              <a:latin typeface="Times New Roman" panose="02020603050405020304" pitchFamily="18" charset="0"/>
              <a:ea typeface="楷体_GB2312" panose="02010609030101010101" pitchFamily="49" charset="-122"/>
            </a:endParaRPr>
          </a:p>
          <a:p>
            <a:pPr>
              <a:lnSpc>
                <a:spcPct val="135000"/>
              </a:lnSpc>
            </a:pPr>
            <a:r>
              <a:rPr lang="zh-CN" altLang="en-US" sz="2700" b="1">
                <a:latin typeface="Times New Roman" panose="02020603050405020304" pitchFamily="18" charset="0"/>
                <a:ea typeface="楷体_GB2312" panose="02010609030101010101" pitchFamily="49" charset="-122"/>
              </a:rPr>
              <a:t>了一群马，马上的男女老少穿着各色的衣裳。群马疾驰，襟飘带舞，像一条彩虹向我们飞过来。这是主人</a:t>
            </a:r>
            <a:endParaRPr lang="zh-CN" altLang="en-US" sz="2700" b="1">
              <a:latin typeface="Times New Roman" panose="02020603050405020304" pitchFamily="18" charset="0"/>
              <a:ea typeface="楷体_GB2312" panose="02010609030101010101" pitchFamily="49" charset="-122"/>
            </a:endParaRPr>
          </a:p>
          <a:p>
            <a:pPr>
              <a:lnSpc>
                <a:spcPct val="135000"/>
              </a:lnSpc>
            </a:pPr>
            <a:r>
              <a:rPr lang="zh-CN" altLang="en-US" sz="2700" b="1">
                <a:latin typeface="Times New Roman" panose="02020603050405020304" pitchFamily="18" charset="0"/>
                <a:ea typeface="楷体_GB2312" panose="02010609030101010101" pitchFamily="49" charset="-122"/>
              </a:rPr>
              <a:t>来到几十里外欢迎远客。见到我们，主人们立刻拨转</a:t>
            </a:r>
            <a:endParaRPr lang="zh-CN" altLang="en-US" sz="2700" b="1">
              <a:latin typeface="Times New Roman" panose="02020603050405020304" pitchFamily="18" charset="0"/>
              <a:ea typeface="楷体_GB2312" panose="02010609030101010101" pitchFamily="49" charset="-122"/>
            </a:endParaRPr>
          </a:p>
          <a:p>
            <a:pPr>
              <a:lnSpc>
                <a:spcPct val="135000"/>
              </a:lnSpc>
            </a:pPr>
            <a:r>
              <a:rPr lang="zh-CN" altLang="en-US" sz="2700" b="1">
                <a:latin typeface="Times New Roman" panose="02020603050405020304" pitchFamily="18" charset="0"/>
                <a:ea typeface="楷体_GB2312" panose="02010609030101010101" pitchFamily="49" charset="-122"/>
              </a:rPr>
              <a:t>马头，欢呼着，飞驰着，在汽车左右与前面引路。静</a:t>
            </a:r>
            <a:endParaRPr lang="zh-CN" altLang="en-US" sz="2700" b="1">
              <a:latin typeface="Times New Roman" panose="02020603050405020304" pitchFamily="18" charset="0"/>
              <a:ea typeface="楷体_GB2312" panose="02010609030101010101" pitchFamily="49" charset="-122"/>
            </a:endParaRPr>
          </a:p>
          <a:p>
            <a:pPr>
              <a:lnSpc>
                <a:spcPct val="135000"/>
              </a:lnSpc>
            </a:pPr>
            <a:r>
              <a:rPr lang="zh-CN" altLang="en-US" sz="2700" b="1">
                <a:latin typeface="Times New Roman" panose="02020603050405020304" pitchFamily="18" charset="0"/>
                <a:ea typeface="楷体_GB2312" panose="02010609030101010101" pitchFamily="49" charset="-122"/>
              </a:rPr>
              <a:t>寂的草原热闹起来：欢呼声，车声，马蹄声，响成一片。车跟着马飞过小丘，看见了几座蒙古包。</a:t>
            </a:r>
            <a:endParaRPr lang="zh-CN" altLang="en-US" sz="2700" b="1">
              <a:latin typeface="Times New Roman" panose="02020603050405020304" pitchFamily="18" charset="0"/>
              <a:ea typeface="楷体_GB2312" panose="02010609030101010101" pitchFamily="49" charset="-122"/>
            </a:endParaRPr>
          </a:p>
        </p:txBody>
      </p:sp>
      <p:sp>
        <p:nvSpPr>
          <p:cNvPr id="29699" name="Rectangle 3"/>
          <p:cNvSpPr>
            <a:spLocks noChangeArrowheads="1"/>
          </p:cNvSpPr>
          <p:nvPr/>
        </p:nvSpPr>
        <p:spPr bwMode="auto">
          <a:xfrm>
            <a:off x="1223963" y="4149725"/>
            <a:ext cx="2627312"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700" b="1">
                <a:solidFill>
                  <a:srgbClr val="0000FF"/>
                </a:solidFill>
                <a:latin typeface="Times New Roman" panose="02020603050405020304" pitchFamily="18" charset="0"/>
                <a:ea typeface="黑体" panose="02010600030101010101" pitchFamily="2" charset="-122"/>
              </a:rPr>
              <a:t>远迎</a:t>
            </a:r>
            <a:r>
              <a:rPr lang="en-US" altLang="zh-CN" sz="2700" b="1">
                <a:solidFill>
                  <a:srgbClr val="0000FF"/>
                </a:solidFill>
                <a:latin typeface="Times New Roman" panose="02020603050405020304" pitchFamily="18" charset="0"/>
                <a:ea typeface="黑体" panose="02010600030101010101" pitchFamily="2" charset="-122"/>
              </a:rPr>
              <a:t>——</a:t>
            </a:r>
            <a:r>
              <a:rPr lang="zh-CN" altLang="en-US" sz="2700" b="1">
                <a:solidFill>
                  <a:srgbClr val="0000FF"/>
                </a:solidFill>
                <a:latin typeface="Times New Roman" panose="02020603050405020304" pitchFamily="18" charset="0"/>
                <a:ea typeface="黑体" panose="02010600030101010101" pitchFamily="2" charset="-122"/>
              </a:rPr>
              <a:t>好客</a:t>
            </a:r>
            <a:endParaRPr lang="zh-CN" altLang="en-US" sz="2700" b="1">
              <a:solidFill>
                <a:srgbClr val="0000FF"/>
              </a:solidFill>
              <a:latin typeface="Times New Roman" panose="02020603050405020304" pitchFamily="18" charset="0"/>
              <a:ea typeface="黑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dissolve">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50863" y="301625"/>
            <a:ext cx="8472487" cy="39401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2800" b="1">
                <a:latin typeface="Times New Roman" panose="02020603050405020304" pitchFamily="18" charset="0"/>
                <a:ea typeface="楷体_GB2312" panose="02010609030101010101" pitchFamily="49" charset="-122"/>
              </a:rPr>
              <a:t>        </a:t>
            </a:r>
            <a:r>
              <a:rPr lang="zh-CN" altLang="en-US" sz="2800" b="1">
                <a:latin typeface="Times New Roman" panose="02020603050405020304" pitchFamily="18" charset="0"/>
                <a:ea typeface="楷体_GB2312" panose="02010609030101010101" pitchFamily="49" charset="-122"/>
              </a:rPr>
              <a:t>奶茶倒上了，奶豆腐摆上了，主客都盘腿坐下，谁都有礼貌，谁都又那么亲热，一点儿不拘束。不</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大一会儿，好客的主人端进来大盘的手抓羊肉。干</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部向我们敬酒，七十岁的老翁向我们敬酒。我们回</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敬，主人再举杯，我们再回敬。这时候，鄂温克姑</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娘们戴着尖尖的帽子，既大方，又稍有点儿羞涩，</a:t>
            </a:r>
            <a:endParaRPr lang="zh-CN" altLang="en-US" sz="2800" b="1">
              <a:latin typeface="Times New Roman" panose="02020603050405020304" pitchFamily="18" charset="0"/>
              <a:ea typeface="楷体_GB2312" panose="02010609030101010101" pitchFamily="49" charset="-122"/>
            </a:endParaRPr>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550863" y="549275"/>
            <a:ext cx="8570912" cy="201612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800" b="1">
                <a:latin typeface="Times New Roman" panose="02020603050405020304" pitchFamily="18" charset="0"/>
                <a:ea typeface="楷体_GB2312" panose="02010609030101010101" pitchFamily="49" charset="-122"/>
              </a:rPr>
              <a:t>来给客人们唱民歌。我们同行的歌手也赶紧唱起来。</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歌声似乎比什么语言都更响亮，都更感人，不管唱</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的是什么，听者总会露出会心的微笑。</a:t>
            </a:r>
            <a:endParaRPr lang="zh-CN" altLang="en-US" sz="2800" b="1">
              <a:latin typeface="Times New Roman" panose="02020603050405020304" pitchFamily="18" charset="0"/>
              <a:ea typeface="楷体_GB2312" panose="02010609030101010101" pitchFamily="49" charset="-122"/>
            </a:endParaRPr>
          </a:p>
        </p:txBody>
      </p:sp>
      <p:sp>
        <p:nvSpPr>
          <p:cNvPr id="31748" name="Rectangle 4"/>
          <p:cNvSpPr>
            <a:spLocks noChangeArrowheads="1"/>
          </p:cNvSpPr>
          <p:nvPr/>
        </p:nvSpPr>
        <p:spPr bwMode="auto">
          <a:xfrm>
            <a:off x="3024188" y="2852738"/>
            <a:ext cx="26273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FF"/>
                </a:solidFill>
                <a:latin typeface="Times New Roman" panose="02020603050405020304" pitchFamily="18" charset="0"/>
                <a:ea typeface="黑体" panose="02010600030101010101" pitchFamily="2" charset="-122"/>
              </a:rPr>
              <a:t>款待</a:t>
            </a:r>
            <a:r>
              <a:rPr lang="en-US" altLang="zh-CN" sz="2800" b="1">
                <a:solidFill>
                  <a:srgbClr val="0000FF"/>
                </a:solidFill>
                <a:latin typeface="Times New Roman" panose="02020603050405020304" pitchFamily="18" charset="0"/>
                <a:ea typeface="黑体" panose="02010600030101010101" pitchFamily="2" charset="-122"/>
              </a:rPr>
              <a:t>——</a:t>
            </a:r>
            <a:r>
              <a:rPr lang="zh-CN" altLang="en-US" sz="2800" b="1">
                <a:solidFill>
                  <a:srgbClr val="0000FF"/>
                </a:solidFill>
                <a:latin typeface="Times New Roman" panose="02020603050405020304" pitchFamily="18" charset="0"/>
                <a:ea typeface="黑体" panose="02010600030101010101" pitchFamily="2" charset="-122"/>
              </a:rPr>
              <a:t>热情</a:t>
            </a:r>
            <a:endParaRPr lang="zh-CN" altLang="en-US" sz="2800" b="1">
              <a:solidFill>
                <a:srgbClr val="0000FF"/>
              </a:solidFill>
              <a:latin typeface="Times New Roman" panose="02020603050405020304" pitchFamily="18" charset="0"/>
              <a:ea typeface="黑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dissolve">
                                      <p:cBhvr>
                                        <p:cTn id="7"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95288" y="1341438"/>
            <a:ext cx="8469312" cy="213995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60000"/>
              </a:lnSpc>
            </a:pPr>
            <a:r>
              <a:rPr kumimoji="1" lang="en-US" altLang="zh-CN" sz="2800" b="1">
                <a:solidFill>
                  <a:srgbClr val="000000"/>
                </a:solidFill>
                <a:latin typeface="Times New Roman" panose="02020603050405020304" pitchFamily="18" charset="0"/>
                <a:ea typeface="楷体_GB2312" panose="02010609030101010101" pitchFamily="49" charset="-122"/>
              </a:rPr>
              <a:t>        </a:t>
            </a:r>
            <a:r>
              <a:rPr kumimoji="1" lang="zh-CN" altLang="en-US" sz="2800" b="1">
                <a:solidFill>
                  <a:srgbClr val="000000"/>
                </a:solidFill>
                <a:latin typeface="Times New Roman" panose="02020603050405020304" pitchFamily="18" charset="0"/>
                <a:ea typeface="楷体_GB2312" panose="02010609030101010101" pitchFamily="49" charset="-122"/>
              </a:rPr>
              <a:t>饭后，小伙子们表演套马、摔跤，姑娘们表演</a:t>
            </a:r>
            <a:endParaRPr kumimoji="1" lang="zh-CN" altLang="en-US" sz="2800" b="1">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a:solidFill>
                  <a:srgbClr val="000000"/>
                </a:solidFill>
                <a:latin typeface="Times New Roman" panose="02020603050405020304" pitchFamily="18" charset="0"/>
                <a:ea typeface="楷体_GB2312" panose="02010609030101010101" pitchFamily="49" charset="-122"/>
              </a:rPr>
              <a:t>了民族舞蹈。客人们也舞的舞，唱的唱，并且要骑</a:t>
            </a:r>
            <a:endParaRPr kumimoji="1" lang="zh-CN" altLang="en-US" sz="2800" b="1">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a:solidFill>
                  <a:srgbClr val="000000"/>
                </a:solidFill>
                <a:latin typeface="Times New Roman" panose="02020603050405020304" pitchFamily="18" charset="0"/>
                <a:ea typeface="楷体_GB2312" panose="02010609030101010101" pitchFamily="49" charset="-122"/>
              </a:rPr>
              <a:t>一骑蒙古马。</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39946" name="Rectangle 10"/>
          <p:cNvSpPr>
            <a:spLocks noChangeArrowheads="1"/>
          </p:cNvSpPr>
          <p:nvPr/>
        </p:nvSpPr>
        <p:spPr bwMode="auto">
          <a:xfrm>
            <a:off x="3024188" y="3860800"/>
            <a:ext cx="26273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FF"/>
                </a:solidFill>
                <a:latin typeface="Times New Roman" panose="02020603050405020304" pitchFamily="18" charset="0"/>
                <a:ea typeface="黑体" panose="02010600030101010101" pitchFamily="2" charset="-122"/>
              </a:rPr>
              <a:t>联欢</a:t>
            </a:r>
            <a:r>
              <a:rPr lang="en-US" altLang="zh-CN" sz="2800" b="1">
                <a:solidFill>
                  <a:srgbClr val="0000FF"/>
                </a:solidFill>
                <a:latin typeface="Times New Roman" panose="02020603050405020304" pitchFamily="18" charset="0"/>
                <a:ea typeface="黑体" panose="02010600030101010101" pitchFamily="2" charset="-122"/>
              </a:rPr>
              <a:t>——</a:t>
            </a:r>
            <a:r>
              <a:rPr lang="zh-CN" altLang="en-US" sz="2800" b="1">
                <a:solidFill>
                  <a:srgbClr val="0000FF"/>
                </a:solidFill>
                <a:latin typeface="Times New Roman" panose="02020603050405020304" pitchFamily="18" charset="0"/>
                <a:ea typeface="黑体" panose="02010600030101010101" pitchFamily="2" charset="-122"/>
              </a:rPr>
              <a:t>团结</a:t>
            </a:r>
            <a:endParaRPr lang="zh-CN" altLang="en-US" sz="2800" b="1">
              <a:solidFill>
                <a:srgbClr val="0000FF"/>
              </a:solidFill>
              <a:latin typeface="Times New Roman" panose="02020603050405020304" pitchFamily="18" charset="0"/>
              <a:ea typeface="黑体" panose="02010600030101010101" pitchFamily="2" charset="-122"/>
            </a:endParaRPr>
          </a:p>
        </p:txBody>
      </p:sp>
      <p:pic>
        <p:nvPicPr>
          <p:cNvPr id="39947" name="Picture 11" descr="22-3"/>
          <p:cNvPicPr>
            <a:picLocks noChangeAspect="1" noChangeArrowheads="1"/>
          </p:cNvPicPr>
          <p:nvPr/>
        </p:nvPicPr>
        <p:blipFill>
          <a:blip r:embed="rId1" cstate="email"/>
          <a:srcRect/>
          <a:stretch>
            <a:fillRect/>
          </a:stretch>
        </p:blipFill>
        <p:spPr bwMode="auto">
          <a:xfrm>
            <a:off x="6372225" y="188913"/>
            <a:ext cx="2519363" cy="11509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946"/>
                                        </p:tgtEl>
                                        <p:attrNameLst>
                                          <p:attrName>style.visibility</p:attrName>
                                        </p:attrNameLst>
                                      </p:cBhvr>
                                      <p:to>
                                        <p:strVal val="visible"/>
                                      </p:to>
                                    </p:set>
                                    <p:animEffect transition="in" filter="dissolve">
                                      <p:cBhvr>
                                        <p:cTn id="7" dur="500"/>
                                        <p:tgtEl>
                                          <p:spTgt spid="39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sp>
        <p:nvSpPr>
          <p:cNvPr id="40964" name="Rectangle 4"/>
          <p:cNvSpPr>
            <a:spLocks noChangeArrowheads="1"/>
          </p:cNvSpPr>
          <p:nvPr/>
        </p:nvSpPr>
        <p:spPr bwMode="auto">
          <a:xfrm>
            <a:off x="982663" y="1390650"/>
            <a:ext cx="6469062" cy="73342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800" b="1">
                <a:latin typeface="Times New Roman" panose="02020603050405020304" pitchFamily="18" charset="0"/>
                <a:ea typeface="楷体_GB2312" panose="02010609030101010101" pitchFamily="49" charset="-122"/>
              </a:rPr>
              <a:t>蒙汉情深何忍别，天涯碧草话斜阳</a:t>
            </a:r>
            <a:r>
              <a:rPr lang="en-US" altLang="zh-CN" sz="2800" b="1">
                <a:latin typeface="Times New Roman" panose="02020603050405020304" pitchFamily="18" charset="0"/>
                <a:ea typeface="楷体_GB2312" panose="02010609030101010101" pitchFamily="49" charset="-122"/>
              </a:rPr>
              <a:t>!</a:t>
            </a:r>
            <a:endParaRPr lang="en-US" altLang="zh-CN" sz="2800" b="1">
              <a:latin typeface="Times New Roman" panose="02020603050405020304" pitchFamily="18" charset="0"/>
              <a:ea typeface="楷体_GB2312" panose="02010609030101010101" pitchFamily="49" charset="-122"/>
            </a:endParaRPr>
          </a:p>
        </p:txBody>
      </p:sp>
      <p:pic>
        <p:nvPicPr>
          <p:cNvPr id="40965" name="Picture 5" descr="返回">
            <a:hlinkClick r:id="rId1" action="ppaction://hlinksldjump"/>
          </p:cNvPr>
          <p:cNvPicPr>
            <a:picLocks noChangeAspect="1" noChangeArrowheads="1"/>
          </p:cNvPicPr>
          <p:nvPr/>
        </p:nvPicPr>
        <p:blipFill>
          <a:blip r:embed="rId2" cstate="email"/>
          <a:srcRect/>
          <a:stretch>
            <a:fillRect/>
          </a:stretch>
        </p:blipFill>
        <p:spPr bwMode="auto">
          <a:xfrm>
            <a:off x="6862763" y="4271963"/>
            <a:ext cx="1670050" cy="525462"/>
          </a:xfrm>
          <a:prstGeom prst="rect">
            <a:avLst/>
          </a:prstGeom>
          <a:noFill/>
          <a:extLst>
            <a:ext uri="{909E8E84-426E-40DD-AFC4-6F175D3DCCD1}">
              <a14:hiddenFill xmlns:a14="http://schemas.microsoft.com/office/drawing/2010/main">
                <a:solidFill>
                  <a:srgbClr val="FFFFFF"/>
                </a:solidFill>
              </a14:hiddenFill>
            </a:ext>
          </a:extLst>
        </p:spPr>
      </p:pic>
      <p:sp>
        <p:nvSpPr>
          <p:cNvPr id="40966" name="Rectangle 6"/>
          <p:cNvSpPr>
            <a:spLocks noChangeArrowheads="1"/>
          </p:cNvSpPr>
          <p:nvPr/>
        </p:nvSpPr>
        <p:spPr bwMode="auto">
          <a:xfrm>
            <a:off x="2843213" y="2687638"/>
            <a:ext cx="42116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FF"/>
                </a:solidFill>
                <a:latin typeface="Times New Roman" panose="02020603050405020304" pitchFamily="18" charset="0"/>
                <a:ea typeface="黑体" panose="02010600030101010101" pitchFamily="2" charset="-122"/>
              </a:rPr>
              <a:t>送别</a:t>
            </a:r>
            <a:r>
              <a:rPr lang="en-US" altLang="zh-CN" sz="2800" b="1">
                <a:solidFill>
                  <a:srgbClr val="0000FF"/>
                </a:solidFill>
                <a:latin typeface="Times New Roman" panose="02020603050405020304" pitchFamily="18" charset="0"/>
                <a:ea typeface="黑体" panose="02010600030101010101" pitchFamily="2" charset="-122"/>
              </a:rPr>
              <a:t>——</a:t>
            </a:r>
            <a:r>
              <a:rPr lang="zh-CN" altLang="en-US" sz="2800" b="1">
                <a:solidFill>
                  <a:srgbClr val="0000FF"/>
                </a:solidFill>
                <a:latin typeface="Times New Roman" panose="02020603050405020304" pitchFamily="18" charset="0"/>
                <a:ea typeface="黑体" panose="02010600030101010101" pitchFamily="2" charset="-122"/>
              </a:rPr>
              <a:t>依恋、热爱</a:t>
            </a:r>
            <a:endParaRPr lang="zh-CN" altLang="en-US" sz="2800" b="1">
              <a:solidFill>
                <a:srgbClr val="0000FF"/>
              </a:solidFill>
              <a:latin typeface="Times New Roman" panose="02020603050405020304" pitchFamily="18" charset="0"/>
              <a:ea typeface="黑体" panose="02010600030101010101" pitchFamily="2" charset="-122"/>
            </a:endParaRPr>
          </a:p>
        </p:txBody>
      </p:sp>
      <p:pic>
        <p:nvPicPr>
          <p:cNvPr id="40967" name="Picture 7" descr="22-3"/>
          <p:cNvPicPr>
            <a:picLocks noChangeAspect="1" noChangeArrowheads="1"/>
          </p:cNvPicPr>
          <p:nvPr/>
        </p:nvPicPr>
        <p:blipFill>
          <a:blip r:embed="rId3" cstate="email"/>
          <a:srcRect/>
          <a:stretch>
            <a:fillRect/>
          </a:stretch>
        </p:blipFill>
        <p:spPr bwMode="auto">
          <a:xfrm>
            <a:off x="6300788" y="188913"/>
            <a:ext cx="2519362" cy="11509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dissolve">
                                      <p:cBhvr>
                                        <p:cTn id="7"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sp>
        <p:nvSpPr>
          <p:cNvPr id="7170" name="Rectangle 2"/>
          <p:cNvSpPr>
            <a:spLocks noChangeArrowheads="1"/>
          </p:cNvSpPr>
          <p:nvPr/>
        </p:nvSpPr>
        <p:spPr bwMode="auto">
          <a:xfrm>
            <a:off x="539750" y="549275"/>
            <a:ext cx="5175250" cy="5191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0000"/>
                </a:solidFill>
                <a:latin typeface="Times New Roman" panose="02020603050405020304" pitchFamily="18" charset="0"/>
                <a:ea typeface="楷体_GB2312" panose="02010609030101010101" pitchFamily="49" charset="-122"/>
              </a:rPr>
              <a:t>新疆伊犁的那拉提草原 </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7175" name="Rectangle 7"/>
          <p:cNvSpPr>
            <a:spLocks noChangeArrowheads="1"/>
          </p:cNvSpPr>
          <p:nvPr/>
        </p:nvSpPr>
        <p:spPr bwMode="auto">
          <a:xfrm>
            <a:off x="0" y="5992813"/>
            <a:ext cx="9144000" cy="86518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6" name="Rectangle 8"/>
          <p:cNvSpPr>
            <a:spLocks noChangeArrowheads="1"/>
          </p:cNvSpPr>
          <p:nvPr/>
        </p:nvSpPr>
        <p:spPr bwMode="auto">
          <a:xfrm>
            <a:off x="3114675" y="6165850"/>
            <a:ext cx="2913063" cy="5492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3000" b="1">
                <a:solidFill>
                  <a:schemeClr val="bg1"/>
                </a:solidFill>
                <a:latin typeface="Times New Roman" panose="02020603050405020304" pitchFamily="18" charset="0"/>
                <a:ea typeface="黑体" panose="02010600030101010101" pitchFamily="2" charset="-122"/>
              </a:rPr>
              <a:t>中国四大草原</a:t>
            </a:r>
            <a:endParaRPr kumimoji="1" lang="zh-CN" altLang="en-US" sz="3000" b="1">
              <a:solidFill>
                <a:schemeClr val="bg1"/>
              </a:solidFill>
              <a:latin typeface="Times New Roman" panose="02020603050405020304" pitchFamily="18" charset="0"/>
              <a:ea typeface="黑体" panose="02010600030101010101" pitchFamily="2" charset="-122"/>
            </a:endParaRPr>
          </a:p>
        </p:txBody>
      </p:sp>
    </p:spTree>
  </p:cSld>
  <p:clrMapOvr>
    <a:masterClrMapping/>
  </p:clrMapOvr>
  <p:transition advTm="5000">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611188" y="765175"/>
            <a:ext cx="5175250" cy="5191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0000"/>
                </a:solidFill>
                <a:latin typeface="Times New Roman" panose="02020603050405020304" pitchFamily="18" charset="0"/>
                <a:ea typeface="楷体_GB2312" panose="02010609030101010101" pitchFamily="49" charset="-122"/>
              </a:rPr>
              <a:t>内蒙古的锡林郭勒大草原 </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33796" name="Rectangle 4"/>
          <p:cNvSpPr>
            <a:spLocks noChangeArrowheads="1"/>
          </p:cNvSpPr>
          <p:nvPr/>
        </p:nvSpPr>
        <p:spPr bwMode="auto">
          <a:xfrm>
            <a:off x="0" y="5992813"/>
            <a:ext cx="9144000" cy="86518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797" name="Rectangle 5"/>
          <p:cNvSpPr>
            <a:spLocks noChangeArrowheads="1"/>
          </p:cNvSpPr>
          <p:nvPr/>
        </p:nvSpPr>
        <p:spPr bwMode="auto">
          <a:xfrm>
            <a:off x="3114675" y="6165850"/>
            <a:ext cx="2913063" cy="5492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3000" b="1">
                <a:solidFill>
                  <a:schemeClr val="bg1"/>
                </a:solidFill>
                <a:latin typeface="Times New Roman" panose="02020603050405020304" pitchFamily="18" charset="0"/>
                <a:ea typeface="黑体" panose="02010600030101010101" pitchFamily="2" charset="-122"/>
              </a:rPr>
              <a:t>中国四大草原</a:t>
            </a:r>
            <a:endParaRPr kumimoji="1" lang="zh-CN" altLang="en-US" sz="3000" b="1">
              <a:solidFill>
                <a:schemeClr val="bg1"/>
              </a:solidFill>
              <a:latin typeface="Times New Roman" panose="02020603050405020304" pitchFamily="18" charset="0"/>
              <a:ea typeface="黑体" panose="02010600030101010101" pitchFamily="2" charset="-122"/>
            </a:endParaRPr>
          </a:p>
        </p:txBody>
      </p:sp>
    </p:spTree>
  </p:cSld>
  <p:clrMapOvr>
    <a:masterClrMapping/>
  </p:clrMapOvr>
  <p:transition advTm="5000">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611188" y="620713"/>
            <a:ext cx="5175250" cy="519112"/>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0000"/>
                </a:solidFill>
                <a:latin typeface="Times New Roman" panose="02020603050405020304" pitchFamily="18" charset="0"/>
                <a:ea typeface="楷体_GB2312" panose="02010609030101010101" pitchFamily="49" charset="-122"/>
              </a:rPr>
              <a:t>内蒙古的呼伦贝尔草原 </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34820" name="Rectangle 4"/>
          <p:cNvSpPr>
            <a:spLocks noChangeArrowheads="1"/>
          </p:cNvSpPr>
          <p:nvPr/>
        </p:nvSpPr>
        <p:spPr bwMode="auto">
          <a:xfrm>
            <a:off x="0" y="5992813"/>
            <a:ext cx="9144000" cy="86518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4821" name="Rectangle 5"/>
          <p:cNvSpPr>
            <a:spLocks noChangeArrowheads="1"/>
          </p:cNvSpPr>
          <p:nvPr/>
        </p:nvSpPr>
        <p:spPr bwMode="auto">
          <a:xfrm>
            <a:off x="3114675" y="6165850"/>
            <a:ext cx="2913063" cy="5492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3000" b="1">
                <a:solidFill>
                  <a:schemeClr val="bg1"/>
                </a:solidFill>
                <a:latin typeface="Times New Roman" panose="02020603050405020304" pitchFamily="18" charset="0"/>
                <a:ea typeface="黑体" panose="02010600030101010101" pitchFamily="2" charset="-122"/>
              </a:rPr>
              <a:t>中国四大草原</a:t>
            </a:r>
            <a:endParaRPr kumimoji="1" lang="zh-CN" altLang="en-US" sz="3000" b="1">
              <a:solidFill>
                <a:schemeClr val="bg1"/>
              </a:solidFill>
              <a:latin typeface="Times New Roman" panose="02020603050405020304" pitchFamily="18" charset="0"/>
              <a:ea typeface="黑体" panose="02010600030101010101" pitchFamily="2" charset="-122"/>
            </a:endParaRPr>
          </a:p>
        </p:txBody>
      </p:sp>
    </p:spTree>
  </p:cSld>
  <p:clrMapOvr>
    <a:masterClrMapping/>
  </p:clrMapOvr>
  <p:transition advTm="5000">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611188" y="822325"/>
            <a:ext cx="4176712" cy="5191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0000"/>
                </a:solidFill>
                <a:latin typeface="Times New Roman" panose="02020603050405020304" pitchFamily="18" charset="0"/>
                <a:ea typeface="楷体_GB2312" panose="02010609030101010101" pitchFamily="49" charset="-122"/>
              </a:rPr>
              <a:t>内蒙古的锡林浩特草原</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35845" name="Rectangle 5"/>
          <p:cNvSpPr>
            <a:spLocks noChangeArrowheads="1"/>
          </p:cNvSpPr>
          <p:nvPr/>
        </p:nvSpPr>
        <p:spPr bwMode="auto">
          <a:xfrm>
            <a:off x="0" y="5992813"/>
            <a:ext cx="9144000" cy="86518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46" name="Rectangle 6"/>
          <p:cNvSpPr>
            <a:spLocks noChangeArrowheads="1"/>
          </p:cNvSpPr>
          <p:nvPr/>
        </p:nvSpPr>
        <p:spPr bwMode="auto">
          <a:xfrm>
            <a:off x="3114675" y="6165850"/>
            <a:ext cx="2913063" cy="5492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3000" b="1">
                <a:solidFill>
                  <a:schemeClr val="bg1"/>
                </a:solidFill>
                <a:latin typeface="Times New Roman" panose="02020603050405020304" pitchFamily="18" charset="0"/>
                <a:ea typeface="黑体" panose="02010600030101010101" pitchFamily="2" charset="-122"/>
              </a:rPr>
              <a:t>中国四大草原</a:t>
            </a:r>
            <a:endParaRPr kumimoji="1" lang="zh-CN" altLang="en-US" sz="3000" b="1">
              <a:solidFill>
                <a:schemeClr val="bg1"/>
              </a:solidFill>
              <a:latin typeface="Times New Roman" panose="02020603050405020304" pitchFamily="18" charset="0"/>
              <a:ea typeface="黑体" panose="02010600030101010101" pitchFamily="2" charset="-122"/>
            </a:endParaRPr>
          </a:p>
        </p:txBody>
      </p:sp>
    </p:spTree>
  </p:cSld>
  <p:clrMapOvr>
    <a:masterClrMapping/>
  </p:clrMapOvr>
  <p:transition advTm="5000">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pic>
        <p:nvPicPr>
          <p:cNvPr id="11268" name="Picture 4" descr="拓展延伸">
            <a:hlinkClick r:id="rId2" action="ppaction://hlinksldjump"/>
          </p:cNvPr>
          <p:cNvPicPr>
            <a:picLocks noChangeAspect="1" noChangeArrowheads="1"/>
          </p:cNvPicPr>
          <p:nvPr/>
        </p:nvPicPr>
        <p:blipFill>
          <a:blip r:embed="rId3" cstate="email"/>
          <a:srcRect/>
          <a:stretch>
            <a:fillRect/>
          </a:stretch>
        </p:blipFill>
        <p:spPr bwMode="auto">
          <a:xfrm>
            <a:off x="6286500" y="1149350"/>
            <a:ext cx="2246313" cy="777875"/>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课文理解">
            <a:hlinkClick r:id="rId4" action="ppaction://hlinksldjump"/>
          </p:cNvPr>
          <p:cNvPicPr>
            <a:picLocks noChangeAspect="1" noChangeArrowheads="1"/>
          </p:cNvPicPr>
          <p:nvPr/>
        </p:nvPicPr>
        <p:blipFill>
          <a:blip r:embed="rId5" cstate="email"/>
          <a:srcRect/>
          <a:stretch>
            <a:fillRect/>
          </a:stretch>
        </p:blipFill>
        <p:spPr bwMode="auto">
          <a:xfrm>
            <a:off x="3448050" y="1268413"/>
            <a:ext cx="2249488" cy="658812"/>
          </a:xfrm>
          <a:prstGeom prst="rect">
            <a:avLst/>
          </a:prstGeom>
          <a:noFill/>
          <a:extLst>
            <a:ext uri="{909E8E84-426E-40DD-AFC4-6F175D3DCCD1}">
              <a14:hiddenFill xmlns:a14="http://schemas.microsoft.com/office/drawing/2010/main">
                <a:solidFill>
                  <a:srgbClr val="FFFFFF"/>
                </a:solidFill>
              </a14:hiddenFill>
            </a:ext>
          </a:extLst>
        </p:spPr>
      </p:pic>
      <p:pic>
        <p:nvPicPr>
          <p:cNvPr id="11271" name="Picture 7" descr="情境导入">
            <a:hlinkClick r:id="rId6" action="ppaction://hlinksldjump"/>
          </p:cNvPr>
          <p:cNvPicPr>
            <a:picLocks noChangeAspect="1" noChangeArrowheads="1"/>
          </p:cNvPicPr>
          <p:nvPr/>
        </p:nvPicPr>
        <p:blipFill>
          <a:blip r:embed="rId7" cstate="email"/>
          <a:srcRect/>
          <a:stretch>
            <a:fillRect/>
          </a:stretch>
        </p:blipFill>
        <p:spPr bwMode="auto">
          <a:xfrm>
            <a:off x="611188" y="1128713"/>
            <a:ext cx="2249487" cy="798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95288" y="1268413"/>
            <a:ext cx="8399462" cy="28225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60000"/>
              </a:lnSpc>
            </a:pPr>
            <a:r>
              <a:rPr kumimoji="1" lang="en-US" altLang="zh-CN" sz="2800" b="1" dirty="0">
                <a:solidFill>
                  <a:srgbClr val="000000"/>
                </a:solidFill>
                <a:latin typeface="Times New Roman" panose="02020603050405020304" pitchFamily="18" charset="0"/>
                <a:ea typeface="楷体_GB2312" panose="02010609030101010101" pitchFamily="49" charset="-122"/>
              </a:rPr>
              <a:t>        </a:t>
            </a:r>
            <a:r>
              <a:rPr kumimoji="1" lang="zh-CN" altLang="en-US" sz="2800" b="1" dirty="0">
                <a:solidFill>
                  <a:srgbClr val="000000"/>
                </a:solidFill>
                <a:latin typeface="Times New Roman" panose="02020603050405020304" pitchFamily="18" charset="0"/>
                <a:ea typeface="黑体" panose="02010600030101010101" pitchFamily="2" charset="-122"/>
              </a:rPr>
              <a:t>蒙古包</a:t>
            </a:r>
            <a:r>
              <a:rPr kumimoji="1" lang="zh-CN" altLang="en-US" sz="2800" b="1" dirty="0">
                <a:solidFill>
                  <a:srgbClr val="000000"/>
                </a:solidFill>
                <a:latin typeface="Times New Roman" panose="02020603050405020304" pitchFamily="18" charset="0"/>
                <a:ea typeface="楷体_GB2312" panose="02010609030101010101" pitchFamily="49" charset="-122"/>
              </a:rPr>
              <a:t>    蒙古人祖祖辈辈住惯了的移动房屋，</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是牧民在草原上居住的家。蒙古包始于清代。“包”，</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满语是家、屋的意思。在此之前的古代称蒙古包为</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穹庐、毡帐或毡包等。</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p:txBody>
      </p:sp>
      <p:pic>
        <p:nvPicPr>
          <p:cNvPr id="8197" name="Picture 5" descr="蒙古包"/>
          <p:cNvPicPr>
            <a:picLocks noChangeAspect="1" noChangeArrowheads="1"/>
          </p:cNvPicPr>
          <p:nvPr/>
        </p:nvPicPr>
        <p:blipFill>
          <a:blip r:embed="rId1" cstate="email"/>
          <a:srcRect/>
          <a:stretch>
            <a:fillRect/>
          </a:stretch>
        </p:blipFill>
        <p:spPr bwMode="auto">
          <a:xfrm>
            <a:off x="2771775" y="4365625"/>
            <a:ext cx="3887788" cy="2109788"/>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22-3"/>
          <p:cNvPicPr>
            <a:picLocks noChangeAspect="1" noChangeArrowheads="1"/>
          </p:cNvPicPr>
          <p:nvPr/>
        </p:nvPicPr>
        <p:blipFill>
          <a:blip r:embed="rId2" cstate="email"/>
          <a:srcRect/>
          <a:stretch>
            <a:fillRect/>
          </a:stretch>
        </p:blipFill>
        <p:spPr bwMode="auto">
          <a:xfrm>
            <a:off x="6300788" y="260350"/>
            <a:ext cx="2519362" cy="115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457325" y="1390650"/>
            <a:ext cx="7218363" cy="128270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600" b="1" dirty="0">
                <a:latin typeface="Times New Roman" panose="02020603050405020304" pitchFamily="18" charset="0"/>
                <a:ea typeface="黑体" panose="02010600030101010101" pitchFamily="2" charset="-122"/>
              </a:rPr>
              <a:t>读了课文，你能从文中了解几种蒙古族的习俗</a:t>
            </a:r>
            <a:r>
              <a:rPr lang="en-US" altLang="zh-CN" sz="2600" b="1" dirty="0">
                <a:latin typeface="Times New Roman" panose="02020603050405020304" pitchFamily="18" charset="0"/>
                <a:ea typeface="黑体" panose="02010600030101010101" pitchFamily="2" charset="-122"/>
              </a:rPr>
              <a:t>?  </a:t>
            </a:r>
            <a:r>
              <a:rPr lang="zh-CN" altLang="en-US" sz="2600" b="1" dirty="0">
                <a:latin typeface="Times New Roman" panose="02020603050405020304" pitchFamily="18" charset="0"/>
                <a:ea typeface="黑体" panose="02010600030101010101" pitchFamily="2" charset="-122"/>
              </a:rPr>
              <a:t>跟同学们交流交流吧</a:t>
            </a:r>
            <a:r>
              <a:rPr lang="en-US" altLang="zh-CN" sz="2600" b="1" dirty="0">
                <a:latin typeface="Times New Roman" panose="02020603050405020304" pitchFamily="18" charset="0"/>
                <a:ea typeface="黑体" panose="02010600030101010101" pitchFamily="2" charset="-122"/>
              </a:rPr>
              <a:t>!</a:t>
            </a:r>
            <a:endParaRPr lang="en-US" altLang="zh-CN" sz="2600" b="1" dirty="0">
              <a:latin typeface="Times New Roman" panose="02020603050405020304" pitchFamily="18" charset="0"/>
              <a:ea typeface="黑体" panose="02010600030101010101" pitchFamily="2" charset="-122"/>
            </a:endParaRPr>
          </a:p>
        </p:txBody>
      </p:sp>
      <p:pic>
        <p:nvPicPr>
          <p:cNvPr id="41990" name="Picture 6" descr="logo"/>
          <p:cNvPicPr>
            <a:picLocks noChangeAspect="1" noChangeArrowheads="1"/>
          </p:cNvPicPr>
          <p:nvPr/>
        </p:nvPicPr>
        <p:blipFill>
          <a:blip r:embed="rId1" cstate="email"/>
          <a:srcRect/>
          <a:stretch>
            <a:fillRect/>
          </a:stretch>
        </p:blipFill>
        <p:spPr bwMode="auto">
          <a:xfrm>
            <a:off x="542925" y="1125538"/>
            <a:ext cx="860425" cy="854075"/>
          </a:xfrm>
          <a:prstGeom prst="rect">
            <a:avLst/>
          </a:prstGeom>
          <a:noFill/>
          <a:extLst>
            <a:ext uri="{909E8E84-426E-40DD-AFC4-6F175D3DCCD1}">
              <a14:hiddenFill xmlns:a14="http://schemas.microsoft.com/office/drawing/2010/main">
                <a:solidFill>
                  <a:srgbClr val="FFFFFF"/>
                </a:solidFill>
              </a14:hiddenFill>
            </a:ext>
          </a:extLst>
        </p:spPr>
      </p:pic>
      <p:pic>
        <p:nvPicPr>
          <p:cNvPr id="41991" name="Picture 7" descr="22-3"/>
          <p:cNvPicPr>
            <a:picLocks noChangeAspect="1" noChangeArrowheads="1"/>
          </p:cNvPicPr>
          <p:nvPr/>
        </p:nvPicPr>
        <p:blipFill>
          <a:blip r:embed="rId2" cstate="email"/>
          <a:srcRect/>
          <a:stretch>
            <a:fillRect/>
          </a:stretch>
        </p:blipFill>
        <p:spPr bwMode="auto">
          <a:xfrm>
            <a:off x="6300788" y="188913"/>
            <a:ext cx="2519362" cy="11509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1385888" y="1343025"/>
            <a:ext cx="7218362" cy="128270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600" b="1" dirty="0">
                <a:latin typeface="Times New Roman" panose="02020603050405020304" pitchFamily="18" charset="0"/>
                <a:ea typeface="黑体" panose="02010600030101010101" pitchFamily="2" charset="-122"/>
              </a:rPr>
              <a:t>如果蒙古同胞来到你的家乡，你会怎样接待他们呢</a:t>
            </a:r>
            <a:r>
              <a:rPr lang="en-US" altLang="zh-CN" sz="2600" b="1" dirty="0">
                <a:latin typeface="Times New Roman" panose="02020603050405020304" pitchFamily="18" charset="0"/>
                <a:ea typeface="黑体" panose="02010600030101010101" pitchFamily="2" charset="-122"/>
              </a:rPr>
              <a:t>?  </a:t>
            </a:r>
            <a:r>
              <a:rPr lang="zh-CN" altLang="en-US" sz="2600" b="1" dirty="0">
                <a:latin typeface="Times New Roman" panose="02020603050405020304" pitchFamily="18" charset="0"/>
                <a:ea typeface="黑体" panose="02010600030101010101" pitchFamily="2" charset="-122"/>
              </a:rPr>
              <a:t>试着写一写吧</a:t>
            </a:r>
            <a:r>
              <a:rPr lang="en-US" altLang="zh-CN" sz="2600" b="1" dirty="0">
                <a:latin typeface="Times New Roman" panose="02020603050405020304" pitchFamily="18" charset="0"/>
                <a:ea typeface="黑体" panose="02010600030101010101" pitchFamily="2" charset="-122"/>
              </a:rPr>
              <a:t>!</a:t>
            </a:r>
            <a:endParaRPr lang="en-US" altLang="zh-CN" sz="2600" b="1" dirty="0">
              <a:latin typeface="Times New Roman" panose="02020603050405020304" pitchFamily="18" charset="0"/>
              <a:ea typeface="黑体" panose="02010600030101010101" pitchFamily="2" charset="-122"/>
            </a:endParaRPr>
          </a:p>
        </p:txBody>
      </p:sp>
      <p:pic>
        <p:nvPicPr>
          <p:cNvPr id="43011" name="Picture 3" descr="返回">
            <a:hlinkClick r:id="rId1" action="ppaction://hlinksldjump"/>
          </p:cNvPr>
          <p:cNvPicPr>
            <a:picLocks noChangeAspect="1" noChangeArrowheads="1"/>
          </p:cNvPicPr>
          <p:nvPr/>
        </p:nvPicPr>
        <p:blipFill>
          <a:blip r:embed="rId2" cstate="email"/>
          <a:srcRect/>
          <a:stretch>
            <a:fillRect/>
          </a:stretch>
        </p:blipFill>
        <p:spPr bwMode="auto">
          <a:xfrm>
            <a:off x="6862763" y="4271963"/>
            <a:ext cx="1670050" cy="525462"/>
          </a:xfrm>
          <a:prstGeom prst="rect">
            <a:avLst/>
          </a:prstGeom>
          <a:noFill/>
          <a:extLst>
            <a:ext uri="{909E8E84-426E-40DD-AFC4-6F175D3DCCD1}">
              <a14:hiddenFill xmlns:a14="http://schemas.microsoft.com/office/drawing/2010/main">
                <a:solidFill>
                  <a:srgbClr val="FFFFFF"/>
                </a:solidFill>
              </a14:hiddenFill>
            </a:ext>
          </a:extLst>
        </p:spPr>
      </p:pic>
      <p:pic>
        <p:nvPicPr>
          <p:cNvPr id="43013" name="Picture 5" descr="钢笔"/>
          <p:cNvPicPr>
            <a:picLocks noChangeAspect="1" noChangeArrowheads="1"/>
          </p:cNvPicPr>
          <p:nvPr/>
        </p:nvPicPr>
        <p:blipFill>
          <a:blip r:embed="rId3" cstate="email"/>
          <a:srcRect/>
          <a:stretch>
            <a:fillRect/>
          </a:stretch>
        </p:blipFill>
        <p:spPr bwMode="auto">
          <a:xfrm>
            <a:off x="827088" y="1268413"/>
            <a:ext cx="439737" cy="1033462"/>
          </a:xfrm>
          <a:prstGeom prst="rect">
            <a:avLst/>
          </a:prstGeom>
          <a:noFill/>
          <a:extLst>
            <a:ext uri="{909E8E84-426E-40DD-AFC4-6F175D3DCCD1}">
              <a14:hiddenFill xmlns:a14="http://schemas.microsoft.com/office/drawing/2010/main">
                <a:solidFill>
                  <a:srgbClr val="FFFFFF"/>
                </a:solidFill>
              </a14:hiddenFill>
            </a:ext>
          </a:extLst>
        </p:spPr>
      </p:pic>
      <p:pic>
        <p:nvPicPr>
          <p:cNvPr id="43015" name="Picture 7" descr="22-3"/>
          <p:cNvPicPr>
            <a:picLocks noChangeAspect="1" noChangeArrowheads="1"/>
          </p:cNvPicPr>
          <p:nvPr/>
        </p:nvPicPr>
        <p:blipFill>
          <a:blip r:embed="rId4" cstate="email"/>
          <a:srcRect/>
          <a:stretch>
            <a:fillRect/>
          </a:stretch>
        </p:blipFill>
        <p:spPr bwMode="auto">
          <a:xfrm>
            <a:off x="6372225" y="188913"/>
            <a:ext cx="2519363" cy="11509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3250" name="Group 2"/>
          <p:cNvGrpSpPr/>
          <p:nvPr/>
        </p:nvGrpSpPr>
        <p:grpSpPr bwMode="auto">
          <a:xfrm>
            <a:off x="0" y="0"/>
            <a:ext cx="9144000" cy="6858000"/>
            <a:chOff x="0" y="0"/>
            <a:chExt cx="5760" cy="4320"/>
          </a:xfrm>
        </p:grpSpPr>
        <p:pic>
          <p:nvPicPr>
            <p:cNvPr id="53251" name="Picture 3" descr="图片1"/>
            <p:cNvPicPr>
              <a:picLocks noChangeAspect="1" noChangeArrowheads="1"/>
            </p:cNvPicPr>
            <p:nvPr/>
          </p:nvPicPr>
          <p:blipFill>
            <a:blip r:embed="rId1"/>
            <a:srcRect/>
            <a:stretch>
              <a:fillRect/>
            </a:stretch>
          </p:blipFill>
          <p:spPr bwMode="auto">
            <a:xfrm>
              <a:off x="0" y="0"/>
              <a:ext cx="5760" cy="4320"/>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descr="图片2"/>
            <p:cNvPicPr>
              <a:picLocks noChangeAspect="1" noChangeArrowheads="1"/>
            </p:cNvPicPr>
            <p:nvPr/>
          </p:nvPicPr>
          <p:blipFill>
            <a:blip r:embed="rId2"/>
            <a:srcRect/>
            <a:stretch>
              <a:fillRect/>
            </a:stretch>
          </p:blipFill>
          <p:spPr bwMode="auto">
            <a:xfrm>
              <a:off x="1292" y="799"/>
              <a:ext cx="4468" cy="81"/>
            </a:xfrm>
            <a:prstGeom prst="rect">
              <a:avLst/>
            </a:prstGeom>
            <a:noFill/>
            <a:extLst>
              <a:ext uri="{909E8E84-426E-40DD-AFC4-6F175D3DCCD1}">
                <a14:hiddenFill xmlns:a14="http://schemas.microsoft.com/office/drawing/2010/main">
                  <a:solidFill>
                    <a:srgbClr val="FFFFFF"/>
                  </a:solidFill>
                </a14:hiddenFill>
              </a:ext>
            </a:extLst>
          </p:spPr>
        </p:pic>
      </p:grpSp>
      <p:sp>
        <p:nvSpPr>
          <p:cNvPr id="53254" name="Text Box 6"/>
          <p:cNvSpPr txBox="1">
            <a:spLocks noChangeArrowheads="1"/>
          </p:cNvSpPr>
          <p:nvPr/>
        </p:nvSpPr>
        <p:spPr bwMode="auto">
          <a:xfrm>
            <a:off x="2124075" y="549275"/>
            <a:ext cx="7019925" cy="39909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3200" b="1" dirty="0">
                <a:solidFill>
                  <a:schemeClr val="tx2"/>
                </a:solidFill>
                <a:ea typeface="楷体_GB2312" panose="02010609030101010101" pitchFamily="49" charset="-122"/>
              </a:rPr>
              <a:t>理解词语</a:t>
            </a:r>
            <a:endParaRPr lang="zh-CN" altLang="en-US" sz="3200" b="1" dirty="0">
              <a:solidFill>
                <a:schemeClr val="tx2"/>
              </a:solidFill>
              <a:ea typeface="楷体_GB2312" panose="02010609030101010101" pitchFamily="49" charset="-122"/>
            </a:endParaRPr>
          </a:p>
          <a:p>
            <a:r>
              <a:rPr lang="zh-CN" altLang="en-US" sz="3200" b="1" dirty="0">
                <a:ea typeface="楷体_GB2312" panose="02010609030101010101" pitchFamily="49" charset="-122"/>
              </a:rPr>
              <a:t>清鲜：清爽而新鲜。</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一碧千里：一片碧绿，十分广阔。</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柔美：柔和而优美。</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勾勒：用线条画出轮廓。</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羞涩：有点难为情的样子。</a:t>
            </a:r>
            <a:endParaRPr lang="zh-CN" altLang="en-US" sz="3200" b="1" dirty="0">
              <a:ea typeface="楷体_GB2312" panose="02010609030101010101" pitchFamily="49" charset="-122"/>
            </a:endParaRPr>
          </a:p>
          <a:p>
            <a:endParaRPr lang="zh-CN" altLang="en-US" sz="3200" b="1" dirty="0">
              <a:ea typeface="楷体_GB2312" panose="02010609030101010101" pitchFamily="49" charset="-122"/>
            </a:endParaRPr>
          </a:p>
          <a:p>
            <a:endParaRPr lang="en-US" altLang="zh-CN" sz="3200" b="1" dirty="0">
              <a:ea typeface="楷体_GB2312" panose="02010609030101010101"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4274" name="Group 2"/>
          <p:cNvGrpSpPr/>
          <p:nvPr/>
        </p:nvGrpSpPr>
        <p:grpSpPr bwMode="auto">
          <a:xfrm>
            <a:off x="0" y="0"/>
            <a:ext cx="9144000" cy="6858000"/>
            <a:chOff x="0" y="0"/>
            <a:chExt cx="5760" cy="4320"/>
          </a:xfrm>
        </p:grpSpPr>
        <p:pic>
          <p:nvPicPr>
            <p:cNvPr id="54275" name="Picture 3" descr="图片1"/>
            <p:cNvPicPr>
              <a:picLocks noChangeAspect="1" noChangeArrowheads="1"/>
            </p:cNvPicPr>
            <p:nvPr/>
          </p:nvPicPr>
          <p:blipFill>
            <a:blip r:embed="rId1"/>
            <a:srcRect/>
            <a:stretch>
              <a:fillRect/>
            </a:stretch>
          </p:blipFill>
          <p:spPr bwMode="auto">
            <a:xfrm>
              <a:off x="0" y="0"/>
              <a:ext cx="5760" cy="4320"/>
            </a:xfrm>
            <a:prstGeom prst="rect">
              <a:avLst/>
            </a:prstGeom>
            <a:noFill/>
            <a:extLst>
              <a:ext uri="{909E8E84-426E-40DD-AFC4-6F175D3DCCD1}">
                <a14:hiddenFill xmlns:a14="http://schemas.microsoft.com/office/drawing/2010/main">
                  <a:solidFill>
                    <a:srgbClr val="FFFFFF"/>
                  </a:solidFill>
                </a14:hiddenFill>
              </a:ext>
            </a:extLst>
          </p:spPr>
        </p:pic>
        <p:pic>
          <p:nvPicPr>
            <p:cNvPr id="54276" name="Picture 4" descr="图片2"/>
            <p:cNvPicPr>
              <a:picLocks noChangeAspect="1" noChangeArrowheads="1"/>
            </p:cNvPicPr>
            <p:nvPr/>
          </p:nvPicPr>
          <p:blipFill>
            <a:blip r:embed="rId2"/>
            <a:srcRect/>
            <a:stretch>
              <a:fillRect/>
            </a:stretch>
          </p:blipFill>
          <p:spPr bwMode="auto">
            <a:xfrm>
              <a:off x="1292" y="799"/>
              <a:ext cx="4468" cy="81"/>
            </a:xfrm>
            <a:prstGeom prst="rect">
              <a:avLst/>
            </a:prstGeom>
            <a:noFill/>
            <a:extLst>
              <a:ext uri="{909E8E84-426E-40DD-AFC4-6F175D3DCCD1}">
                <a14:hiddenFill xmlns:a14="http://schemas.microsoft.com/office/drawing/2010/main">
                  <a:solidFill>
                    <a:srgbClr val="FFFFFF"/>
                  </a:solidFill>
                </a14:hiddenFill>
              </a:ext>
            </a:extLst>
          </p:spPr>
        </p:pic>
      </p:grpSp>
      <p:sp>
        <p:nvSpPr>
          <p:cNvPr id="54278" name="Text Box 6"/>
          <p:cNvSpPr txBox="1">
            <a:spLocks noChangeArrowheads="1"/>
          </p:cNvSpPr>
          <p:nvPr/>
        </p:nvSpPr>
        <p:spPr bwMode="auto">
          <a:xfrm>
            <a:off x="2124075" y="549275"/>
            <a:ext cx="7019925" cy="545306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ea typeface="楷体_GB2312" panose="02010609030101010101" pitchFamily="49" charset="-122"/>
              </a:rPr>
              <a:t>分段</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第一段段意：主要讲作者初次见到草原的美丽景色。</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第二段段意：主要讲蒙古人民迎接远客的情景。</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第三段段意：主要讲蒙古包外主人与客人相见的情景。</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第四段段意：主要讲蒙古包里的主人盛情款待客人。</a:t>
            </a:r>
            <a:endParaRPr lang="zh-CN" altLang="en-US" sz="3200" b="1" dirty="0">
              <a:ea typeface="楷体_GB2312" panose="02010609030101010101" pitchFamily="49" charset="-122"/>
            </a:endParaRPr>
          </a:p>
          <a:p>
            <a:r>
              <a:rPr lang="zh-CN" altLang="en-US" sz="3200" b="1" dirty="0">
                <a:ea typeface="楷体_GB2312" panose="02010609030101010101" pitchFamily="49" charset="-122"/>
              </a:rPr>
              <a:t>第五段段意：作者抒发草原的自然之美和人情之美。 </a:t>
            </a:r>
            <a:endParaRPr lang="zh-CN" altLang="en-US" sz="3200" b="1" dirty="0">
              <a:ea typeface="楷体_GB2312" panose="0201060903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6322" name="Group 2"/>
          <p:cNvGrpSpPr/>
          <p:nvPr/>
        </p:nvGrpSpPr>
        <p:grpSpPr bwMode="auto">
          <a:xfrm>
            <a:off x="0" y="0"/>
            <a:ext cx="9144000" cy="6858000"/>
            <a:chOff x="0" y="0"/>
            <a:chExt cx="5760" cy="4320"/>
          </a:xfrm>
        </p:grpSpPr>
        <p:pic>
          <p:nvPicPr>
            <p:cNvPr id="56323" name="Picture 3" descr="图片1"/>
            <p:cNvPicPr>
              <a:picLocks noChangeAspect="1" noChangeArrowheads="1"/>
            </p:cNvPicPr>
            <p:nvPr/>
          </p:nvPicPr>
          <p:blipFill>
            <a:blip r:embed="rId1"/>
            <a:srcRect/>
            <a:stretch>
              <a:fillRect/>
            </a:stretch>
          </p:blipFill>
          <p:spPr bwMode="auto">
            <a:xfrm>
              <a:off x="0" y="0"/>
              <a:ext cx="5760" cy="4320"/>
            </a:xfrm>
            <a:prstGeom prst="rect">
              <a:avLst/>
            </a:prstGeom>
            <a:noFill/>
            <a:extLst>
              <a:ext uri="{909E8E84-426E-40DD-AFC4-6F175D3DCCD1}">
                <a14:hiddenFill xmlns:a14="http://schemas.microsoft.com/office/drawing/2010/main">
                  <a:solidFill>
                    <a:srgbClr val="FFFFFF"/>
                  </a:solidFill>
                </a14:hiddenFill>
              </a:ext>
            </a:extLst>
          </p:spPr>
        </p:pic>
        <p:pic>
          <p:nvPicPr>
            <p:cNvPr id="56324" name="Picture 4" descr="图片2"/>
            <p:cNvPicPr>
              <a:picLocks noChangeAspect="1" noChangeArrowheads="1"/>
            </p:cNvPicPr>
            <p:nvPr/>
          </p:nvPicPr>
          <p:blipFill>
            <a:blip r:embed="rId2"/>
            <a:srcRect/>
            <a:stretch>
              <a:fillRect/>
            </a:stretch>
          </p:blipFill>
          <p:spPr bwMode="auto">
            <a:xfrm>
              <a:off x="1292" y="799"/>
              <a:ext cx="4468" cy="81"/>
            </a:xfrm>
            <a:prstGeom prst="rect">
              <a:avLst/>
            </a:prstGeom>
            <a:noFill/>
            <a:extLst>
              <a:ext uri="{909E8E84-426E-40DD-AFC4-6F175D3DCCD1}">
                <a14:hiddenFill xmlns:a14="http://schemas.microsoft.com/office/drawing/2010/main">
                  <a:solidFill>
                    <a:srgbClr val="FFFFFF"/>
                  </a:solidFill>
                </a14:hiddenFill>
              </a:ext>
            </a:extLst>
          </p:spPr>
        </p:pic>
      </p:grpSp>
      <p:sp>
        <p:nvSpPr>
          <p:cNvPr id="56326" name="Text Box 6"/>
          <p:cNvSpPr txBox="1">
            <a:spLocks noChangeArrowheads="1"/>
          </p:cNvSpPr>
          <p:nvPr/>
        </p:nvSpPr>
        <p:spPr bwMode="auto">
          <a:xfrm>
            <a:off x="2124075" y="260350"/>
            <a:ext cx="6551613" cy="3667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zh-CN" altLang="zh-CN"/>
          </a:p>
        </p:txBody>
      </p:sp>
      <p:sp>
        <p:nvSpPr>
          <p:cNvPr id="56327" name="Text Box 7"/>
          <p:cNvSpPr txBox="1">
            <a:spLocks noChangeArrowheads="1"/>
          </p:cNvSpPr>
          <p:nvPr/>
        </p:nvSpPr>
        <p:spPr bwMode="auto">
          <a:xfrm>
            <a:off x="2124075" y="188913"/>
            <a:ext cx="6769100" cy="326072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3200" b="1" dirty="0">
                <a:ea typeface="楷体_GB2312" panose="02010609030101010101" pitchFamily="49" charset="-122"/>
              </a:rPr>
              <a:t>课文主要内容</a:t>
            </a:r>
            <a:endParaRPr lang="zh-CN" altLang="en-US" sz="3200" b="1" dirty="0">
              <a:ea typeface="楷体_GB2312" panose="02010609030101010101" pitchFamily="49" charset="-122"/>
            </a:endParaRPr>
          </a:p>
          <a:p>
            <a:pPr>
              <a:spcBef>
                <a:spcPct val="50000"/>
              </a:spcBef>
            </a:pPr>
            <a:r>
              <a:rPr lang="zh-CN" altLang="en-US" sz="3200" b="1" dirty="0">
                <a:ea typeface="楷体_GB2312" panose="02010609030101010101" pitchFamily="49" charset="-122"/>
              </a:rPr>
              <a:t>   本文记叙了老舍先生第一次访问草原看到的美丽景色以及受到蒙古族同胞热情欢迎的情景。表现了蒙汉两族人民团结友好的深情厚谊，抒发了作者对祖国河山无限热爱的思想感情。</a:t>
            </a:r>
            <a:endParaRPr lang="zh-CN" altLang="en-US" sz="3200" b="1" dirty="0">
              <a:ea typeface="楷体_GB2312" panose="02010609030101010101"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 name="Picture 7" descr="读书"/>
          <p:cNvPicPr>
            <a:picLocks noChangeAspect="1" noChangeArrowheads="1"/>
          </p:cNvPicPr>
          <p:nvPr/>
        </p:nvPicPr>
        <p:blipFill>
          <a:blip r:embed="rId1" cstate="email"/>
          <a:srcRect/>
          <a:stretch>
            <a:fillRect/>
          </a:stretch>
        </p:blipFill>
        <p:spPr bwMode="auto">
          <a:xfrm>
            <a:off x="1960990" y="0"/>
            <a:ext cx="7181850" cy="6839672"/>
          </a:xfrm>
          <a:prstGeom prst="rect">
            <a:avLst/>
          </a:prstGeom>
          <a:noFill/>
          <a:extLst>
            <a:ext uri="{909E8E84-426E-40DD-AFC4-6F175D3DCCD1}">
              <a14:hiddenFill xmlns:a14="http://schemas.microsoft.com/office/drawing/2010/main">
                <a:solidFill>
                  <a:srgbClr val="FFFFFF"/>
                </a:solidFill>
              </a14:hiddenFill>
            </a:ext>
          </a:extLst>
        </p:spPr>
      </p:pic>
      <p:sp>
        <p:nvSpPr>
          <p:cNvPr id="57346" name="Text Box 2"/>
          <p:cNvSpPr txBox="1">
            <a:spLocks noChangeArrowheads="1"/>
          </p:cNvSpPr>
          <p:nvPr/>
        </p:nvSpPr>
        <p:spPr bwMode="auto">
          <a:xfrm>
            <a:off x="3400425" y="2209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57347" name="Text Box 3"/>
          <p:cNvSpPr txBox="1">
            <a:spLocks noChangeArrowheads="1"/>
          </p:cNvSpPr>
          <p:nvPr/>
        </p:nvSpPr>
        <p:spPr bwMode="auto">
          <a:xfrm>
            <a:off x="2627313" y="873125"/>
            <a:ext cx="1841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zh-CN" sz="4800" b="1">
              <a:latin typeface="楷体_GB2312" panose="02010609030101010101" pitchFamily="49" charset="-122"/>
              <a:ea typeface="楷体_GB2312" panose="02010609030101010101" pitchFamily="49" charset="-122"/>
            </a:endParaRPr>
          </a:p>
          <a:p>
            <a:endParaRPr lang="en-US" altLang="zh-CN" sz="4800" b="1">
              <a:latin typeface="楷体_GB2312" panose="02010609030101010101" pitchFamily="49" charset="-122"/>
              <a:ea typeface="楷体_GB2312" panose="02010609030101010101" pitchFamily="49" charset="-122"/>
            </a:endParaRPr>
          </a:p>
        </p:txBody>
      </p:sp>
      <p:sp>
        <p:nvSpPr>
          <p:cNvPr id="57348" name="Text Box 4"/>
          <p:cNvSpPr txBox="1">
            <a:spLocks noChangeArrowheads="1"/>
          </p:cNvSpPr>
          <p:nvPr/>
        </p:nvSpPr>
        <p:spPr bwMode="auto">
          <a:xfrm>
            <a:off x="3924300" y="601186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2000" b="1">
              <a:latin typeface="华文新魏" panose="02010800040101010101" pitchFamily="2" charset="-122"/>
              <a:ea typeface="华文新魏" panose="02010800040101010101" pitchFamily="2" charset="-122"/>
            </a:endParaRPr>
          </a:p>
        </p:txBody>
      </p:sp>
      <p:sp>
        <p:nvSpPr>
          <p:cNvPr id="57349" name="Text Box 5"/>
          <p:cNvSpPr txBox="1">
            <a:spLocks noChangeArrowheads="1"/>
          </p:cNvSpPr>
          <p:nvPr/>
        </p:nvSpPr>
        <p:spPr bwMode="auto">
          <a:xfrm>
            <a:off x="3687763" y="21383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57350" name="Text Box 6"/>
          <p:cNvSpPr txBox="1">
            <a:spLocks noChangeArrowheads="1"/>
          </p:cNvSpPr>
          <p:nvPr/>
        </p:nvSpPr>
        <p:spPr bwMode="auto">
          <a:xfrm>
            <a:off x="7793038" y="51625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pic>
        <p:nvPicPr>
          <p:cNvPr id="57352" name="Picture 8" descr="底"/>
          <p:cNvPicPr>
            <a:picLocks noChangeAspect="1" noChangeArrowheads="1"/>
          </p:cNvPicPr>
          <p:nvPr/>
        </p:nvPicPr>
        <p:blipFill>
          <a:blip r:embed="rId2" cstate="email"/>
          <a:srcRect/>
          <a:stretch>
            <a:fillRect/>
          </a:stretch>
        </p:blipFill>
        <p:spPr bwMode="auto">
          <a:xfrm>
            <a:off x="-252413" y="-171450"/>
            <a:ext cx="9396413" cy="5761038"/>
          </a:xfrm>
          <a:prstGeom prst="rect">
            <a:avLst/>
          </a:prstGeom>
          <a:noFill/>
          <a:extLst>
            <a:ext uri="{909E8E84-426E-40DD-AFC4-6F175D3DCCD1}">
              <a14:hiddenFill xmlns:a14="http://schemas.microsoft.com/office/drawing/2010/main">
                <a:solidFill>
                  <a:srgbClr val="FFFFFF"/>
                </a:solidFill>
              </a14:hiddenFill>
            </a:ext>
          </a:extLst>
        </p:spPr>
      </p:pic>
      <p:sp>
        <p:nvSpPr>
          <p:cNvPr id="57353" name="Text Box 9"/>
          <p:cNvSpPr txBox="1">
            <a:spLocks noChangeArrowheads="1"/>
          </p:cNvSpPr>
          <p:nvPr/>
        </p:nvSpPr>
        <p:spPr bwMode="auto">
          <a:xfrm>
            <a:off x="1116013" y="836613"/>
            <a:ext cx="6192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400">
              <a:latin typeface="楷体_GB2312" panose="02010609030101010101" pitchFamily="49" charset="-122"/>
              <a:ea typeface="楷体_GB2312" panose="02010609030101010101" pitchFamily="49" charset="-122"/>
            </a:endParaRPr>
          </a:p>
        </p:txBody>
      </p:sp>
      <p:sp>
        <p:nvSpPr>
          <p:cNvPr id="57354" name="Text Box 10"/>
          <p:cNvSpPr txBox="1">
            <a:spLocks noChangeArrowheads="1"/>
          </p:cNvSpPr>
          <p:nvPr/>
        </p:nvSpPr>
        <p:spPr bwMode="auto">
          <a:xfrm>
            <a:off x="971550" y="765175"/>
            <a:ext cx="64817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800" b="1">
              <a:solidFill>
                <a:srgbClr val="000000"/>
              </a:solidFill>
              <a:latin typeface="楷体_GB2312" panose="02010609030101010101" pitchFamily="49" charset="-122"/>
              <a:ea typeface="楷体_GB2312" panose="02010609030101010101" pitchFamily="49" charset="-122"/>
            </a:endParaRPr>
          </a:p>
        </p:txBody>
      </p:sp>
      <p:sp>
        <p:nvSpPr>
          <p:cNvPr id="57355" name="Text Box 11"/>
          <p:cNvSpPr txBox="1">
            <a:spLocks noChangeArrowheads="1"/>
          </p:cNvSpPr>
          <p:nvPr/>
        </p:nvSpPr>
        <p:spPr bwMode="auto">
          <a:xfrm>
            <a:off x="1331913" y="2349500"/>
            <a:ext cx="5832475" cy="3667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zh-CN" altLang="zh-CN"/>
          </a:p>
        </p:txBody>
      </p:sp>
      <p:sp>
        <p:nvSpPr>
          <p:cNvPr id="57356" name="Text Box 12"/>
          <p:cNvSpPr txBox="1">
            <a:spLocks noChangeArrowheads="1"/>
          </p:cNvSpPr>
          <p:nvPr/>
        </p:nvSpPr>
        <p:spPr bwMode="auto">
          <a:xfrm>
            <a:off x="1403350" y="2133600"/>
            <a:ext cx="5905500" cy="579438"/>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zh-CN" sz="3200" b="1">
              <a:solidFill>
                <a:srgbClr val="000000"/>
              </a:solidFill>
              <a:latin typeface="楷体_GB2312" panose="02010609030101010101" pitchFamily="49" charset="-122"/>
              <a:ea typeface="楷体_GB2312" panose="02010609030101010101" pitchFamily="49" charset="-122"/>
            </a:endParaRPr>
          </a:p>
        </p:txBody>
      </p:sp>
      <p:sp>
        <p:nvSpPr>
          <p:cNvPr id="57357" name="Text Box 13"/>
          <p:cNvSpPr txBox="1">
            <a:spLocks noChangeArrowheads="1"/>
          </p:cNvSpPr>
          <p:nvPr/>
        </p:nvSpPr>
        <p:spPr bwMode="auto">
          <a:xfrm>
            <a:off x="611188" y="692150"/>
            <a:ext cx="7632700" cy="3667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zh-CN" altLang="zh-CN"/>
          </a:p>
        </p:txBody>
      </p:sp>
      <p:sp>
        <p:nvSpPr>
          <p:cNvPr id="57358" name="Text Box 14"/>
          <p:cNvSpPr txBox="1">
            <a:spLocks noChangeArrowheads="1"/>
          </p:cNvSpPr>
          <p:nvPr/>
        </p:nvSpPr>
        <p:spPr bwMode="auto">
          <a:xfrm>
            <a:off x="684213" y="549275"/>
            <a:ext cx="7848600" cy="326072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a:ea typeface="楷体_GB2312" panose="02010609030101010101" pitchFamily="49" charset="-122"/>
              </a:rPr>
              <a:t>(1)</a:t>
            </a:r>
            <a:r>
              <a:rPr lang="zh-CN" altLang="en-US" sz="3200" b="1" dirty="0">
                <a:ea typeface="楷体_GB2312" panose="02010609030101010101" pitchFamily="49" charset="-122"/>
              </a:rPr>
              <a:t>那些小丘的线条是那么柔美，就像只用绿色渲染，不用墨线勾勒的中国画那样，到处翠色欲流，轻轻流入云际。</a:t>
            </a:r>
            <a:endParaRPr lang="zh-CN" altLang="en-US" sz="3200" b="1" dirty="0">
              <a:ea typeface="楷体_GB2312" panose="02010609030101010101" pitchFamily="49" charset="-122"/>
            </a:endParaRPr>
          </a:p>
          <a:p>
            <a:pPr>
              <a:spcBef>
                <a:spcPct val="50000"/>
              </a:spcBef>
            </a:pPr>
            <a:r>
              <a:rPr lang="zh-CN" altLang="en-US" sz="3200" b="1" dirty="0">
                <a:ea typeface="楷体_GB2312" panose="02010609030101010101" pitchFamily="49" charset="-122"/>
              </a:rPr>
              <a:t>这句话表达上运用了比喻的修辞方法。更形象的写出绿色草原一望无际，与天相接，仿佛翠绿的颜色流入了天边。</a:t>
            </a:r>
            <a:endParaRPr lang="zh-CN" altLang="en-US" sz="3200" b="1" dirty="0">
              <a:ea typeface="楷体_GB2312" panose="02010609030101010101" pitchFamily="49" charset="-122"/>
            </a:endParaRP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 name="Picture 7" descr="读书"/>
          <p:cNvPicPr>
            <a:picLocks noChangeAspect="1" noChangeArrowheads="1"/>
          </p:cNvPicPr>
          <p:nvPr/>
        </p:nvPicPr>
        <p:blipFill>
          <a:blip r:embed="rId1" cstate="email"/>
          <a:srcRect/>
          <a:stretch>
            <a:fillRect/>
          </a:stretch>
        </p:blipFill>
        <p:spPr bwMode="auto">
          <a:xfrm>
            <a:off x="1960990" y="0"/>
            <a:ext cx="7181850" cy="6839672"/>
          </a:xfrm>
          <a:prstGeom prst="rect">
            <a:avLst/>
          </a:prstGeom>
          <a:noFill/>
          <a:extLst>
            <a:ext uri="{909E8E84-426E-40DD-AFC4-6F175D3DCCD1}">
              <a14:hiddenFill xmlns:a14="http://schemas.microsoft.com/office/drawing/2010/main">
                <a:solidFill>
                  <a:srgbClr val="FFFFFF"/>
                </a:solidFill>
              </a14:hiddenFill>
            </a:ext>
          </a:extLst>
        </p:spPr>
      </p:pic>
      <p:sp>
        <p:nvSpPr>
          <p:cNvPr id="58370" name="Text Box 2"/>
          <p:cNvSpPr txBox="1">
            <a:spLocks noChangeArrowheads="1"/>
          </p:cNvSpPr>
          <p:nvPr/>
        </p:nvSpPr>
        <p:spPr bwMode="auto">
          <a:xfrm>
            <a:off x="3400425" y="2209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58371" name="Text Box 3"/>
          <p:cNvSpPr txBox="1">
            <a:spLocks noChangeArrowheads="1"/>
          </p:cNvSpPr>
          <p:nvPr/>
        </p:nvSpPr>
        <p:spPr bwMode="auto">
          <a:xfrm>
            <a:off x="2627313" y="873125"/>
            <a:ext cx="1841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zh-CN" sz="4800" b="1">
              <a:latin typeface="楷体_GB2312" panose="02010609030101010101" pitchFamily="49" charset="-122"/>
              <a:ea typeface="楷体_GB2312" panose="02010609030101010101" pitchFamily="49" charset="-122"/>
            </a:endParaRPr>
          </a:p>
          <a:p>
            <a:endParaRPr lang="en-US" altLang="zh-CN" sz="4800" b="1">
              <a:latin typeface="楷体_GB2312" panose="02010609030101010101" pitchFamily="49" charset="-122"/>
              <a:ea typeface="楷体_GB2312" panose="02010609030101010101" pitchFamily="49" charset="-122"/>
            </a:endParaRPr>
          </a:p>
        </p:txBody>
      </p:sp>
      <p:sp>
        <p:nvSpPr>
          <p:cNvPr id="58372" name="Text Box 4"/>
          <p:cNvSpPr txBox="1">
            <a:spLocks noChangeArrowheads="1"/>
          </p:cNvSpPr>
          <p:nvPr/>
        </p:nvSpPr>
        <p:spPr bwMode="auto">
          <a:xfrm>
            <a:off x="3924300" y="601186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2000" b="1">
              <a:latin typeface="华文新魏" panose="02010800040101010101" pitchFamily="2" charset="-122"/>
              <a:ea typeface="华文新魏" panose="02010800040101010101" pitchFamily="2" charset="-122"/>
            </a:endParaRPr>
          </a:p>
        </p:txBody>
      </p:sp>
      <p:sp>
        <p:nvSpPr>
          <p:cNvPr id="58373" name="Text Box 5"/>
          <p:cNvSpPr txBox="1">
            <a:spLocks noChangeArrowheads="1"/>
          </p:cNvSpPr>
          <p:nvPr/>
        </p:nvSpPr>
        <p:spPr bwMode="auto">
          <a:xfrm>
            <a:off x="3687763" y="21383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58374" name="Text Box 6"/>
          <p:cNvSpPr txBox="1">
            <a:spLocks noChangeArrowheads="1"/>
          </p:cNvSpPr>
          <p:nvPr/>
        </p:nvSpPr>
        <p:spPr bwMode="auto">
          <a:xfrm>
            <a:off x="7793038" y="51625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pic>
        <p:nvPicPr>
          <p:cNvPr id="58376" name="Picture 8" descr="底"/>
          <p:cNvPicPr>
            <a:picLocks noChangeAspect="1" noChangeArrowheads="1"/>
          </p:cNvPicPr>
          <p:nvPr/>
        </p:nvPicPr>
        <p:blipFill>
          <a:blip r:embed="rId2" cstate="email"/>
          <a:srcRect/>
          <a:stretch>
            <a:fillRect/>
          </a:stretch>
        </p:blipFill>
        <p:spPr bwMode="auto">
          <a:xfrm>
            <a:off x="-252413" y="-171450"/>
            <a:ext cx="9396413" cy="5761038"/>
          </a:xfrm>
          <a:prstGeom prst="rect">
            <a:avLst/>
          </a:prstGeom>
          <a:noFill/>
          <a:extLst>
            <a:ext uri="{909E8E84-426E-40DD-AFC4-6F175D3DCCD1}">
              <a14:hiddenFill xmlns:a14="http://schemas.microsoft.com/office/drawing/2010/main">
                <a:solidFill>
                  <a:srgbClr val="FFFFFF"/>
                </a:solidFill>
              </a14:hiddenFill>
            </a:ext>
          </a:extLst>
        </p:spPr>
      </p:pic>
      <p:sp>
        <p:nvSpPr>
          <p:cNvPr id="58377" name="Text Box 9"/>
          <p:cNvSpPr txBox="1">
            <a:spLocks noChangeArrowheads="1"/>
          </p:cNvSpPr>
          <p:nvPr/>
        </p:nvSpPr>
        <p:spPr bwMode="auto">
          <a:xfrm>
            <a:off x="1116013" y="836613"/>
            <a:ext cx="6192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400">
              <a:latin typeface="楷体_GB2312" panose="02010609030101010101" pitchFamily="49" charset="-122"/>
              <a:ea typeface="楷体_GB2312" panose="02010609030101010101" pitchFamily="49" charset="-122"/>
            </a:endParaRPr>
          </a:p>
        </p:txBody>
      </p:sp>
      <p:sp>
        <p:nvSpPr>
          <p:cNvPr id="58378" name="Text Box 10"/>
          <p:cNvSpPr txBox="1">
            <a:spLocks noChangeArrowheads="1"/>
          </p:cNvSpPr>
          <p:nvPr/>
        </p:nvSpPr>
        <p:spPr bwMode="auto">
          <a:xfrm>
            <a:off x="971550" y="765175"/>
            <a:ext cx="64817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800" b="1">
              <a:solidFill>
                <a:srgbClr val="000000"/>
              </a:solidFill>
              <a:latin typeface="楷体_GB2312" panose="02010609030101010101" pitchFamily="49" charset="-122"/>
              <a:ea typeface="楷体_GB2312" panose="02010609030101010101" pitchFamily="49" charset="-122"/>
            </a:endParaRPr>
          </a:p>
        </p:txBody>
      </p:sp>
      <p:sp>
        <p:nvSpPr>
          <p:cNvPr id="58379" name="Text Box 11"/>
          <p:cNvSpPr txBox="1">
            <a:spLocks noChangeArrowheads="1"/>
          </p:cNvSpPr>
          <p:nvPr/>
        </p:nvSpPr>
        <p:spPr bwMode="auto">
          <a:xfrm>
            <a:off x="1331913" y="2349500"/>
            <a:ext cx="5832475" cy="3667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zh-CN" altLang="zh-CN"/>
          </a:p>
        </p:txBody>
      </p:sp>
      <p:sp>
        <p:nvSpPr>
          <p:cNvPr id="58380" name="Text Box 12"/>
          <p:cNvSpPr txBox="1">
            <a:spLocks noChangeArrowheads="1"/>
          </p:cNvSpPr>
          <p:nvPr/>
        </p:nvSpPr>
        <p:spPr bwMode="auto">
          <a:xfrm>
            <a:off x="1403350" y="2133600"/>
            <a:ext cx="5905500" cy="579438"/>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zh-CN" sz="3200" b="1">
              <a:solidFill>
                <a:srgbClr val="000000"/>
              </a:solidFill>
              <a:latin typeface="楷体_GB2312" panose="02010609030101010101" pitchFamily="49" charset="-122"/>
              <a:ea typeface="楷体_GB2312" panose="02010609030101010101" pitchFamily="49" charset="-122"/>
            </a:endParaRPr>
          </a:p>
        </p:txBody>
      </p:sp>
      <p:sp>
        <p:nvSpPr>
          <p:cNvPr id="58381" name="Text Box 13"/>
          <p:cNvSpPr txBox="1">
            <a:spLocks noChangeArrowheads="1"/>
          </p:cNvSpPr>
          <p:nvPr/>
        </p:nvSpPr>
        <p:spPr bwMode="auto">
          <a:xfrm>
            <a:off x="611188" y="692150"/>
            <a:ext cx="7632700" cy="3667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zh-CN" altLang="zh-CN"/>
          </a:p>
        </p:txBody>
      </p:sp>
      <p:sp>
        <p:nvSpPr>
          <p:cNvPr id="58382" name="Text Box 14"/>
          <p:cNvSpPr txBox="1">
            <a:spLocks noChangeArrowheads="1"/>
          </p:cNvSpPr>
          <p:nvPr/>
        </p:nvSpPr>
        <p:spPr bwMode="auto">
          <a:xfrm>
            <a:off x="684213" y="549275"/>
            <a:ext cx="7848600" cy="3748088"/>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a:ea typeface="楷体_GB2312" panose="02010609030101010101" pitchFamily="49" charset="-122"/>
              </a:rPr>
              <a:t>(2)</a:t>
            </a:r>
            <a:r>
              <a:rPr lang="zh-CN" altLang="en-US" sz="3200" b="1" dirty="0">
                <a:ea typeface="楷体_GB2312" panose="02010609030101010101" pitchFamily="49" charset="-122"/>
              </a:rPr>
              <a:t>马上的男女老少穿着各色的衣裳，群马疾驰，襟飘带舞，像一条彩虹向我们飞过来。</a:t>
            </a:r>
            <a:endParaRPr lang="zh-CN" altLang="en-US" sz="3200" b="1" dirty="0">
              <a:ea typeface="楷体_GB2312" panose="02010609030101010101" pitchFamily="49" charset="-122"/>
            </a:endParaRPr>
          </a:p>
          <a:p>
            <a:pPr>
              <a:spcBef>
                <a:spcPct val="50000"/>
              </a:spcBef>
            </a:pPr>
            <a:r>
              <a:rPr lang="zh-CN" altLang="en-US" sz="3200" b="1" dirty="0">
                <a:ea typeface="楷体_GB2312" panose="02010609030101010101" pitchFamily="49" charset="-122"/>
              </a:rPr>
              <a:t>这句话是动态描写，那蒙古族老乡穿着鲜艳的服饰，策马疾驰，远迎来客时襟飘带舞的样子比作飞动的彩虹，不仅形似而且神似似。 </a:t>
            </a:r>
            <a:endParaRPr lang="zh-CN" altLang="en-US" sz="3200" b="1" dirty="0">
              <a:ea typeface="楷体_GB2312" panose="02010609030101010101" pitchFamily="49" charset="-122"/>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3400425" y="2209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59395" name="Text Box 3"/>
          <p:cNvSpPr txBox="1">
            <a:spLocks noChangeArrowheads="1"/>
          </p:cNvSpPr>
          <p:nvPr/>
        </p:nvSpPr>
        <p:spPr bwMode="auto">
          <a:xfrm>
            <a:off x="2627313" y="873125"/>
            <a:ext cx="1841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zh-CN" sz="4800" b="1">
              <a:latin typeface="楷体_GB2312" panose="02010609030101010101" pitchFamily="49" charset="-122"/>
              <a:ea typeface="楷体_GB2312" panose="02010609030101010101" pitchFamily="49" charset="-122"/>
            </a:endParaRPr>
          </a:p>
          <a:p>
            <a:endParaRPr lang="en-US" altLang="zh-CN" sz="4800" b="1">
              <a:latin typeface="楷体_GB2312" panose="02010609030101010101" pitchFamily="49" charset="-122"/>
              <a:ea typeface="楷体_GB2312" panose="02010609030101010101" pitchFamily="49" charset="-122"/>
            </a:endParaRPr>
          </a:p>
        </p:txBody>
      </p:sp>
      <p:sp>
        <p:nvSpPr>
          <p:cNvPr id="59396" name="Text Box 4"/>
          <p:cNvSpPr txBox="1">
            <a:spLocks noChangeArrowheads="1"/>
          </p:cNvSpPr>
          <p:nvPr/>
        </p:nvSpPr>
        <p:spPr bwMode="auto">
          <a:xfrm>
            <a:off x="3924300" y="601186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2000" b="1">
              <a:latin typeface="华文新魏" panose="02010800040101010101" pitchFamily="2" charset="-122"/>
              <a:ea typeface="华文新魏" panose="02010800040101010101" pitchFamily="2" charset="-122"/>
            </a:endParaRPr>
          </a:p>
        </p:txBody>
      </p:sp>
      <p:sp>
        <p:nvSpPr>
          <p:cNvPr id="59397" name="Text Box 5"/>
          <p:cNvSpPr txBox="1">
            <a:spLocks noChangeArrowheads="1"/>
          </p:cNvSpPr>
          <p:nvPr/>
        </p:nvSpPr>
        <p:spPr bwMode="auto">
          <a:xfrm>
            <a:off x="3687763" y="21383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59398" name="Text Box 6"/>
          <p:cNvSpPr txBox="1">
            <a:spLocks noChangeArrowheads="1"/>
          </p:cNvSpPr>
          <p:nvPr/>
        </p:nvSpPr>
        <p:spPr bwMode="auto">
          <a:xfrm>
            <a:off x="7793038" y="51625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pic>
        <p:nvPicPr>
          <p:cNvPr id="59399" name="Picture 7" descr="读书"/>
          <p:cNvPicPr>
            <a:picLocks noChangeAspect="1" noChangeArrowheads="1"/>
          </p:cNvPicPr>
          <p:nvPr/>
        </p:nvPicPr>
        <p:blipFill>
          <a:blip r:embed="rId1" cstate="email"/>
          <a:srcRect/>
          <a:stretch>
            <a:fillRect/>
          </a:stretch>
        </p:blipFill>
        <p:spPr bwMode="auto">
          <a:xfrm>
            <a:off x="1960990" y="0"/>
            <a:ext cx="7181850" cy="6839672"/>
          </a:xfrm>
          <a:prstGeom prst="rect">
            <a:avLst/>
          </a:prstGeom>
          <a:noFill/>
          <a:extLst>
            <a:ext uri="{909E8E84-426E-40DD-AFC4-6F175D3DCCD1}">
              <a14:hiddenFill xmlns:a14="http://schemas.microsoft.com/office/drawing/2010/main">
                <a:solidFill>
                  <a:srgbClr val="FFFFFF"/>
                </a:solidFill>
              </a14:hiddenFill>
            </a:ext>
          </a:extLst>
        </p:spPr>
      </p:pic>
      <p:pic>
        <p:nvPicPr>
          <p:cNvPr id="59400" name="Picture 8" descr="底"/>
          <p:cNvPicPr>
            <a:picLocks noChangeAspect="1" noChangeArrowheads="1"/>
          </p:cNvPicPr>
          <p:nvPr/>
        </p:nvPicPr>
        <p:blipFill>
          <a:blip r:embed="rId2" cstate="email"/>
          <a:srcRect/>
          <a:stretch>
            <a:fillRect/>
          </a:stretch>
        </p:blipFill>
        <p:spPr bwMode="auto">
          <a:xfrm>
            <a:off x="-252413" y="-171450"/>
            <a:ext cx="9396413" cy="5761038"/>
          </a:xfrm>
          <a:prstGeom prst="rect">
            <a:avLst/>
          </a:prstGeom>
          <a:noFill/>
          <a:extLst>
            <a:ext uri="{909E8E84-426E-40DD-AFC4-6F175D3DCCD1}">
              <a14:hiddenFill xmlns:a14="http://schemas.microsoft.com/office/drawing/2010/main">
                <a:solidFill>
                  <a:srgbClr val="FFFFFF"/>
                </a:solidFill>
              </a14:hiddenFill>
            </a:ext>
          </a:extLst>
        </p:spPr>
      </p:pic>
      <p:sp>
        <p:nvSpPr>
          <p:cNvPr id="59401" name="Text Box 9"/>
          <p:cNvSpPr txBox="1">
            <a:spLocks noChangeArrowheads="1"/>
          </p:cNvSpPr>
          <p:nvPr/>
        </p:nvSpPr>
        <p:spPr bwMode="auto">
          <a:xfrm>
            <a:off x="1116013" y="836613"/>
            <a:ext cx="6192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400">
              <a:latin typeface="楷体_GB2312" panose="02010609030101010101" pitchFamily="49" charset="-122"/>
              <a:ea typeface="楷体_GB2312" panose="02010609030101010101" pitchFamily="49" charset="-122"/>
            </a:endParaRPr>
          </a:p>
        </p:txBody>
      </p:sp>
      <p:sp>
        <p:nvSpPr>
          <p:cNvPr id="59402" name="Text Box 10"/>
          <p:cNvSpPr txBox="1">
            <a:spLocks noChangeArrowheads="1"/>
          </p:cNvSpPr>
          <p:nvPr/>
        </p:nvSpPr>
        <p:spPr bwMode="auto">
          <a:xfrm>
            <a:off x="971550" y="765175"/>
            <a:ext cx="64817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800" b="1">
              <a:solidFill>
                <a:srgbClr val="000000"/>
              </a:solidFill>
              <a:latin typeface="楷体_GB2312" panose="02010609030101010101" pitchFamily="49" charset="-122"/>
              <a:ea typeface="楷体_GB2312" panose="02010609030101010101" pitchFamily="49" charset="-122"/>
            </a:endParaRPr>
          </a:p>
        </p:txBody>
      </p:sp>
      <p:sp>
        <p:nvSpPr>
          <p:cNvPr id="59403" name="Text Box 11"/>
          <p:cNvSpPr txBox="1">
            <a:spLocks noChangeArrowheads="1"/>
          </p:cNvSpPr>
          <p:nvPr/>
        </p:nvSpPr>
        <p:spPr bwMode="auto">
          <a:xfrm>
            <a:off x="1331913" y="2349500"/>
            <a:ext cx="5832475" cy="3667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zh-CN" altLang="zh-CN"/>
          </a:p>
        </p:txBody>
      </p:sp>
      <p:sp>
        <p:nvSpPr>
          <p:cNvPr id="59404" name="Text Box 12"/>
          <p:cNvSpPr txBox="1">
            <a:spLocks noChangeArrowheads="1"/>
          </p:cNvSpPr>
          <p:nvPr/>
        </p:nvSpPr>
        <p:spPr bwMode="auto">
          <a:xfrm>
            <a:off x="1403350" y="2133600"/>
            <a:ext cx="5905500" cy="579438"/>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zh-CN" sz="3200" b="1">
              <a:solidFill>
                <a:srgbClr val="000000"/>
              </a:solidFill>
              <a:latin typeface="楷体_GB2312" panose="02010609030101010101" pitchFamily="49" charset="-122"/>
              <a:ea typeface="楷体_GB2312" panose="02010609030101010101" pitchFamily="49" charset="-122"/>
            </a:endParaRPr>
          </a:p>
        </p:txBody>
      </p:sp>
      <p:sp>
        <p:nvSpPr>
          <p:cNvPr id="59405" name="Text Box 13"/>
          <p:cNvSpPr txBox="1">
            <a:spLocks noChangeArrowheads="1"/>
          </p:cNvSpPr>
          <p:nvPr/>
        </p:nvSpPr>
        <p:spPr bwMode="auto">
          <a:xfrm>
            <a:off x="611188" y="692150"/>
            <a:ext cx="7632700" cy="366713"/>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endParaRPr lang="zh-CN" altLang="zh-CN"/>
          </a:p>
        </p:txBody>
      </p:sp>
      <p:sp>
        <p:nvSpPr>
          <p:cNvPr id="59406" name="Text Box 14"/>
          <p:cNvSpPr txBox="1">
            <a:spLocks noChangeArrowheads="1"/>
          </p:cNvSpPr>
          <p:nvPr/>
        </p:nvSpPr>
        <p:spPr bwMode="auto">
          <a:xfrm>
            <a:off x="684213" y="549275"/>
            <a:ext cx="7848600" cy="228600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ea typeface="楷体_GB2312" panose="02010609030101010101" pitchFamily="49" charset="-122"/>
              </a:rPr>
              <a:t>蒙汉情深何忍别，天涯碧草话斜阳</a:t>
            </a:r>
            <a:endParaRPr lang="zh-CN" altLang="en-US" sz="3200" b="1" dirty="0">
              <a:ea typeface="楷体_GB2312" panose="02010609030101010101" pitchFamily="49" charset="-122"/>
            </a:endParaRPr>
          </a:p>
          <a:p>
            <a:pPr>
              <a:spcBef>
                <a:spcPct val="50000"/>
              </a:spcBef>
            </a:pPr>
            <a:r>
              <a:rPr lang="zh-CN" altLang="en-US" sz="3200" b="1" dirty="0">
                <a:ea typeface="楷体_GB2312" panose="02010609030101010101" pitchFamily="49" charset="-122"/>
              </a:rPr>
              <a:t>     这句话是说蒙古族人民和汉族人民之间的情谊很深，怎么马上分别！大家在无边无际的大草原上互相倾诉着惜别之情。</a:t>
            </a:r>
            <a:endParaRPr lang="zh-CN" altLang="en-US" sz="3200" b="1" dirty="0">
              <a:ea typeface="楷体_GB2312" panose="02010609030101010101" pitchFamily="49" charset="-122"/>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250825" y="1736725"/>
            <a:ext cx="8424863"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sz="3200" b="1" dirty="0">
                <a:solidFill>
                  <a:schemeClr val="accent2"/>
                </a:solidFill>
                <a:latin typeface="楷体_GB2312" panose="02010609030101010101" pitchFamily="49" charset="-122"/>
                <a:ea typeface="楷体_GB2312" panose="02010609030101010101" pitchFamily="49" charset="-122"/>
              </a:rPr>
              <a:t>热闹 </a:t>
            </a:r>
            <a:r>
              <a:rPr kumimoji="1" lang="zh-CN" altLang="en-US" sz="3200" b="1" dirty="0">
                <a:solidFill>
                  <a:schemeClr val="accent2"/>
                </a:solidFill>
                <a:latin typeface="楷体_GB2312" panose="02010609030101010101" pitchFamily="49" charset="-122"/>
                <a:ea typeface="楷体_GB2312" panose="02010609030101010101" pitchFamily="49" charset="-122"/>
              </a:rPr>
              <a:t> </a:t>
            </a:r>
            <a:r>
              <a:rPr kumimoji="1" lang="en-US" altLang="zh-CN" sz="3200" b="1" dirty="0">
                <a:solidFill>
                  <a:schemeClr val="accent2"/>
                </a:solidFill>
                <a:latin typeface="Times New Roman" panose="02020603050405020304"/>
                <a:ea typeface="楷体_GB2312" panose="02010609030101010101" pitchFamily="49" charset="-122"/>
              </a:rPr>
              <a:t>—</a:t>
            </a:r>
            <a:r>
              <a:rPr kumimoji="1" lang="zh-CN" altLang="en-US" sz="3200" b="1" dirty="0">
                <a:solidFill>
                  <a:schemeClr val="accent2"/>
                </a:solidFill>
                <a:latin typeface="楷体_GB2312" panose="02010609030101010101" pitchFamily="49" charset="-122"/>
                <a:ea typeface="楷体_GB2312" panose="02010609030101010101" pitchFamily="49" charset="-122"/>
              </a:rPr>
              <a:t>（      ）   响亮</a:t>
            </a:r>
            <a:r>
              <a:rPr kumimoji="1" lang="en-US" altLang="zh-CN" sz="3200" b="1" dirty="0">
                <a:solidFill>
                  <a:schemeClr val="accent2"/>
                </a:solidFill>
                <a:latin typeface="Times New Roman" panose="02020603050405020304"/>
                <a:ea typeface="楷体_GB2312" panose="02010609030101010101" pitchFamily="49" charset="-122"/>
              </a:rPr>
              <a:t>—</a:t>
            </a:r>
            <a:r>
              <a:rPr kumimoji="1" lang="zh-CN" altLang="en-US" sz="3200" b="1" dirty="0">
                <a:solidFill>
                  <a:schemeClr val="accent2"/>
                </a:solidFill>
                <a:latin typeface="楷体_GB2312" panose="02010609030101010101" pitchFamily="49" charset="-122"/>
                <a:ea typeface="楷体_GB2312" panose="02010609030101010101" pitchFamily="49" charset="-122"/>
              </a:rPr>
              <a:t>（      ）</a:t>
            </a:r>
            <a:endParaRPr kumimoji="1" lang="zh-CN" altLang="en-US" sz="3200" b="1" dirty="0">
              <a:solidFill>
                <a:schemeClr val="accent2"/>
              </a:solidFill>
              <a:latin typeface="楷体_GB2312" panose="02010609030101010101" pitchFamily="49" charset="-122"/>
              <a:ea typeface="楷体_GB2312" panose="02010609030101010101" pitchFamily="49" charset="-122"/>
            </a:endParaRPr>
          </a:p>
          <a:p>
            <a:pPr algn="just">
              <a:spcBef>
                <a:spcPct val="50000"/>
              </a:spcBef>
            </a:pPr>
            <a:r>
              <a:rPr kumimoji="1" lang="zh-CN" altLang="en-US" sz="3200" b="1" dirty="0">
                <a:solidFill>
                  <a:schemeClr val="accent2"/>
                </a:solidFill>
                <a:latin typeface="楷体_GB2312" panose="02010609030101010101" pitchFamily="49" charset="-122"/>
                <a:ea typeface="楷体_GB2312" panose="02010609030101010101" pitchFamily="49" charset="-122"/>
              </a:rPr>
              <a:t>飞驰</a:t>
            </a:r>
            <a:r>
              <a:rPr lang="en-US" altLang="zh-CN" sz="3200" b="1" dirty="0">
                <a:solidFill>
                  <a:schemeClr val="accent2"/>
                </a:solidFill>
                <a:latin typeface="Times New Roman" panose="02020603050405020304"/>
                <a:ea typeface="楷体_GB2312" panose="02010609030101010101" pitchFamily="49" charset="-122"/>
              </a:rPr>
              <a:t>—</a:t>
            </a:r>
            <a:r>
              <a:rPr kumimoji="1" lang="zh-CN" altLang="en-US" sz="3200" b="1" dirty="0">
                <a:solidFill>
                  <a:schemeClr val="accent2"/>
                </a:solidFill>
                <a:latin typeface="楷体_GB2312" panose="02010609030101010101" pitchFamily="49" charset="-122"/>
                <a:ea typeface="楷体_GB2312" panose="02010609030101010101" pitchFamily="49" charset="-122"/>
              </a:rPr>
              <a:t>（        ）   舒服</a:t>
            </a:r>
            <a:r>
              <a:rPr kumimoji="1" lang="en-US" altLang="zh-CN" sz="3200" b="1" dirty="0">
                <a:solidFill>
                  <a:schemeClr val="accent2"/>
                </a:solidFill>
                <a:latin typeface="Arial" panose="020B0604020202020204"/>
                <a:ea typeface="楷体_GB2312" panose="02010609030101010101" pitchFamily="49" charset="-122"/>
              </a:rPr>
              <a:t>—</a:t>
            </a:r>
            <a:r>
              <a:rPr kumimoji="1" lang="zh-CN" altLang="en-US" sz="3200" b="1" dirty="0">
                <a:solidFill>
                  <a:schemeClr val="accent2"/>
                </a:solidFill>
                <a:latin typeface="楷体_GB2312" panose="02010609030101010101" pitchFamily="49" charset="-122"/>
                <a:ea typeface="楷体_GB2312" panose="02010609030101010101" pitchFamily="49" charset="-122"/>
              </a:rPr>
              <a:t>（        ）</a:t>
            </a:r>
            <a:r>
              <a:rPr kumimoji="1" lang="zh-CN" altLang="en-US" dirty="0"/>
              <a:t> </a:t>
            </a:r>
            <a:endParaRPr kumimoji="1" lang="zh-CN" altLang="en-US" dirty="0"/>
          </a:p>
        </p:txBody>
      </p:sp>
      <p:grpSp>
        <p:nvGrpSpPr>
          <p:cNvPr id="51203" name="Group 3"/>
          <p:cNvGrpSpPr/>
          <p:nvPr/>
        </p:nvGrpSpPr>
        <p:grpSpPr bwMode="auto">
          <a:xfrm>
            <a:off x="457200" y="228600"/>
            <a:ext cx="3124200" cy="1066800"/>
            <a:chOff x="288" y="144"/>
            <a:chExt cx="1968" cy="672"/>
          </a:xfrm>
        </p:grpSpPr>
        <p:sp>
          <p:nvSpPr>
            <p:cNvPr id="51204" name="Oval 4"/>
            <p:cNvSpPr>
              <a:spLocks noChangeArrowheads="1"/>
            </p:cNvSpPr>
            <p:nvPr/>
          </p:nvSpPr>
          <p:spPr bwMode="auto">
            <a:xfrm>
              <a:off x="288" y="144"/>
              <a:ext cx="1632" cy="67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05" name="Text Box 5"/>
            <p:cNvSpPr txBox="1">
              <a:spLocks noChangeArrowheads="1"/>
            </p:cNvSpPr>
            <p:nvPr/>
          </p:nvSpPr>
          <p:spPr bwMode="auto">
            <a:xfrm>
              <a:off x="480" y="240"/>
              <a:ext cx="1776"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800" b="1" dirty="0">
                  <a:solidFill>
                    <a:srgbClr val="CC6600"/>
                  </a:solidFill>
                  <a:latin typeface="Times New Roman" panose="02020603050405020304" pitchFamily="18" charset="0"/>
                  <a:ea typeface="华文行楷" panose="02010800040101010101" pitchFamily="2" charset="-122"/>
                </a:rPr>
                <a:t>近义词</a:t>
              </a:r>
              <a:endParaRPr kumimoji="1" lang="zh-CN" altLang="en-US" sz="4800" b="1" dirty="0">
                <a:solidFill>
                  <a:srgbClr val="CC6600"/>
                </a:solidFill>
                <a:latin typeface="Times New Roman" panose="02020603050405020304" pitchFamily="18" charset="0"/>
                <a:ea typeface="华文行楷" panose="02010800040101010101" pitchFamily="2" charset="-122"/>
              </a:endParaRPr>
            </a:p>
          </p:txBody>
        </p:sp>
      </p:grpSp>
      <p:sp>
        <p:nvSpPr>
          <p:cNvPr id="51206" name="Text Box 6"/>
          <p:cNvSpPr txBox="1">
            <a:spLocks noChangeArrowheads="1"/>
          </p:cNvSpPr>
          <p:nvPr/>
        </p:nvSpPr>
        <p:spPr bwMode="auto">
          <a:xfrm>
            <a:off x="2438400" y="1706563"/>
            <a:ext cx="1219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CC3300"/>
                </a:solidFill>
                <a:latin typeface="楷体_GB2312" panose="02010609030101010101" pitchFamily="49" charset="-122"/>
                <a:ea typeface="楷体_GB2312" panose="02010609030101010101" pitchFamily="49" charset="-122"/>
              </a:rPr>
              <a:t>喧闹</a:t>
            </a:r>
            <a:endParaRPr kumimoji="1" lang="zh-CN" altLang="en-US" sz="3200" b="1">
              <a:solidFill>
                <a:srgbClr val="CC3300"/>
              </a:solidFill>
              <a:latin typeface="楷体_GB2312" panose="02010609030101010101" pitchFamily="49" charset="-122"/>
              <a:ea typeface="楷体_GB2312" panose="02010609030101010101" pitchFamily="49" charset="-122"/>
            </a:endParaRPr>
          </a:p>
        </p:txBody>
      </p:sp>
      <p:sp>
        <p:nvSpPr>
          <p:cNvPr id="51207" name="Text Box 7"/>
          <p:cNvSpPr txBox="1">
            <a:spLocks noChangeArrowheads="1"/>
          </p:cNvSpPr>
          <p:nvPr/>
        </p:nvSpPr>
        <p:spPr bwMode="auto">
          <a:xfrm>
            <a:off x="1979613" y="2420938"/>
            <a:ext cx="15843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CC3300"/>
                </a:solidFill>
                <a:latin typeface="楷体_GB2312" panose="02010609030101010101" pitchFamily="49" charset="-122"/>
                <a:ea typeface="楷体_GB2312" panose="02010609030101010101" pitchFamily="49" charset="-122"/>
              </a:rPr>
              <a:t>飞奔</a:t>
            </a:r>
            <a:endParaRPr kumimoji="1" lang="zh-CN" altLang="en-US" sz="3200" b="1">
              <a:solidFill>
                <a:srgbClr val="CC3300"/>
              </a:solidFill>
              <a:latin typeface="楷体_GB2312" panose="02010609030101010101" pitchFamily="49" charset="-122"/>
              <a:ea typeface="楷体_GB2312" panose="02010609030101010101" pitchFamily="49" charset="-122"/>
            </a:endParaRPr>
          </a:p>
        </p:txBody>
      </p:sp>
      <p:sp>
        <p:nvSpPr>
          <p:cNvPr id="51208" name="Text Box 8"/>
          <p:cNvSpPr txBox="1">
            <a:spLocks noChangeArrowheads="1"/>
          </p:cNvSpPr>
          <p:nvPr/>
        </p:nvSpPr>
        <p:spPr bwMode="auto">
          <a:xfrm>
            <a:off x="6192838" y="1808163"/>
            <a:ext cx="21224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CC3300"/>
                </a:solidFill>
                <a:latin typeface="楷体_GB2312" panose="02010609030101010101" pitchFamily="49" charset="-122"/>
                <a:ea typeface="楷体_GB2312" panose="02010609030101010101" pitchFamily="49" charset="-122"/>
              </a:rPr>
              <a:t>洪亮</a:t>
            </a:r>
            <a:endParaRPr kumimoji="1" lang="zh-CN" altLang="en-US" sz="3200" b="1">
              <a:solidFill>
                <a:srgbClr val="CC3300"/>
              </a:solidFill>
              <a:latin typeface="楷体_GB2312" panose="02010609030101010101" pitchFamily="49" charset="-122"/>
              <a:ea typeface="楷体_GB2312" panose="02010609030101010101" pitchFamily="49" charset="-122"/>
            </a:endParaRPr>
          </a:p>
        </p:txBody>
      </p:sp>
      <p:grpSp>
        <p:nvGrpSpPr>
          <p:cNvPr id="51209" name="Group 9"/>
          <p:cNvGrpSpPr/>
          <p:nvPr/>
        </p:nvGrpSpPr>
        <p:grpSpPr bwMode="auto">
          <a:xfrm>
            <a:off x="609600" y="3429000"/>
            <a:ext cx="3124200" cy="1066800"/>
            <a:chOff x="384" y="2160"/>
            <a:chExt cx="1968" cy="672"/>
          </a:xfrm>
        </p:grpSpPr>
        <p:sp>
          <p:nvSpPr>
            <p:cNvPr id="51210" name="Oval 10"/>
            <p:cNvSpPr>
              <a:spLocks noChangeArrowheads="1"/>
            </p:cNvSpPr>
            <p:nvPr/>
          </p:nvSpPr>
          <p:spPr bwMode="auto">
            <a:xfrm>
              <a:off x="384" y="2160"/>
              <a:ext cx="1632" cy="67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11" name="Text Box 11"/>
            <p:cNvSpPr txBox="1">
              <a:spLocks noChangeArrowheads="1"/>
            </p:cNvSpPr>
            <p:nvPr/>
          </p:nvSpPr>
          <p:spPr bwMode="auto">
            <a:xfrm>
              <a:off x="576" y="2256"/>
              <a:ext cx="1776"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800" b="1" i="1" dirty="0">
                  <a:solidFill>
                    <a:srgbClr val="CC6600"/>
                  </a:solidFill>
                  <a:latin typeface="Times New Roman" panose="02020603050405020304" pitchFamily="18" charset="0"/>
                  <a:ea typeface="华文行楷" panose="02010800040101010101" pitchFamily="2" charset="-122"/>
                </a:rPr>
                <a:t>反义词</a:t>
              </a:r>
              <a:endParaRPr kumimoji="1" lang="zh-CN" altLang="en-US" sz="4800" b="1" i="1" dirty="0">
                <a:solidFill>
                  <a:srgbClr val="CC6600"/>
                </a:solidFill>
                <a:latin typeface="Times New Roman" panose="02020603050405020304" pitchFamily="18" charset="0"/>
                <a:ea typeface="华文行楷" panose="02010800040101010101" pitchFamily="2" charset="-122"/>
              </a:endParaRPr>
            </a:p>
          </p:txBody>
        </p:sp>
      </p:grpSp>
      <p:sp>
        <p:nvSpPr>
          <p:cNvPr id="51212" name="Text Box 12"/>
          <p:cNvSpPr txBox="1">
            <a:spLocks noChangeArrowheads="1"/>
          </p:cNvSpPr>
          <p:nvPr/>
        </p:nvSpPr>
        <p:spPr bwMode="auto">
          <a:xfrm>
            <a:off x="250825" y="5157788"/>
            <a:ext cx="8713788"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zh-CN" altLang="en-US" sz="3200" b="1" dirty="0">
                <a:solidFill>
                  <a:schemeClr val="accent2"/>
                </a:solidFill>
                <a:latin typeface="楷体_GB2312" panose="02010609030101010101" pitchFamily="49" charset="-122"/>
                <a:ea typeface="楷体_GB2312" panose="02010609030101010101" pitchFamily="49" charset="-122"/>
              </a:rPr>
              <a:t>舒服</a:t>
            </a:r>
            <a:r>
              <a:rPr lang="en-US" altLang="zh-CN" sz="3200" b="1" dirty="0">
                <a:solidFill>
                  <a:schemeClr val="accent2"/>
                </a:solidFill>
                <a:latin typeface="Times New Roman" panose="02020603050405020304"/>
                <a:ea typeface="楷体_GB2312" panose="02010609030101010101" pitchFamily="49" charset="-122"/>
              </a:rPr>
              <a:t>—</a:t>
            </a:r>
            <a:r>
              <a:rPr kumimoji="1" lang="zh-CN" altLang="en-US" sz="3200" b="1" dirty="0">
                <a:solidFill>
                  <a:schemeClr val="accent2"/>
                </a:solidFill>
                <a:latin typeface="楷体_GB2312" panose="02010609030101010101" pitchFamily="49" charset="-122"/>
                <a:ea typeface="楷体_GB2312" panose="02010609030101010101" pitchFamily="49" charset="-122"/>
              </a:rPr>
              <a:t>（      ）   洒脱</a:t>
            </a:r>
            <a:r>
              <a:rPr kumimoji="1" lang="en-US" altLang="zh-CN" sz="3200" b="1" dirty="0">
                <a:solidFill>
                  <a:schemeClr val="accent2"/>
                </a:solidFill>
                <a:latin typeface="Times New Roman" panose="02020603050405020304"/>
                <a:ea typeface="楷体_GB2312" panose="02010609030101010101" pitchFamily="49" charset="-122"/>
              </a:rPr>
              <a:t>—</a:t>
            </a:r>
            <a:r>
              <a:rPr kumimoji="1" lang="zh-CN" altLang="en-US" sz="3200" b="1" dirty="0">
                <a:solidFill>
                  <a:schemeClr val="accent2"/>
                </a:solidFill>
                <a:latin typeface="楷体_GB2312" panose="02010609030101010101" pitchFamily="49" charset="-122"/>
                <a:ea typeface="楷体_GB2312" panose="02010609030101010101" pitchFamily="49" charset="-122"/>
              </a:rPr>
              <a:t>（       ）</a:t>
            </a:r>
            <a:endParaRPr kumimoji="1" lang="zh-CN" altLang="en-US" sz="3200" b="1" dirty="0">
              <a:solidFill>
                <a:schemeClr val="accent2"/>
              </a:solidFill>
              <a:latin typeface="楷体_GB2312" panose="02010609030101010101" pitchFamily="49" charset="-122"/>
              <a:ea typeface="楷体_GB2312" panose="02010609030101010101" pitchFamily="49" charset="-122"/>
            </a:endParaRPr>
          </a:p>
          <a:p>
            <a:pPr algn="just">
              <a:spcBef>
                <a:spcPct val="50000"/>
              </a:spcBef>
            </a:pPr>
            <a:r>
              <a:rPr lang="zh-CN" altLang="en-US" sz="3200" b="1" dirty="0">
                <a:solidFill>
                  <a:schemeClr val="accent2"/>
                </a:solidFill>
                <a:latin typeface="楷体_GB2312" panose="02010609030101010101" pitchFamily="49" charset="-122"/>
                <a:ea typeface="楷体_GB2312" panose="02010609030101010101" pitchFamily="49" charset="-122"/>
              </a:rPr>
              <a:t>冷清</a:t>
            </a:r>
            <a:r>
              <a:rPr lang="en-US" altLang="zh-CN" sz="3200" b="1" dirty="0">
                <a:solidFill>
                  <a:schemeClr val="accent2"/>
                </a:solidFill>
                <a:latin typeface="Arial" panose="020B0604020202020204"/>
                <a:ea typeface="楷体_GB2312" panose="02010609030101010101" pitchFamily="49" charset="-122"/>
              </a:rPr>
              <a:t>—</a:t>
            </a:r>
            <a:r>
              <a:rPr kumimoji="1" lang="zh-CN" altLang="en-US" sz="3200" b="1" dirty="0">
                <a:solidFill>
                  <a:schemeClr val="accent2"/>
                </a:solidFill>
                <a:latin typeface="楷体_GB2312" panose="02010609030101010101" pitchFamily="49" charset="-122"/>
                <a:ea typeface="楷体_GB2312" panose="02010609030101010101" pitchFamily="49" charset="-122"/>
              </a:rPr>
              <a:t>（      ）   大方</a:t>
            </a:r>
            <a:r>
              <a:rPr kumimoji="1" lang="en-US" altLang="zh-CN" sz="3200" b="1" dirty="0">
                <a:solidFill>
                  <a:schemeClr val="accent2"/>
                </a:solidFill>
                <a:latin typeface="Arial" panose="020B0604020202020204"/>
                <a:ea typeface="楷体_GB2312" panose="02010609030101010101" pitchFamily="49" charset="-122"/>
              </a:rPr>
              <a:t>—</a:t>
            </a:r>
            <a:r>
              <a:rPr kumimoji="1" lang="zh-CN" altLang="en-US" sz="3200" b="1" dirty="0">
                <a:solidFill>
                  <a:schemeClr val="accent2"/>
                </a:solidFill>
                <a:latin typeface="楷体_GB2312" panose="02010609030101010101" pitchFamily="49" charset="-122"/>
                <a:ea typeface="楷体_GB2312" panose="02010609030101010101" pitchFamily="49" charset="-122"/>
              </a:rPr>
              <a:t>（     ）</a:t>
            </a:r>
            <a:endParaRPr kumimoji="1" lang="zh-CN" altLang="en-US" sz="3200" b="1" dirty="0">
              <a:solidFill>
                <a:schemeClr val="accent2"/>
              </a:solidFill>
              <a:latin typeface="楷体_GB2312" panose="02010609030101010101" pitchFamily="49" charset="-122"/>
              <a:ea typeface="楷体_GB2312" panose="02010609030101010101" pitchFamily="49" charset="-122"/>
            </a:endParaRPr>
          </a:p>
        </p:txBody>
      </p:sp>
      <p:sp>
        <p:nvSpPr>
          <p:cNvPr id="51213" name="Text Box 13"/>
          <p:cNvSpPr txBox="1">
            <a:spLocks noChangeArrowheads="1"/>
          </p:cNvSpPr>
          <p:nvPr/>
        </p:nvSpPr>
        <p:spPr bwMode="auto">
          <a:xfrm>
            <a:off x="2051050" y="5157788"/>
            <a:ext cx="1600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CC3300"/>
                </a:solidFill>
                <a:latin typeface="楷体_GB2312" panose="02010609030101010101" pitchFamily="49" charset="-122"/>
                <a:ea typeface="楷体_GB2312" panose="02010609030101010101" pitchFamily="49" charset="-122"/>
              </a:rPr>
              <a:t>难受</a:t>
            </a:r>
            <a:endParaRPr kumimoji="1" lang="zh-CN" altLang="en-US" sz="3200" b="1">
              <a:solidFill>
                <a:srgbClr val="CC3300"/>
              </a:solidFill>
              <a:latin typeface="楷体_GB2312" panose="02010609030101010101" pitchFamily="49" charset="-122"/>
              <a:ea typeface="楷体_GB2312" panose="02010609030101010101" pitchFamily="49" charset="-122"/>
            </a:endParaRPr>
          </a:p>
        </p:txBody>
      </p:sp>
      <p:sp>
        <p:nvSpPr>
          <p:cNvPr id="51214" name="Text Box 14"/>
          <p:cNvSpPr txBox="1">
            <a:spLocks noChangeArrowheads="1"/>
          </p:cNvSpPr>
          <p:nvPr/>
        </p:nvSpPr>
        <p:spPr bwMode="auto">
          <a:xfrm>
            <a:off x="5867400" y="5157788"/>
            <a:ext cx="19065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CC3300"/>
                </a:solidFill>
                <a:latin typeface="楷体_GB2312" panose="02010609030101010101" pitchFamily="49" charset="-122"/>
                <a:ea typeface="楷体_GB2312" panose="02010609030101010101" pitchFamily="49" charset="-122"/>
              </a:rPr>
              <a:t>拘束</a:t>
            </a:r>
            <a:endParaRPr kumimoji="1" lang="zh-CN" altLang="en-US" sz="3200" b="1">
              <a:solidFill>
                <a:srgbClr val="CC3300"/>
              </a:solidFill>
              <a:latin typeface="楷体_GB2312" panose="02010609030101010101" pitchFamily="49" charset="-122"/>
              <a:ea typeface="楷体_GB2312" panose="02010609030101010101" pitchFamily="49" charset="-122"/>
            </a:endParaRPr>
          </a:p>
        </p:txBody>
      </p:sp>
      <p:sp>
        <p:nvSpPr>
          <p:cNvPr id="51215" name="Text Box 15"/>
          <p:cNvSpPr txBox="1">
            <a:spLocks noChangeArrowheads="1"/>
          </p:cNvSpPr>
          <p:nvPr/>
        </p:nvSpPr>
        <p:spPr bwMode="auto">
          <a:xfrm>
            <a:off x="5940425" y="2420938"/>
            <a:ext cx="194468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en-US" altLang="zh-CN" sz="2800" b="1">
              <a:solidFill>
                <a:srgbClr val="CC3300"/>
              </a:solidFill>
              <a:latin typeface="Times New Roman" panose="02020603050405020304" pitchFamily="18" charset="0"/>
              <a:ea typeface="楷体_GB2312" panose="02010609030101010101" pitchFamily="49" charset="-122"/>
            </a:endParaRPr>
          </a:p>
          <a:p>
            <a:endParaRPr kumimoji="1" lang="en-US" altLang="zh-CN" sz="2800">
              <a:latin typeface="Times New Roman" panose="02020603050405020304" pitchFamily="18" charset="0"/>
              <a:ea typeface="楷体_GB2312" panose="02010609030101010101" pitchFamily="49" charset="-122"/>
            </a:endParaRPr>
          </a:p>
        </p:txBody>
      </p:sp>
      <p:sp>
        <p:nvSpPr>
          <p:cNvPr id="51216" name="Text Box 16"/>
          <p:cNvSpPr txBox="1">
            <a:spLocks noChangeArrowheads="1"/>
          </p:cNvSpPr>
          <p:nvPr/>
        </p:nvSpPr>
        <p:spPr bwMode="auto">
          <a:xfrm>
            <a:off x="6156325" y="2492375"/>
            <a:ext cx="2124075" cy="8540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3200" b="1">
                <a:solidFill>
                  <a:srgbClr val="CC3300"/>
                </a:solidFill>
                <a:ea typeface="楷体_GB2312" panose="02010609030101010101" pitchFamily="49" charset="-122"/>
              </a:rPr>
              <a:t>舒适</a:t>
            </a:r>
            <a:endParaRPr kumimoji="1" lang="zh-CN" altLang="en-US" sz="3200" b="1">
              <a:solidFill>
                <a:srgbClr val="CC3300"/>
              </a:solidFill>
              <a:ea typeface="楷体_GB2312" panose="02010609030101010101" pitchFamily="49" charset="-122"/>
            </a:endParaRPr>
          </a:p>
          <a:p>
            <a:pPr algn="ctr"/>
            <a:endParaRPr lang="en-US" altLang="zh-CN"/>
          </a:p>
        </p:txBody>
      </p:sp>
      <p:sp>
        <p:nvSpPr>
          <p:cNvPr id="51217" name="Text Box 17"/>
          <p:cNvSpPr txBox="1">
            <a:spLocks noChangeArrowheads="1"/>
          </p:cNvSpPr>
          <p:nvPr/>
        </p:nvSpPr>
        <p:spPr bwMode="auto">
          <a:xfrm>
            <a:off x="1866900" y="5838825"/>
            <a:ext cx="1000125" cy="579438"/>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3200" b="1">
                <a:solidFill>
                  <a:srgbClr val="CC3300"/>
                </a:solidFill>
                <a:ea typeface="楷体_GB2312" panose="02010609030101010101" pitchFamily="49" charset="-122"/>
              </a:rPr>
              <a:t>热闹</a:t>
            </a:r>
            <a:endParaRPr kumimoji="1" lang="zh-CN" altLang="en-US" sz="3200" b="1">
              <a:solidFill>
                <a:srgbClr val="CC3300"/>
              </a:solidFill>
              <a:ea typeface="楷体_GB2312" panose="02010609030101010101" pitchFamily="49" charset="-122"/>
            </a:endParaRPr>
          </a:p>
        </p:txBody>
      </p:sp>
      <p:sp>
        <p:nvSpPr>
          <p:cNvPr id="51218" name="Text Box 18"/>
          <p:cNvSpPr txBox="1">
            <a:spLocks noChangeArrowheads="1"/>
          </p:cNvSpPr>
          <p:nvPr/>
        </p:nvSpPr>
        <p:spPr bwMode="auto">
          <a:xfrm>
            <a:off x="5740400" y="5753100"/>
            <a:ext cx="1000125" cy="579438"/>
          </a:xfrm>
          <a:prstGeom prst="rect">
            <a:avLst/>
          </a:prstGeom>
          <a:noFill/>
          <a:ln>
            <a:noFill/>
          </a:ln>
          <a:effectLst/>
          <a:extLst>
            <a:ext uri="{909E8E84-426E-40DD-AFC4-6F175D3DCCD1}">
              <a14:hiddenFill xmlns:a14="http://schemas.microsoft.com/office/drawing/2010/main">
                <a:gradFill rotWithShape="0">
                  <a:gsLst>
                    <a:gs pos="0">
                      <a:schemeClr val="bg1"/>
                    </a:gs>
                    <a:gs pos="100000">
                      <a:srgbClr val="66CCFF"/>
                    </a:gs>
                  </a:gsLst>
                  <a:path path="shape">
                    <a:fillToRect l="50000" t="50000" r="50000" b="50000"/>
                  </a:path>
                </a:gradFill>
              </a14:hiddenFill>
            </a:ext>
            <a:ext uri="{91240B29-F687-4F45-9708-019B960494DF}">
              <a14:hiddenLine xmlns:a14="http://schemas.microsoft.com/office/drawing/2010/main" w="19050">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3200" b="1">
                <a:solidFill>
                  <a:srgbClr val="FF3300"/>
                </a:solidFill>
                <a:ea typeface="楷体_GB2312" panose="02010609030101010101" pitchFamily="49" charset="-122"/>
              </a:rPr>
              <a:t>拘谨</a:t>
            </a:r>
            <a:endParaRPr lang="zh-CN" altLang="en-US" sz="3200" b="1">
              <a:solidFill>
                <a:srgbClr val="FF3300"/>
              </a:solidFill>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checkerboard(across)">
                                      <p:cBhvr>
                                        <p:cTn id="7" dur="500"/>
                                        <p:tgtEl>
                                          <p:spTgt spid="5120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1202"/>
                                        </p:tgtEl>
                                        <p:attrNameLst>
                                          <p:attrName>style.visibility</p:attrName>
                                        </p:attrNameLst>
                                      </p:cBhvr>
                                      <p:to>
                                        <p:strVal val="visible"/>
                                      </p:to>
                                    </p:set>
                                    <p:animEffect transition="in" filter="checkerboard(across)">
                                      <p:cBhvr>
                                        <p:cTn id="12" dur="500"/>
                                        <p:tgtEl>
                                          <p:spTgt spid="5120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1206"/>
                                        </p:tgtEl>
                                        <p:attrNameLst>
                                          <p:attrName>style.visibility</p:attrName>
                                        </p:attrNameLst>
                                      </p:cBhvr>
                                      <p:to>
                                        <p:strVal val="visible"/>
                                      </p:to>
                                    </p:set>
                                    <p:animEffect transition="in" filter="dissolve">
                                      <p:cBhvr>
                                        <p:cTn id="17" dur="500"/>
                                        <p:tgtEl>
                                          <p:spTgt spid="5120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1208"/>
                                        </p:tgtEl>
                                        <p:attrNameLst>
                                          <p:attrName>style.visibility</p:attrName>
                                        </p:attrNameLst>
                                      </p:cBhvr>
                                      <p:to>
                                        <p:strVal val="visible"/>
                                      </p:to>
                                    </p:set>
                                    <p:animEffect transition="in" filter="dissolve">
                                      <p:cBhvr>
                                        <p:cTn id="22" dur="500"/>
                                        <p:tgtEl>
                                          <p:spTgt spid="5120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1207"/>
                                        </p:tgtEl>
                                        <p:attrNameLst>
                                          <p:attrName>style.visibility</p:attrName>
                                        </p:attrNameLst>
                                      </p:cBhvr>
                                      <p:to>
                                        <p:strVal val="visible"/>
                                      </p:to>
                                    </p:set>
                                    <p:animEffect transition="in" filter="dissolve">
                                      <p:cBhvr>
                                        <p:cTn id="27" dur="500"/>
                                        <p:tgtEl>
                                          <p:spTgt spid="5120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1209"/>
                                        </p:tgtEl>
                                        <p:attrNameLst>
                                          <p:attrName>style.visibility</p:attrName>
                                        </p:attrNameLst>
                                      </p:cBhvr>
                                      <p:to>
                                        <p:strVal val="visible"/>
                                      </p:to>
                                    </p:set>
                                    <p:animEffect transition="in" filter="checkerboard(across)">
                                      <p:cBhvr>
                                        <p:cTn id="32" dur="500"/>
                                        <p:tgtEl>
                                          <p:spTgt spid="5120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51212"/>
                                        </p:tgtEl>
                                        <p:attrNameLst>
                                          <p:attrName>style.visibility</p:attrName>
                                        </p:attrNameLst>
                                      </p:cBhvr>
                                      <p:to>
                                        <p:strVal val="visible"/>
                                      </p:to>
                                    </p:set>
                                    <p:animEffect transition="in" filter="box(in)">
                                      <p:cBhvr>
                                        <p:cTn id="37" dur="500"/>
                                        <p:tgtEl>
                                          <p:spTgt spid="5121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51213"/>
                                        </p:tgtEl>
                                        <p:attrNameLst>
                                          <p:attrName>style.visibility</p:attrName>
                                        </p:attrNameLst>
                                      </p:cBhvr>
                                      <p:to>
                                        <p:strVal val="visible"/>
                                      </p:to>
                                    </p:set>
                                    <p:animEffect transition="in" filter="dissolve">
                                      <p:cBhvr>
                                        <p:cTn id="42" dur="500"/>
                                        <p:tgtEl>
                                          <p:spTgt spid="5121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51214"/>
                                        </p:tgtEl>
                                        <p:attrNameLst>
                                          <p:attrName>style.visibility</p:attrName>
                                        </p:attrNameLst>
                                      </p:cBhvr>
                                      <p:to>
                                        <p:strVal val="visible"/>
                                      </p:to>
                                    </p:set>
                                    <p:animEffect transition="in" filter="dissolve">
                                      <p:cBhvr>
                                        <p:cTn id="47" dur="500"/>
                                        <p:tgtEl>
                                          <p:spTgt spid="51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utoUpdateAnimBg="0"/>
      <p:bldP spid="51206" grpId="0" autoUpdateAnimBg="0"/>
      <p:bldP spid="51207" grpId="0" autoUpdateAnimBg="0"/>
      <p:bldP spid="51208" grpId="0" autoUpdateAnimBg="0"/>
      <p:bldP spid="51212" grpId="0" autoUpdateAnimBg="0"/>
      <p:bldP spid="51213" grpId="0" autoUpdateAnimBg="0"/>
      <p:bldP spid="5121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pic>
        <p:nvPicPr>
          <p:cNvPr id="44039" name="Picture 7" descr="内蒙古草原7"/>
          <p:cNvPicPr>
            <a:picLocks noChangeAspect="1" noChangeArrowheads="1"/>
          </p:cNvPicPr>
          <p:nvPr/>
        </p:nvPicPr>
        <p:blipFill>
          <a:blip r:embed="rId1" cstate="email"/>
          <a:srcRect/>
          <a:stretch>
            <a:fillRect/>
          </a:stretch>
        </p:blipFill>
        <p:spPr bwMode="auto">
          <a:xfrm>
            <a:off x="1403350" y="1341438"/>
            <a:ext cx="6511925" cy="4329112"/>
          </a:xfrm>
          <a:prstGeom prst="rect">
            <a:avLst/>
          </a:prstGeom>
          <a:noFill/>
          <a:extLst>
            <a:ext uri="{909E8E84-426E-40DD-AFC4-6F175D3DCCD1}">
              <a14:hiddenFill xmlns:a14="http://schemas.microsoft.com/office/drawing/2010/main">
                <a:solidFill>
                  <a:srgbClr val="FFFFFF"/>
                </a:solidFill>
              </a14:hiddenFill>
            </a:ext>
          </a:extLst>
        </p:spPr>
      </p:pic>
      <p:pic>
        <p:nvPicPr>
          <p:cNvPr id="44038" name="Picture 6" descr="内蒙古草原6"/>
          <p:cNvPicPr>
            <a:picLocks noChangeAspect="1" noChangeArrowheads="1"/>
          </p:cNvPicPr>
          <p:nvPr/>
        </p:nvPicPr>
        <p:blipFill>
          <a:blip r:embed="rId2" cstate="email"/>
          <a:srcRect/>
          <a:stretch>
            <a:fillRect/>
          </a:stretch>
        </p:blipFill>
        <p:spPr bwMode="auto">
          <a:xfrm>
            <a:off x="1403350" y="1341438"/>
            <a:ext cx="6524625" cy="4337050"/>
          </a:xfrm>
          <a:prstGeom prst="rect">
            <a:avLst/>
          </a:prstGeom>
          <a:noFill/>
          <a:extLst>
            <a:ext uri="{909E8E84-426E-40DD-AFC4-6F175D3DCCD1}">
              <a14:hiddenFill xmlns:a14="http://schemas.microsoft.com/office/drawing/2010/main">
                <a:solidFill>
                  <a:srgbClr val="FFFFFF"/>
                </a:solidFill>
              </a14:hiddenFill>
            </a:ext>
          </a:extLst>
        </p:spPr>
      </p:pic>
      <p:pic>
        <p:nvPicPr>
          <p:cNvPr id="44040" name="Picture 8" descr="呼伦贝尔草原2"/>
          <p:cNvPicPr>
            <a:picLocks noChangeAspect="1" noChangeArrowheads="1"/>
          </p:cNvPicPr>
          <p:nvPr/>
        </p:nvPicPr>
        <p:blipFill>
          <a:blip r:embed="rId3" cstate="email"/>
          <a:srcRect/>
          <a:stretch>
            <a:fillRect/>
          </a:stretch>
        </p:blipFill>
        <p:spPr bwMode="auto">
          <a:xfrm>
            <a:off x="1403350" y="1328738"/>
            <a:ext cx="6553200" cy="4332287"/>
          </a:xfrm>
          <a:prstGeom prst="rect">
            <a:avLst/>
          </a:prstGeom>
          <a:noFill/>
          <a:extLst>
            <a:ext uri="{909E8E84-426E-40DD-AFC4-6F175D3DCCD1}">
              <a14:hiddenFill xmlns:a14="http://schemas.microsoft.com/office/drawing/2010/main">
                <a:solidFill>
                  <a:srgbClr val="FFFFFF"/>
                </a:solidFill>
              </a14:hiddenFill>
            </a:ext>
          </a:extLst>
        </p:spPr>
      </p:pic>
      <p:pic>
        <p:nvPicPr>
          <p:cNvPr id="44041" name="Picture 9" descr="内蒙古草原4"/>
          <p:cNvPicPr>
            <a:picLocks noChangeAspect="1" noChangeArrowheads="1"/>
          </p:cNvPicPr>
          <p:nvPr/>
        </p:nvPicPr>
        <p:blipFill>
          <a:blip r:embed="rId4" cstate="email"/>
          <a:srcRect/>
          <a:stretch>
            <a:fillRect/>
          </a:stretch>
        </p:blipFill>
        <p:spPr bwMode="auto">
          <a:xfrm>
            <a:off x="1331913" y="1341438"/>
            <a:ext cx="6624637" cy="4319587"/>
          </a:xfrm>
          <a:prstGeom prst="rect">
            <a:avLst/>
          </a:prstGeom>
          <a:noFill/>
          <a:extLst>
            <a:ext uri="{909E8E84-426E-40DD-AFC4-6F175D3DCCD1}">
              <a14:hiddenFill xmlns:a14="http://schemas.microsoft.com/office/drawing/2010/main">
                <a:solidFill>
                  <a:srgbClr val="FFFFFF"/>
                </a:solidFill>
              </a14:hiddenFill>
            </a:ext>
          </a:extLst>
        </p:spPr>
      </p:pic>
      <p:pic>
        <p:nvPicPr>
          <p:cNvPr id="44042" name="Picture 10" descr="22-3"/>
          <p:cNvPicPr>
            <a:picLocks noChangeAspect="1" noChangeArrowheads="1"/>
          </p:cNvPicPr>
          <p:nvPr/>
        </p:nvPicPr>
        <p:blipFill>
          <a:blip r:embed="rId5" cstate="email"/>
          <a:srcRect/>
          <a:stretch>
            <a:fillRect/>
          </a:stretch>
        </p:blipFill>
        <p:spPr bwMode="auto">
          <a:xfrm>
            <a:off x="6545898" y="38735"/>
            <a:ext cx="2519362" cy="115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xit" presetSubtype="8" fill="hold" nodeType="clickEffect">
                                  <p:stCondLst>
                                    <p:cond delay="0"/>
                                  </p:stCondLst>
                                  <p:childTnLst>
                                    <p:anim calcmode="lin" valueType="num">
                                      <p:cBhvr additive="base">
                                        <p:cTn id="6" dur="5000"/>
                                        <p:tgtEl>
                                          <p:spTgt spid="44039"/>
                                        </p:tgtEl>
                                        <p:attrNameLst>
                                          <p:attrName>ppt_x</p:attrName>
                                        </p:attrNameLst>
                                      </p:cBhvr>
                                      <p:tavLst>
                                        <p:tav tm="0">
                                          <p:val>
                                            <p:strVal val="ppt_x"/>
                                          </p:val>
                                        </p:tav>
                                        <p:tav tm="100000">
                                          <p:val>
                                            <p:strVal val="0-ppt_w/2"/>
                                          </p:val>
                                        </p:tav>
                                      </p:tavLst>
                                    </p:anim>
                                    <p:anim calcmode="lin" valueType="num">
                                      <p:cBhvr additive="base">
                                        <p:cTn id="7" dur="5000"/>
                                        <p:tgtEl>
                                          <p:spTgt spid="44039"/>
                                        </p:tgtEl>
                                        <p:attrNameLst>
                                          <p:attrName>ppt_y</p:attrName>
                                        </p:attrNameLst>
                                      </p:cBhvr>
                                      <p:tavLst>
                                        <p:tav tm="0">
                                          <p:val>
                                            <p:strVal val="ppt_y"/>
                                          </p:val>
                                        </p:tav>
                                        <p:tav tm="100000">
                                          <p:val>
                                            <p:strVal val="ppt_y"/>
                                          </p:val>
                                        </p:tav>
                                      </p:tavLst>
                                    </p:anim>
                                    <p:set>
                                      <p:cBhvr>
                                        <p:cTn id="8" dur="1" fill="hold">
                                          <p:stCondLst>
                                            <p:cond delay="4999"/>
                                          </p:stCondLst>
                                        </p:cTn>
                                        <p:tgtEl>
                                          <p:spTgt spid="44039"/>
                                        </p:tgtEl>
                                        <p:attrNameLst>
                                          <p:attrName>style.visibility</p:attrName>
                                        </p:attrNameLst>
                                      </p:cBhvr>
                                      <p:to>
                                        <p:strVal val="hidden"/>
                                      </p:to>
                                    </p:set>
                                  </p:childTnLst>
                                </p:cTn>
                              </p:par>
                            </p:childTnLst>
                          </p:cTn>
                        </p:par>
                        <p:par>
                          <p:cTn id="9" fill="hold">
                            <p:stCondLst>
                              <p:cond delay="5000"/>
                            </p:stCondLst>
                            <p:childTnLst>
                              <p:par>
                                <p:cTn id="10" presetID="7" presetClass="entr" presetSubtype="2" fill="hold" nodeType="afterEffect">
                                  <p:stCondLst>
                                    <p:cond delay="0"/>
                                  </p:stCondLst>
                                  <p:childTnLst>
                                    <p:set>
                                      <p:cBhvr>
                                        <p:cTn id="11" dur="1" fill="hold">
                                          <p:stCondLst>
                                            <p:cond delay="0"/>
                                          </p:stCondLst>
                                        </p:cTn>
                                        <p:tgtEl>
                                          <p:spTgt spid="44038"/>
                                        </p:tgtEl>
                                        <p:attrNameLst>
                                          <p:attrName>style.visibility</p:attrName>
                                        </p:attrNameLst>
                                      </p:cBhvr>
                                      <p:to>
                                        <p:strVal val="visible"/>
                                      </p:to>
                                    </p:set>
                                    <p:anim calcmode="lin" valueType="num">
                                      <p:cBhvr additive="base">
                                        <p:cTn id="12" dur="5000" fill="hold"/>
                                        <p:tgtEl>
                                          <p:spTgt spid="44038"/>
                                        </p:tgtEl>
                                        <p:attrNameLst>
                                          <p:attrName>ppt_x</p:attrName>
                                        </p:attrNameLst>
                                      </p:cBhvr>
                                      <p:tavLst>
                                        <p:tav tm="0">
                                          <p:val>
                                            <p:strVal val="1+#ppt_w/2"/>
                                          </p:val>
                                        </p:tav>
                                        <p:tav tm="100000">
                                          <p:val>
                                            <p:strVal val="#ppt_x"/>
                                          </p:val>
                                        </p:tav>
                                      </p:tavLst>
                                    </p:anim>
                                    <p:anim calcmode="lin" valueType="num">
                                      <p:cBhvr additive="base">
                                        <p:cTn id="13" dur="5000" fill="hold"/>
                                        <p:tgtEl>
                                          <p:spTgt spid="44038"/>
                                        </p:tgtEl>
                                        <p:attrNameLst>
                                          <p:attrName>ppt_y</p:attrName>
                                        </p:attrNameLst>
                                      </p:cBhvr>
                                      <p:tavLst>
                                        <p:tav tm="0">
                                          <p:val>
                                            <p:strVal val="#ppt_y"/>
                                          </p:val>
                                        </p:tav>
                                        <p:tav tm="100000">
                                          <p:val>
                                            <p:strVal val="#ppt_y"/>
                                          </p:val>
                                        </p:tav>
                                      </p:tavLst>
                                    </p:anim>
                                  </p:childTnLst>
                                </p:cTn>
                              </p:par>
                            </p:childTnLst>
                          </p:cTn>
                        </p:par>
                        <p:par>
                          <p:cTn id="14" fill="hold">
                            <p:stCondLst>
                              <p:cond delay="10000"/>
                            </p:stCondLst>
                            <p:childTnLst>
                              <p:par>
                                <p:cTn id="15" presetID="7" presetClass="exit" presetSubtype="8" fill="hold" nodeType="afterEffect">
                                  <p:stCondLst>
                                    <p:cond delay="0"/>
                                  </p:stCondLst>
                                  <p:childTnLst>
                                    <p:anim calcmode="lin" valueType="num">
                                      <p:cBhvr additive="base">
                                        <p:cTn id="16" dur="5000"/>
                                        <p:tgtEl>
                                          <p:spTgt spid="44038"/>
                                        </p:tgtEl>
                                        <p:attrNameLst>
                                          <p:attrName>ppt_x</p:attrName>
                                        </p:attrNameLst>
                                      </p:cBhvr>
                                      <p:tavLst>
                                        <p:tav tm="0">
                                          <p:val>
                                            <p:strVal val="ppt_x"/>
                                          </p:val>
                                        </p:tav>
                                        <p:tav tm="100000">
                                          <p:val>
                                            <p:strVal val="0-ppt_w/2"/>
                                          </p:val>
                                        </p:tav>
                                      </p:tavLst>
                                    </p:anim>
                                    <p:anim calcmode="lin" valueType="num">
                                      <p:cBhvr additive="base">
                                        <p:cTn id="17" dur="5000"/>
                                        <p:tgtEl>
                                          <p:spTgt spid="44038"/>
                                        </p:tgtEl>
                                        <p:attrNameLst>
                                          <p:attrName>ppt_y</p:attrName>
                                        </p:attrNameLst>
                                      </p:cBhvr>
                                      <p:tavLst>
                                        <p:tav tm="0">
                                          <p:val>
                                            <p:strVal val="ppt_y"/>
                                          </p:val>
                                        </p:tav>
                                        <p:tav tm="100000">
                                          <p:val>
                                            <p:strVal val="ppt_y"/>
                                          </p:val>
                                        </p:tav>
                                      </p:tavLst>
                                    </p:anim>
                                    <p:set>
                                      <p:cBhvr>
                                        <p:cTn id="18" dur="1" fill="hold">
                                          <p:stCondLst>
                                            <p:cond delay="4999"/>
                                          </p:stCondLst>
                                        </p:cTn>
                                        <p:tgtEl>
                                          <p:spTgt spid="44038"/>
                                        </p:tgtEl>
                                        <p:attrNameLst>
                                          <p:attrName>style.visibility</p:attrName>
                                        </p:attrNameLst>
                                      </p:cBhvr>
                                      <p:to>
                                        <p:strVal val="hidden"/>
                                      </p:to>
                                    </p:set>
                                  </p:childTnLst>
                                </p:cTn>
                              </p:par>
                            </p:childTnLst>
                          </p:cTn>
                        </p:par>
                        <p:par>
                          <p:cTn id="19" fill="hold">
                            <p:stCondLst>
                              <p:cond delay="15000"/>
                            </p:stCondLst>
                            <p:childTnLst>
                              <p:par>
                                <p:cTn id="20" presetID="7" presetClass="entr" presetSubtype="2" fill="hold" nodeType="afterEffect">
                                  <p:stCondLst>
                                    <p:cond delay="0"/>
                                  </p:stCondLst>
                                  <p:childTnLst>
                                    <p:set>
                                      <p:cBhvr>
                                        <p:cTn id="21" dur="1" fill="hold">
                                          <p:stCondLst>
                                            <p:cond delay="0"/>
                                          </p:stCondLst>
                                        </p:cTn>
                                        <p:tgtEl>
                                          <p:spTgt spid="44040"/>
                                        </p:tgtEl>
                                        <p:attrNameLst>
                                          <p:attrName>style.visibility</p:attrName>
                                        </p:attrNameLst>
                                      </p:cBhvr>
                                      <p:to>
                                        <p:strVal val="visible"/>
                                      </p:to>
                                    </p:set>
                                    <p:anim calcmode="lin" valueType="num">
                                      <p:cBhvr additive="base">
                                        <p:cTn id="22" dur="5000" fill="hold"/>
                                        <p:tgtEl>
                                          <p:spTgt spid="44040"/>
                                        </p:tgtEl>
                                        <p:attrNameLst>
                                          <p:attrName>ppt_x</p:attrName>
                                        </p:attrNameLst>
                                      </p:cBhvr>
                                      <p:tavLst>
                                        <p:tav tm="0">
                                          <p:val>
                                            <p:strVal val="1+#ppt_w/2"/>
                                          </p:val>
                                        </p:tav>
                                        <p:tav tm="100000">
                                          <p:val>
                                            <p:strVal val="#ppt_x"/>
                                          </p:val>
                                        </p:tav>
                                      </p:tavLst>
                                    </p:anim>
                                    <p:anim calcmode="lin" valueType="num">
                                      <p:cBhvr additive="base">
                                        <p:cTn id="23" dur="5000" fill="hold"/>
                                        <p:tgtEl>
                                          <p:spTgt spid="44040"/>
                                        </p:tgtEl>
                                        <p:attrNameLst>
                                          <p:attrName>ppt_y</p:attrName>
                                        </p:attrNameLst>
                                      </p:cBhvr>
                                      <p:tavLst>
                                        <p:tav tm="0">
                                          <p:val>
                                            <p:strVal val="#ppt_y"/>
                                          </p:val>
                                        </p:tav>
                                        <p:tav tm="100000">
                                          <p:val>
                                            <p:strVal val="#ppt_y"/>
                                          </p:val>
                                        </p:tav>
                                      </p:tavLst>
                                    </p:anim>
                                  </p:childTnLst>
                                </p:cTn>
                              </p:par>
                            </p:childTnLst>
                          </p:cTn>
                        </p:par>
                        <p:par>
                          <p:cTn id="24" fill="hold">
                            <p:stCondLst>
                              <p:cond delay="20000"/>
                            </p:stCondLst>
                            <p:childTnLst>
                              <p:par>
                                <p:cTn id="25" presetID="7" presetClass="exit" presetSubtype="8" fill="hold" nodeType="afterEffect">
                                  <p:stCondLst>
                                    <p:cond delay="0"/>
                                  </p:stCondLst>
                                  <p:childTnLst>
                                    <p:anim calcmode="lin" valueType="num">
                                      <p:cBhvr additive="base">
                                        <p:cTn id="26" dur="5000"/>
                                        <p:tgtEl>
                                          <p:spTgt spid="44040"/>
                                        </p:tgtEl>
                                        <p:attrNameLst>
                                          <p:attrName>ppt_x</p:attrName>
                                        </p:attrNameLst>
                                      </p:cBhvr>
                                      <p:tavLst>
                                        <p:tav tm="0">
                                          <p:val>
                                            <p:strVal val="ppt_x"/>
                                          </p:val>
                                        </p:tav>
                                        <p:tav tm="100000">
                                          <p:val>
                                            <p:strVal val="0-ppt_w/2"/>
                                          </p:val>
                                        </p:tav>
                                      </p:tavLst>
                                    </p:anim>
                                    <p:anim calcmode="lin" valueType="num">
                                      <p:cBhvr additive="base">
                                        <p:cTn id="27" dur="5000"/>
                                        <p:tgtEl>
                                          <p:spTgt spid="44040"/>
                                        </p:tgtEl>
                                        <p:attrNameLst>
                                          <p:attrName>ppt_y</p:attrName>
                                        </p:attrNameLst>
                                      </p:cBhvr>
                                      <p:tavLst>
                                        <p:tav tm="0">
                                          <p:val>
                                            <p:strVal val="ppt_y"/>
                                          </p:val>
                                        </p:tav>
                                        <p:tav tm="100000">
                                          <p:val>
                                            <p:strVal val="ppt_y"/>
                                          </p:val>
                                        </p:tav>
                                      </p:tavLst>
                                    </p:anim>
                                    <p:set>
                                      <p:cBhvr>
                                        <p:cTn id="28" dur="1" fill="hold">
                                          <p:stCondLst>
                                            <p:cond delay="4999"/>
                                          </p:stCondLst>
                                        </p:cTn>
                                        <p:tgtEl>
                                          <p:spTgt spid="44040"/>
                                        </p:tgtEl>
                                        <p:attrNameLst>
                                          <p:attrName>style.visibility</p:attrName>
                                        </p:attrNameLst>
                                      </p:cBhvr>
                                      <p:to>
                                        <p:strVal val="hidden"/>
                                      </p:to>
                                    </p:set>
                                  </p:childTnLst>
                                </p:cTn>
                              </p:par>
                            </p:childTnLst>
                          </p:cTn>
                        </p:par>
                        <p:par>
                          <p:cTn id="29" fill="hold">
                            <p:stCondLst>
                              <p:cond delay="25000"/>
                            </p:stCondLst>
                            <p:childTnLst>
                              <p:par>
                                <p:cTn id="30" presetID="7" presetClass="entr" presetSubtype="2" fill="hold" nodeType="afterEffect">
                                  <p:stCondLst>
                                    <p:cond delay="0"/>
                                  </p:stCondLst>
                                  <p:childTnLst>
                                    <p:set>
                                      <p:cBhvr>
                                        <p:cTn id="31" dur="1" fill="hold">
                                          <p:stCondLst>
                                            <p:cond delay="0"/>
                                          </p:stCondLst>
                                        </p:cTn>
                                        <p:tgtEl>
                                          <p:spTgt spid="44041"/>
                                        </p:tgtEl>
                                        <p:attrNameLst>
                                          <p:attrName>style.visibility</p:attrName>
                                        </p:attrNameLst>
                                      </p:cBhvr>
                                      <p:to>
                                        <p:strVal val="visible"/>
                                      </p:to>
                                    </p:set>
                                    <p:anim calcmode="lin" valueType="num">
                                      <p:cBhvr additive="base">
                                        <p:cTn id="32" dur="5000" fill="hold"/>
                                        <p:tgtEl>
                                          <p:spTgt spid="44041"/>
                                        </p:tgtEl>
                                        <p:attrNameLst>
                                          <p:attrName>ppt_x</p:attrName>
                                        </p:attrNameLst>
                                      </p:cBhvr>
                                      <p:tavLst>
                                        <p:tav tm="0">
                                          <p:val>
                                            <p:strVal val="1+#ppt_w/2"/>
                                          </p:val>
                                        </p:tav>
                                        <p:tav tm="100000">
                                          <p:val>
                                            <p:strVal val="#ppt_x"/>
                                          </p:val>
                                        </p:tav>
                                      </p:tavLst>
                                    </p:anim>
                                    <p:anim calcmode="lin" valueType="num">
                                      <p:cBhvr additive="base">
                                        <p:cTn id="33" dur="5000" fill="hold"/>
                                        <p:tgtEl>
                                          <p:spTgt spid="440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p:nvPr/>
        </p:nvSpPr>
        <p:spPr bwMode="auto">
          <a:xfrm>
            <a:off x="684213" y="728663"/>
            <a:ext cx="304800" cy="5181600"/>
          </a:xfrm>
          <a:prstGeom prst="leftBrace">
            <a:avLst>
              <a:gd name="adj1" fmla="val 141667"/>
              <a:gd name="adj2" fmla="val 50000"/>
            </a:avLst>
          </a:prstGeom>
          <a:noFill/>
          <a:ln w="28575">
            <a:solidFill>
              <a:srgbClr val="00808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27" name="Rectangle 3"/>
          <p:cNvSpPr>
            <a:spLocks noChangeArrowheads="1"/>
          </p:cNvSpPr>
          <p:nvPr/>
        </p:nvSpPr>
        <p:spPr bwMode="auto">
          <a:xfrm>
            <a:off x="1187450" y="3933825"/>
            <a:ext cx="597693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latin typeface="楷体_GB2312" panose="02010609030101010101" pitchFamily="49" charset="-122"/>
                <a:ea typeface="楷体_GB2312" panose="02010609030101010101" pitchFamily="49" charset="-122"/>
              </a:rPr>
              <a:t>热情款待</a:t>
            </a:r>
            <a:r>
              <a:rPr kumimoji="1" lang="en-US" altLang="zh-CN" sz="2800" b="1">
                <a:latin typeface="Times New Roman" panose="02020603050405020304"/>
                <a:ea typeface="楷体_GB2312" panose="02010609030101010101" pitchFamily="49" charset="-122"/>
              </a:rPr>
              <a:t>——</a:t>
            </a:r>
            <a:r>
              <a:rPr kumimoji="1" lang="zh-CN" altLang="en-US" sz="2800" b="1">
                <a:latin typeface="楷体_GB2312" panose="02010609030101010101" pitchFamily="49" charset="-122"/>
                <a:ea typeface="楷体_GB2312" panose="02010609030101010101" pitchFamily="49" charset="-122"/>
              </a:rPr>
              <a:t>举杯敬酒</a:t>
            </a:r>
            <a:endParaRPr kumimoji="1" lang="zh-CN" altLang="en-US" sz="2800" b="1">
              <a:latin typeface="楷体_GB2312" panose="02010609030101010101" pitchFamily="49" charset="-122"/>
              <a:ea typeface="楷体_GB2312" panose="02010609030101010101" pitchFamily="49" charset="-122"/>
            </a:endParaRPr>
          </a:p>
          <a:p>
            <a:r>
              <a:rPr kumimoji="1" lang="zh-CN" altLang="en-US" sz="2800" b="1">
                <a:latin typeface="楷体_GB2312" panose="02010609030101010101" pitchFamily="49" charset="-122"/>
                <a:ea typeface="楷体_GB2312" panose="02010609030101010101" pitchFamily="49" charset="-122"/>
              </a:rPr>
              <a:t>            纵情歌唱（动态）</a:t>
            </a:r>
            <a:endParaRPr kumimoji="1" lang="zh-CN" altLang="en-US" sz="2800" b="1">
              <a:latin typeface="楷体_GB2312" panose="02010609030101010101" pitchFamily="49" charset="-122"/>
              <a:ea typeface="楷体_GB2312" panose="02010609030101010101" pitchFamily="49" charset="-122"/>
            </a:endParaRPr>
          </a:p>
        </p:txBody>
      </p:sp>
      <p:sp>
        <p:nvSpPr>
          <p:cNvPr id="52228" name="AutoShape 4"/>
          <p:cNvSpPr/>
          <p:nvPr/>
        </p:nvSpPr>
        <p:spPr bwMode="auto">
          <a:xfrm rot="10800000">
            <a:off x="7235825" y="692150"/>
            <a:ext cx="576263" cy="5181600"/>
          </a:xfrm>
          <a:prstGeom prst="leftBrace">
            <a:avLst>
              <a:gd name="adj1" fmla="val 74931"/>
              <a:gd name="adj2" fmla="val 50000"/>
            </a:avLst>
          </a:prstGeom>
          <a:noFill/>
          <a:ln w="28575">
            <a:solidFill>
              <a:srgbClr val="00808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29" name="Text Box 5"/>
          <p:cNvSpPr txBox="1">
            <a:spLocks noChangeArrowheads="1"/>
          </p:cNvSpPr>
          <p:nvPr/>
        </p:nvSpPr>
        <p:spPr bwMode="auto">
          <a:xfrm>
            <a:off x="1116013" y="3054350"/>
            <a:ext cx="260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a:latin typeface="Times New Roman" panose="02020603050405020304" pitchFamily="18" charset="0"/>
              </a:rPr>
              <a:t> </a:t>
            </a:r>
            <a:endParaRPr kumimoji="1" lang="en-US" altLang="zh-CN" sz="2400" b="1">
              <a:latin typeface="Times New Roman" panose="02020603050405020304" pitchFamily="18" charset="0"/>
            </a:endParaRPr>
          </a:p>
        </p:txBody>
      </p:sp>
      <p:sp>
        <p:nvSpPr>
          <p:cNvPr id="52230" name="Text Box 6"/>
          <p:cNvSpPr txBox="1">
            <a:spLocks noChangeArrowheads="1"/>
          </p:cNvSpPr>
          <p:nvPr/>
        </p:nvSpPr>
        <p:spPr bwMode="auto">
          <a:xfrm>
            <a:off x="7812088" y="1557338"/>
            <a:ext cx="1038225" cy="381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lang="zh-CN" altLang="en-US" sz="2800" b="1" dirty="0">
                <a:latin typeface="楷体_GB2312" panose="02010609030101010101" pitchFamily="49" charset="-122"/>
                <a:ea typeface="楷体_GB2312" panose="02010609030101010101" pitchFamily="49" charset="-122"/>
              </a:rPr>
              <a:t>草原一派美景</a:t>
            </a:r>
            <a:endParaRPr lang="zh-CN" altLang="en-US" sz="2800" b="1" dirty="0">
              <a:latin typeface="楷体_GB2312" panose="02010609030101010101" pitchFamily="49" charset="-122"/>
              <a:ea typeface="楷体_GB2312" panose="02010609030101010101" pitchFamily="49" charset="-122"/>
            </a:endParaRPr>
          </a:p>
          <a:p>
            <a:r>
              <a:rPr lang="zh-CN" altLang="en-US" sz="2800" b="1" dirty="0">
                <a:latin typeface="楷体_GB2312" panose="02010609030101010101" pitchFamily="49" charset="-122"/>
                <a:ea typeface="楷体_GB2312" panose="02010609030101010101" pitchFamily="49" charset="-122"/>
              </a:rPr>
              <a:t>蒙汉一片情深</a:t>
            </a:r>
            <a:endParaRPr lang="zh-CN" altLang="en-US" sz="2800" b="1" dirty="0">
              <a:latin typeface="楷体_GB2312" panose="02010609030101010101" pitchFamily="49" charset="-122"/>
              <a:ea typeface="楷体_GB2312" panose="02010609030101010101" pitchFamily="49" charset="-122"/>
            </a:endParaRPr>
          </a:p>
        </p:txBody>
      </p:sp>
      <p:sp>
        <p:nvSpPr>
          <p:cNvPr id="52231" name="Text Box 7"/>
          <p:cNvSpPr txBox="1">
            <a:spLocks noChangeArrowheads="1"/>
          </p:cNvSpPr>
          <p:nvPr/>
        </p:nvSpPr>
        <p:spPr bwMode="auto">
          <a:xfrm>
            <a:off x="107950" y="2492375"/>
            <a:ext cx="671513" cy="89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kumimoji="1" lang="zh-CN" altLang="en-US" sz="3200" b="1">
                <a:latin typeface="Times New Roman" panose="02020603050405020304" pitchFamily="18" charset="0"/>
                <a:ea typeface="楷体_GB2312" panose="02010609030101010101" pitchFamily="49" charset="-122"/>
              </a:rPr>
              <a:t>草原</a:t>
            </a:r>
            <a:endParaRPr kumimoji="1" lang="zh-CN" altLang="en-US" sz="3200" b="1">
              <a:latin typeface="Times New Roman" panose="02020603050405020304" pitchFamily="18" charset="0"/>
              <a:ea typeface="楷体_GB2312" panose="02010609030101010101" pitchFamily="49" charset="-122"/>
            </a:endParaRPr>
          </a:p>
        </p:txBody>
      </p:sp>
      <p:sp>
        <p:nvSpPr>
          <p:cNvPr id="52233" name="Rectangle 9"/>
          <p:cNvSpPr>
            <a:spLocks noChangeArrowheads="1"/>
          </p:cNvSpPr>
          <p:nvPr/>
        </p:nvSpPr>
        <p:spPr bwMode="auto">
          <a:xfrm>
            <a:off x="4479925" y="3048000"/>
            <a:ext cx="184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4400">
              <a:solidFill>
                <a:schemeClr val="tx2"/>
              </a:solidFill>
              <a:latin typeface="Times New Roman" panose="02020603050405020304" pitchFamily="18" charset="0"/>
            </a:endParaRPr>
          </a:p>
        </p:txBody>
      </p:sp>
      <p:sp>
        <p:nvSpPr>
          <p:cNvPr id="52235" name="Text Box 11"/>
          <p:cNvSpPr txBox="1">
            <a:spLocks noChangeArrowheads="1"/>
          </p:cNvSpPr>
          <p:nvPr/>
        </p:nvSpPr>
        <p:spPr bwMode="auto">
          <a:xfrm>
            <a:off x="1042988" y="2781300"/>
            <a:ext cx="6408737" cy="94615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00"/>
                </a:solidFill>
                <a:latin typeface="Times New Roman" panose="02020603050405020304" pitchFamily="18" charset="0"/>
                <a:ea typeface="楷体_GB2312" panose="02010609030101010101" pitchFamily="49" charset="-122"/>
                <a:cs typeface="宋体" panose="02010600030101010101" pitchFamily="2" charset="-122"/>
              </a:rPr>
              <a:t>亲切相见</a:t>
            </a:r>
            <a:r>
              <a:rPr lang="en-US" altLang="zh-CN" sz="2800" b="1">
                <a:solidFill>
                  <a:srgbClr val="000000"/>
                </a:solidFill>
                <a:latin typeface="Times New Roman" panose="02020603050405020304" pitchFamily="18" charset="0"/>
                <a:ea typeface="楷体_GB2312" panose="02010609030101010101" pitchFamily="49" charset="-122"/>
                <a:cs typeface="宋体" panose="02010600030101010101" pitchFamily="2" charset="-122"/>
              </a:rPr>
              <a:t>——</a:t>
            </a:r>
            <a:r>
              <a:rPr lang="zh-CN" altLang="en-US" sz="2800" b="1">
                <a:solidFill>
                  <a:srgbClr val="000000"/>
                </a:solidFill>
                <a:latin typeface="Times New Roman" panose="02020603050405020304" pitchFamily="18" charset="0"/>
                <a:ea typeface="楷体_GB2312" panose="02010609030101010101" pitchFamily="49" charset="-122"/>
                <a:cs typeface="宋体" panose="02010600030101010101" pitchFamily="2" charset="-122"/>
              </a:rPr>
              <a:t>握了再握</a:t>
            </a:r>
            <a:endParaRPr lang="zh-CN" altLang="en-US" sz="2800" b="1">
              <a:solidFill>
                <a:srgbClr val="000000"/>
              </a:solidFill>
              <a:latin typeface="Times New Roman" panose="02020603050405020304" pitchFamily="18" charset="0"/>
              <a:ea typeface="楷体_GB2312" panose="02010609030101010101" pitchFamily="49" charset="-122"/>
              <a:cs typeface="宋体" panose="02010600030101010101" pitchFamily="2" charset="-122"/>
            </a:endParaRPr>
          </a:p>
          <a:p>
            <a:r>
              <a:rPr lang="zh-CN" altLang="en-US" sz="2800" b="1">
                <a:solidFill>
                  <a:srgbClr val="000000"/>
                </a:solidFill>
                <a:latin typeface="Times New Roman" panose="02020603050405020304" pitchFamily="18" charset="0"/>
                <a:ea typeface="楷体_GB2312" panose="02010609030101010101" pitchFamily="49" charset="-122"/>
                <a:cs typeface="宋体" panose="02010600030101010101" pitchFamily="2" charset="-122"/>
              </a:rPr>
              <a:t>                        笑了再笑（动态）</a:t>
            </a:r>
            <a:endParaRPr lang="zh-CN" altLang="en-US" sz="2800" b="1">
              <a:solidFill>
                <a:srgbClr val="000000"/>
              </a:solidFill>
              <a:latin typeface="Times New Roman" panose="02020603050405020304" pitchFamily="18" charset="0"/>
              <a:ea typeface="楷体_GB2312" panose="02010609030101010101" pitchFamily="49" charset="-122"/>
              <a:cs typeface="宋体" panose="02010600030101010101" pitchFamily="2" charset="-122"/>
            </a:endParaRPr>
          </a:p>
        </p:txBody>
      </p:sp>
      <p:sp>
        <p:nvSpPr>
          <p:cNvPr id="52236" name="Text Box 12"/>
          <p:cNvSpPr txBox="1">
            <a:spLocks noChangeArrowheads="1"/>
          </p:cNvSpPr>
          <p:nvPr/>
        </p:nvSpPr>
        <p:spPr bwMode="auto">
          <a:xfrm>
            <a:off x="900113" y="476250"/>
            <a:ext cx="5207000" cy="94615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22225">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dirty="0">
                <a:ea typeface="楷体_GB2312" panose="02010609030101010101" pitchFamily="49" charset="-122"/>
              </a:rPr>
              <a:t>草原美景</a:t>
            </a:r>
            <a:r>
              <a:rPr lang="en-US" altLang="zh-CN" sz="2800" b="1" dirty="0">
                <a:ea typeface="楷体_GB2312" panose="02010609030101010101" pitchFamily="49" charset="-122"/>
              </a:rPr>
              <a:t>——</a:t>
            </a:r>
            <a:r>
              <a:rPr lang="zh-CN" altLang="en-US" sz="2800" b="1" dirty="0">
                <a:ea typeface="楷体_GB2312" panose="02010609030101010101" pitchFamily="49" charset="-122"/>
              </a:rPr>
              <a:t>一碧千里</a:t>
            </a:r>
            <a:endParaRPr lang="zh-CN" altLang="en-US" sz="2800" b="1" dirty="0">
              <a:ea typeface="楷体_GB2312" panose="02010609030101010101" pitchFamily="49" charset="-122"/>
            </a:endParaRPr>
          </a:p>
          <a:p>
            <a:r>
              <a:rPr lang="zh-CN" altLang="en-US" sz="2800" b="1" dirty="0">
                <a:ea typeface="楷体_GB2312" panose="02010609030101010101" pitchFamily="49" charset="-122"/>
              </a:rPr>
              <a:t>                     翠色欲流 （静态）</a:t>
            </a:r>
            <a:endParaRPr lang="zh-CN" altLang="en-US" sz="2800" b="1" dirty="0">
              <a:ea typeface="楷体_GB2312" panose="02010609030101010101" pitchFamily="49" charset="-122"/>
            </a:endParaRPr>
          </a:p>
        </p:txBody>
      </p:sp>
      <p:sp>
        <p:nvSpPr>
          <p:cNvPr id="52237" name="Text Box 13"/>
          <p:cNvSpPr txBox="1">
            <a:spLocks noChangeArrowheads="1"/>
          </p:cNvSpPr>
          <p:nvPr/>
        </p:nvSpPr>
        <p:spPr bwMode="auto">
          <a:xfrm>
            <a:off x="-180975" y="5013325"/>
            <a:ext cx="6873998" cy="954107"/>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dirty="0">
                <a:latin typeface="楷体_GB2312" panose="02010609030101010101" pitchFamily="49" charset="-122"/>
                <a:ea typeface="楷体_GB2312" panose="02010609030101010101" pitchFamily="49" charset="-122"/>
              </a:rPr>
              <a:t>       </a:t>
            </a:r>
            <a:r>
              <a:rPr lang="zh-CN" altLang="en-US" sz="2800" b="1" dirty="0">
                <a:latin typeface="楷体_GB2312" panose="02010609030101010101" pitchFamily="49" charset="-122"/>
                <a:ea typeface="楷体_GB2312" panose="02010609030101010101" pitchFamily="49" charset="-122"/>
              </a:rPr>
              <a:t>联欢话别</a:t>
            </a:r>
            <a:r>
              <a:rPr lang="en-US" altLang="zh-CN" sz="2800" b="1" dirty="0">
                <a:latin typeface="Arial" panose="020B0604020202020204"/>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套马摔跤</a:t>
            </a:r>
            <a:endParaRPr lang="zh-CN" altLang="en-US" sz="2800" b="1" dirty="0">
              <a:latin typeface="楷体_GB2312" panose="02010609030101010101" pitchFamily="49" charset="-122"/>
              <a:ea typeface="楷体_GB2312" panose="02010609030101010101" pitchFamily="49" charset="-122"/>
            </a:endParaRPr>
          </a:p>
          <a:p>
            <a:r>
              <a:rPr lang="zh-CN" altLang="en-US" sz="2800" b="1" dirty="0">
                <a:latin typeface="楷体_GB2312" panose="02010609030101010101" pitchFamily="49" charset="-122"/>
                <a:ea typeface="楷体_GB2312" panose="02010609030101010101" pitchFamily="49" charset="-122"/>
              </a:rPr>
              <a:t>                   舞蹈骑马（动态</a:t>
            </a:r>
            <a:r>
              <a:rPr lang="zh-CN" altLang="en-US" sz="2800" b="1" dirty="0" smtClean="0">
                <a:latin typeface="楷体_GB2312" panose="02010609030101010101" pitchFamily="49" charset="-122"/>
                <a:ea typeface="楷体_GB2312" panose="02010609030101010101" pitchFamily="49" charset="-122"/>
              </a:rPr>
              <a:t>）  </a:t>
            </a:r>
            <a:endParaRPr lang="zh-CN" altLang="en-US" sz="2800" b="1" dirty="0">
              <a:latin typeface="楷体_GB2312" panose="02010609030101010101" pitchFamily="49" charset="-122"/>
              <a:ea typeface="楷体_GB2312" panose="02010609030101010101" pitchFamily="49" charset="-122"/>
            </a:endParaRPr>
          </a:p>
        </p:txBody>
      </p:sp>
      <p:sp>
        <p:nvSpPr>
          <p:cNvPr id="52239" name="Text Box 15"/>
          <p:cNvSpPr txBox="1">
            <a:spLocks noChangeArrowheads="1"/>
          </p:cNvSpPr>
          <p:nvPr/>
        </p:nvSpPr>
        <p:spPr bwMode="auto">
          <a:xfrm>
            <a:off x="-180975" y="1773238"/>
            <a:ext cx="6629400" cy="94615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800" b="1" dirty="0">
                <a:latin typeface="楷体_GB2312" panose="02010609030101010101" pitchFamily="49" charset="-122"/>
                <a:ea typeface="楷体_GB2312" panose="02010609030101010101" pitchFamily="49" charset="-122"/>
              </a:rPr>
              <a:t>欢迎远客</a:t>
            </a:r>
            <a:r>
              <a:rPr lang="en-US" altLang="zh-CN" sz="2800" b="1" dirty="0">
                <a:latin typeface="Arial" panose="020B0604020202020204"/>
                <a:ea typeface="楷体_GB2312" panose="02010609030101010101" pitchFamily="49" charset="-122"/>
              </a:rPr>
              <a:t>——</a:t>
            </a:r>
            <a:r>
              <a:rPr lang="zh-CN" altLang="en-US" sz="2800" b="1" dirty="0">
                <a:latin typeface="楷体_GB2312" panose="02010609030101010101" pitchFamily="49" charset="-122"/>
                <a:ea typeface="楷体_GB2312" panose="02010609030101010101" pitchFamily="49" charset="-122"/>
              </a:rPr>
              <a:t>群马疾驰</a:t>
            </a:r>
            <a:endParaRPr lang="zh-CN" altLang="en-US" sz="2800" b="1" dirty="0">
              <a:latin typeface="楷体_GB2312" panose="02010609030101010101" pitchFamily="49" charset="-122"/>
              <a:ea typeface="楷体_GB2312" panose="02010609030101010101" pitchFamily="49" charset="-122"/>
            </a:endParaRPr>
          </a:p>
          <a:p>
            <a:pPr algn="ctr"/>
            <a:r>
              <a:rPr lang="zh-CN" altLang="en-US" sz="2800" b="1" dirty="0">
                <a:latin typeface="楷体_GB2312" panose="02010609030101010101" pitchFamily="49" charset="-122"/>
                <a:ea typeface="楷体_GB2312" panose="02010609030101010101" pitchFamily="49" charset="-122"/>
              </a:rPr>
              <a:t>                    襟飘带舞（动态）</a:t>
            </a:r>
            <a:endParaRPr lang="zh-CN" altLang="en-US" sz="2800" b="1"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22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22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p:bldP spid="52228"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549275" y="1052513"/>
            <a:ext cx="8524875" cy="487045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60000"/>
              </a:lnSpc>
            </a:pPr>
            <a:r>
              <a:rPr kumimoji="1" lang="en-US" altLang="zh-CN" sz="2800" b="1" dirty="0">
                <a:solidFill>
                  <a:srgbClr val="000000"/>
                </a:solidFill>
                <a:latin typeface="Times New Roman" panose="02020603050405020304" pitchFamily="18" charset="0"/>
                <a:ea typeface="楷体_GB2312" panose="02010609030101010101" pitchFamily="49" charset="-122"/>
              </a:rPr>
              <a:t>        </a:t>
            </a:r>
            <a:r>
              <a:rPr kumimoji="1" lang="zh-CN" altLang="en-US" sz="2800" b="1" dirty="0">
                <a:solidFill>
                  <a:srgbClr val="000000"/>
                </a:solidFill>
                <a:latin typeface="Times New Roman" panose="02020603050405020304" pitchFamily="18" charset="0"/>
                <a:ea typeface="黑体" panose="02010600030101010101" pitchFamily="2" charset="-122"/>
              </a:rPr>
              <a:t>老舍</a:t>
            </a:r>
            <a:r>
              <a:rPr kumimoji="1" lang="en-US" altLang="zh-CN" sz="2800" b="1" dirty="0">
                <a:solidFill>
                  <a:srgbClr val="000000"/>
                </a:solidFill>
                <a:latin typeface="宋体" panose="02010600030101010101" pitchFamily="2" charset="-122"/>
              </a:rPr>
              <a:t>(</a:t>
            </a:r>
            <a:r>
              <a:rPr kumimoji="1" lang="en-US" altLang="zh-CN" sz="2800" b="1" dirty="0">
                <a:solidFill>
                  <a:srgbClr val="000000"/>
                </a:solidFill>
                <a:latin typeface="Times New Roman" panose="02020603050405020304" pitchFamily="18" charset="0"/>
                <a:ea typeface="楷体_GB2312" panose="02010609030101010101" pitchFamily="49" charset="-122"/>
              </a:rPr>
              <a:t>1899</a:t>
            </a:r>
            <a:r>
              <a:rPr kumimoji="1" lang="en-US" altLang="zh-CN" sz="2800" b="1" dirty="0">
                <a:solidFill>
                  <a:srgbClr val="000000"/>
                </a:solidFill>
                <a:latin typeface="宋体" panose="02010600030101010101" pitchFamily="2" charset="-122"/>
              </a:rPr>
              <a:t>—</a:t>
            </a:r>
            <a:r>
              <a:rPr kumimoji="1" lang="en-US" altLang="zh-CN" sz="2800" b="1" dirty="0">
                <a:solidFill>
                  <a:srgbClr val="000000"/>
                </a:solidFill>
                <a:latin typeface="Times New Roman" panose="02020603050405020304" pitchFamily="18" charset="0"/>
                <a:ea typeface="楷体_GB2312" panose="02010609030101010101" pitchFamily="49" charset="-122"/>
              </a:rPr>
              <a:t>1966</a:t>
            </a:r>
            <a:r>
              <a:rPr kumimoji="1" lang="en-US" altLang="zh-CN" sz="2800" b="1" dirty="0">
                <a:solidFill>
                  <a:srgbClr val="000000"/>
                </a:solidFill>
                <a:latin typeface="宋体" panose="02010600030101010101" pitchFamily="2" charset="-122"/>
              </a:rPr>
              <a:t>)</a:t>
            </a:r>
            <a:r>
              <a:rPr kumimoji="1" lang="en-US" altLang="zh-CN" sz="2800" b="1" dirty="0">
                <a:solidFill>
                  <a:srgbClr val="000000"/>
                </a:solidFill>
                <a:latin typeface="Times New Roman" panose="02020603050405020304" pitchFamily="18" charset="0"/>
                <a:ea typeface="楷体_GB2312" panose="02010609030101010101" pitchFamily="49" charset="-122"/>
              </a:rPr>
              <a:t>    </a:t>
            </a:r>
            <a:r>
              <a:rPr kumimoji="1" lang="zh-CN" altLang="en-US" sz="2800" b="1" dirty="0">
                <a:solidFill>
                  <a:srgbClr val="000000"/>
                </a:solidFill>
                <a:latin typeface="Times New Roman" panose="02020603050405020304" pitchFamily="18" charset="0"/>
                <a:ea typeface="楷体_GB2312" panose="02010609030101010101" pitchFamily="49" charset="-122"/>
              </a:rPr>
              <a:t>现代著名小说</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家、戏剧家。原名舒庆春，字舍予，满</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族人。</a:t>
            </a:r>
            <a:r>
              <a:rPr kumimoji="1" lang="en-US" altLang="zh-CN" sz="2800" b="1" dirty="0">
                <a:solidFill>
                  <a:srgbClr val="000000"/>
                </a:solidFill>
                <a:latin typeface="Times New Roman" panose="02020603050405020304" pitchFamily="18" charset="0"/>
                <a:ea typeface="楷体_GB2312" panose="02010609030101010101" pitchFamily="49" charset="-122"/>
              </a:rPr>
              <a:t>1937</a:t>
            </a:r>
            <a:r>
              <a:rPr kumimoji="1" lang="zh-CN" altLang="en-US" sz="2800" b="1" dirty="0">
                <a:solidFill>
                  <a:srgbClr val="000000"/>
                </a:solidFill>
                <a:latin typeface="Times New Roman" panose="02020603050405020304" pitchFamily="18" charset="0"/>
                <a:ea typeface="楷体_GB2312" panose="02010609030101010101" pitchFamily="49" charset="-122"/>
              </a:rPr>
              <a:t>年，代表作、著名的长篇小</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说</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骆驼祥子</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问世。</a:t>
            </a:r>
            <a:r>
              <a:rPr kumimoji="1" lang="en-US" altLang="zh-CN" sz="2800" b="1" dirty="0">
                <a:solidFill>
                  <a:srgbClr val="000000"/>
                </a:solidFill>
                <a:latin typeface="Times New Roman" panose="02020603050405020304" pitchFamily="18" charset="0"/>
                <a:ea typeface="楷体_GB2312" panose="02010609030101010101" pitchFamily="49" charset="-122"/>
              </a:rPr>
              <a:t>1946 </a:t>
            </a:r>
            <a:r>
              <a:rPr kumimoji="1" lang="zh-CN" altLang="en-US" sz="2800" b="1" dirty="0">
                <a:solidFill>
                  <a:srgbClr val="000000"/>
                </a:solidFill>
                <a:latin typeface="Times New Roman" panose="02020603050405020304" pitchFamily="18" charset="0"/>
                <a:ea typeface="楷体_GB2312" panose="02010609030101010101" pitchFamily="49" charset="-122"/>
              </a:rPr>
              <a:t>年赴美国讲</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学并进行创作，近百万字的长篇小说</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四世同堂</a:t>
            </a:r>
            <a:r>
              <a:rPr kumimoji="1" lang="en-US" altLang="zh-CN" sz="2800" b="1" dirty="0">
                <a:solidFill>
                  <a:srgbClr val="000000"/>
                </a:solidFill>
                <a:latin typeface="Times New Roman" panose="02020603050405020304" pitchFamily="18" charset="0"/>
                <a:ea typeface="楷体_GB2312" panose="02010609030101010101" pitchFamily="49" charset="-122"/>
              </a:rPr>
              <a:t>》</a:t>
            </a:r>
            <a:endParaRPr kumimoji="1" lang="en-US" altLang="zh-CN"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问世。</a:t>
            </a:r>
            <a:r>
              <a:rPr kumimoji="1" lang="en-US" altLang="zh-CN" sz="2800" b="1" dirty="0">
                <a:solidFill>
                  <a:srgbClr val="000000"/>
                </a:solidFill>
                <a:latin typeface="Times New Roman" panose="02020603050405020304" pitchFamily="18" charset="0"/>
                <a:ea typeface="楷体_GB2312" panose="02010609030101010101" pitchFamily="49" charset="-122"/>
              </a:rPr>
              <a:t>1949 </a:t>
            </a:r>
            <a:r>
              <a:rPr kumimoji="1" lang="zh-CN" altLang="en-US" sz="2800" b="1" dirty="0">
                <a:solidFill>
                  <a:srgbClr val="000000"/>
                </a:solidFill>
                <a:latin typeface="Times New Roman" panose="02020603050405020304" pitchFamily="18" charset="0"/>
                <a:ea typeface="楷体_GB2312" panose="02010609030101010101" pitchFamily="49" charset="-122"/>
              </a:rPr>
              <a:t>年年底回到祖国，先后写了</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龙须沟</a:t>
            </a:r>
            <a:r>
              <a:rPr kumimoji="1" lang="en-US" altLang="zh-CN" sz="2800" b="1" dirty="0">
                <a:solidFill>
                  <a:srgbClr val="000000"/>
                </a:solidFill>
                <a:latin typeface="Times New Roman" panose="02020603050405020304" pitchFamily="18" charset="0"/>
                <a:ea typeface="楷体_GB2312" panose="02010609030101010101" pitchFamily="49" charset="-122"/>
              </a:rPr>
              <a:t>》</a:t>
            </a:r>
            <a:endParaRPr kumimoji="1" lang="en-US" altLang="zh-CN" sz="2800" b="1" dirty="0">
              <a:solidFill>
                <a:srgbClr val="000000"/>
              </a:solidFill>
              <a:latin typeface="Times New Roman" panose="02020603050405020304" pitchFamily="18" charset="0"/>
              <a:ea typeface="楷体_GB2312" panose="02010609030101010101" pitchFamily="49" charset="-122"/>
            </a:endParaRPr>
          </a:p>
          <a:p>
            <a:pPr>
              <a:lnSpc>
                <a:spcPct val="160000"/>
              </a:lnSpc>
            </a:pP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西望长安</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茶馆</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十五贯</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en-US" altLang="zh-CN" sz="2800" b="1" dirty="0">
                <a:solidFill>
                  <a:srgbClr val="000000"/>
                </a:solidFill>
                <a:latin typeface="宋体" panose="02010600030101010101" pitchFamily="2"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京剧</a:t>
            </a:r>
            <a:r>
              <a:rPr kumimoji="1" lang="en-US" altLang="zh-CN" sz="2800" b="1" dirty="0">
                <a:solidFill>
                  <a:srgbClr val="000000"/>
                </a:solidFill>
                <a:latin typeface="宋体" panose="02010600030101010101" pitchFamily="2"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等 </a:t>
            </a:r>
            <a:r>
              <a:rPr kumimoji="1" lang="en-US" altLang="zh-CN" sz="2800" b="1" dirty="0">
                <a:solidFill>
                  <a:srgbClr val="000000"/>
                </a:solidFill>
                <a:latin typeface="Times New Roman" panose="02020603050405020304" pitchFamily="18" charset="0"/>
                <a:ea typeface="楷体_GB2312" panose="02010609030101010101" pitchFamily="49" charset="-122"/>
              </a:rPr>
              <a:t>23 </a:t>
            </a:r>
            <a:r>
              <a:rPr kumimoji="1" lang="zh-CN" altLang="en-US" sz="2800" b="1" dirty="0">
                <a:solidFill>
                  <a:srgbClr val="000000"/>
                </a:solidFill>
                <a:latin typeface="Times New Roman" panose="02020603050405020304" pitchFamily="18" charset="0"/>
                <a:ea typeface="楷体_GB2312" panose="02010609030101010101" pitchFamily="49" charset="-122"/>
              </a:rPr>
              <a:t>个</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p:txBody>
      </p:sp>
      <p:pic>
        <p:nvPicPr>
          <p:cNvPr id="6147" name="Picture 3" descr="老舍"/>
          <p:cNvPicPr>
            <a:picLocks noChangeAspect="1" noChangeArrowheads="1"/>
          </p:cNvPicPr>
          <p:nvPr/>
        </p:nvPicPr>
        <p:blipFill>
          <a:blip r:embed="rId1" cstate="email"/>
          <a:srcRect/>
          <a:stretch>
            <a:fillRect/>
          </a:stretch>
        </p:blipFill>
        <p:spPr bwMode="auto">
          <a:xfrm>
            <a:off x="7431405" y="79375"/>
            <a:ext cx="1474788" cy="2305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635000" y="1250950"/>
            <a:ext cx="8040688" cy="213995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60000"/>
              </a:lnSpc>
            </a:pPr>
            <a:r>
              <a:rPr kumimoji="1" lang="zh-CN" altLang="en-US" sz="2800" b="1" dirty="0">
                <a:solidFill>
                  <a:srgbClr val="000000"/>
                </a:solidFill>
                <a:latin typeface="Times New Roman" panose="02020603050405020304" pitchFamily="18" charset="0"/>
                <a:ea typeface="楷体_GB2312" panose="02010609030101010101" pitchFamily="49" charset="-122"/>
              </a:rPr>
              <a:t>剧本。</a:t>
            </a:r>
            <a:r>
              <a:rPr kumimoji="1" lang="en-US" altLang="zh-CN" sz="2800" b="1" dirty="0">
                <a:solidFill>
                  <a:srgbClr val="000000"/>
                </a:solidFill>
                <a:latin typeface="Times New Roman" panose="02020603050405020304" pitchFamily="18" charset="0"/>
                <a:ea typeface="楷体_GB2312" panose="02010609030101010101" pitchFamily="49" charset="-122"/>
              </a:rPr>
              <a:t>1951 </a:t>
            </a:r>
            <a:r>
              <a:rPr kumimoji="1" lang="zh-CN" altLang="en-US" sz="2800" b="1" dirty="0">
                <a:solidFill>
                  <a:srgbClr val="000000"/>
                </a:solidFill>
                <a:latin typeface="Times New Roman" panose="02020603050405020304" pitchFamily="18" charset="0"/>
                <a:ea typeface="楷体_GB2312" panose="02010609030101010101" pitchFamily="49" charset="-122"/>
              </a:rPr>
              <a:t>年北京市人民政府授予他 “人民艺术家” 的光荣称号。</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草原</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这篇课文摘自老舍写的访问记</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内蒙风光</a:t>
            </a:r>
            <a:r>
              <a:rPr kumimoji="1" lang="en-US" altLang="zh-CN" sz="2800" b="1" dirty="0">
                <a:solidFill>
                  <a:srgbClr val="000000"/>
                </a:solidFill>
                <a:latin typeface="Times New Roman" panose="02020603050405020304" pitchFamily="18" charset="0"/>
                <a:ea typeface="楷体_GB2312" panose="02010609030101010101" pitchFamily="49" charset="-122"/>
              </a:rPr>
              <a:t>》</a:t>
            </a:r>
            <a:r>
              <a:rPr kumimoji="1" lang="zh-CN" altLang="en-US" sz="2800" b="1" dirty="0">
                <a:solidFill>
                  <a:srgbClr val="000000"/>
                </a:solidFill>
                <a:latin typeface="Times New Roman" panose="02020603050405020304" pitchFamily="18" charset="0"/>
                <a:ea typeface="楷体_GB2312" panose="02010609030101010101" pitchFamily="49" charset="-122"/>
              </a:rPr>
              <a:t>。</a:t>
            </a:r>
            <a:endParaRPr kumimoji="1" lang="zh-CN" altLang="en-US" sz="2800" b="1" dirty="0">
              <a:solidFill>
                <a:srgbClr val="000000"/>
              </a:solidFill>
              <a:latin typeface="Times New Roman" panose="02020603050405020304" pitchFamily="18" charset="0"/>
              <a:ea typeface="楷体_GB2312" panose="02010609030101010101" pitchFamily="49" charset="-122"/>
            </a:endParaRPr>
          </a:p>
        </p:txBody>
      </p:sp>
      <p:pic>
        <p:nvPicPr>
          <p:cNvPr id="19463" name="Picture 7" descr="返回">
            <a:hlinkClick r:id="rId1" action="ppaction://hlinksldjump"/>
          </p:cNvPr>
          <p:cNvPicPr>
            <a:picLocks noChangeAspect="1" noChangeArrowheads="1"/>
          </p:cNvPicPr>
          <p:nvPr/>
        </p:nvPicPr>
        <p:blipFill>
          <a:blip r:embed="rId2" cstate="email"/>
          <a:srcRect/>
          <a:stretch>
            <a:fillRect/>
          </a:stretch>
        </p:blipFill>
        <p:spPr bwMode="auto">
          <a:xfrm>
            <a:off x="6862763" y="4271963"/>
            <a:ext cx="1670050" cy="525462"/>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22-3"/>
          <p:cNvPicPr>
            <a:picLocks noChangeAspect="1" noChangeArrowheads="1"/>
          </p:cNvPicPr>
          <p:nvPr/>
        </p:nvPicPr>
        <p:blipFill>
          <a:blip r:embed="rId3" cstate="email"/>
          <a:srcRect/>
          <a:stretch>
            <a:fillRect/>
          </a:stretch>
        </p:blipFill>
        <p:spPr bwMode="auto">
          <a:xfrm>
            <a:off x="6156643" y="260350"/>
            <a:ext cx="2519362" cy="1150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sp>
        <p:nvSpPr>
          <p:cNvPr id="46093" name="Rectangle 13"/>
          <p:cNvSpPr>
            <a:spLocks noChangeArrowheads="1"/>
          </p:cNvSpPr>
          <p:nvPr/>
        </p:nvSpPr>
        <p:spPr bwMode="auto">
          <a:xfrm>
            <a:off x="468313" y="260350"/>
            <a:ext cx="8469312" cy="2139950"/>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60000"/>
              </a:lnSpc>
            </a:pPr>
            <a:r>
              <a:rPr kumimoji="1" lang="en-US" altLang="zh-CN" sz="2800" b="1">
                <a:solidFill>
                  <a:srgbClr val="000000"/>
                </a:solidFill>
                <a:latin typeface="Times New Roman" panose="02020603050405020304" pitchFamily="18" charset="0"/>
                <a:ea typeface="楷体_GB2312" panose="02010609030101010101" pitchFamily="49" charset="-122"/>
              </a:rPr>
              <a:t>        </a:t>
            </a:r>
            <a:r>
              <a:rPr kumimoji="1" lang="zh-CN" altLang="en-US" sz="2800" b="1">
                <a:solidFill>
                  <a:srgbClr val="000000"/>
                </a:solidFill>
                <a:latin typeface="Times New Roman" panose="02020603050405020304" pitchFamily="18" charset="0"/>
                <a:ea typeface="楷体_GB2312" panose="02010609030101010101" pitchFamily="49" charset="-122"/>
              </a:rPr>
              <a:t>这次，</a:t>
            </a:r>
            <a:r>
              <a:rPr kumimoji="1" lang="zh-CN" altLang="en-US" sz="2800" b="1">
                <a:solidFill>
                  <a:srgbClr val="000000"/>
                </a:solidFill>
                <a:latin typeface="楷体_GB2312" panose="02010609030101010101" pitchFamily="49" charset="-122"/>
                <a:ea typeface="楷体_GB2312" panose="02010609030101010101" pitchFamily="49" charset="-122"/>
              </a:rPr>
              <a:t>我看到了草原。那里的天比别处的更</a:t>
            </a:r>
            <a:endParaRPr kumimoji="1" lang="zh-CN" altLang="en-US" sz="2800" b="1">
              <a:solidFill>
                <a:srgbClr val="000000"/>
              </a:solidFill>
              <a:latin typeface="楷体_GB2312" panose="02010609030101010101" pitchFamily="49" charset="-122"/>
              <a:ea typeface="楷体_GB2312" panose="02010609030101010101" pitchFamily="49" charset="-122"/>
            </a:endParaRPr>
          </a:p>
          <a:p>
            <a:pPr>
              <a:lnSpc>
                <a:spcPct val="160000"/>
              </a:lnSpc>
            </a:pPr>
            <a:r>
              <a:rPr kumimoji="1" lang="zh-CN" altLang="en-US" sz="2800" b="1">
                <a:solidFill>
                  <a:srgbClr val="000000"/>
                </a:solidFill>
                <a:latin typeface="楷体_GB2312" panose="02010609030101010101" pitchFamily="49" charset="-122"/>
                <a:ea typeface="楷体_GB2312" panose="02010609030101010101" pitchFamily="49" charset="-122"/>
              </a:rPr>
              <a:t>  ，空气是那么    ，天空是那么    ，使我总想</a:t>
            </a:r>
            <a:endParaRPr kumimoji="1" lang="zh-CN" altLang="en-US" sz="2800" b="1">
              <a:solidFill>
                <a:srgbClr val="000000"/>
              </a:solidFill>
              <a:latin typeface="楷体_GB2312" panose="02010609030101010101" pitchFamily="49" charset="-122"/>
              <a:ea typeface="楷体_GB2312" panose="02010609030101010101" pitchFamily="49" charset="-122"/>
            </a:endParaRPr>
          </a:p>
          <a:p>
            <a:pPr>
              <a:lnSpc>
                <a:spcPct val="160000"/>
              </a:lnSpc>
            </a:pPr>
            <a:r>
              <a:rPr kumimoji="1" lang="zh-CN" altLang="en-US" sz="2800" b="1">
                <a:solidFill>
                  <a:srgbClr val="000000"/>
                </a:solidFill>
                <a:latin typeface="楷体_GB2312" panose="02010609030101010101" pitchFamily="49" charset="-122"/>
                <a:ea typeface="楷体_GB2312" panose="02010609030101010101" pitchFamily="49" charset="-122"/>
              </a:rPr>
              <a:t>高歌一曲，表示我满心的愉快。</a:t>
            </a:r>
            <a:endParaRPr kumimoji="1" lang="zh-CN" altLang="en-US" sz="2800" b="1">
              <a:solidFill>
                <a:srgbClr val="000000"/>
              </a:solidFill>
              <a:latin typeface="楷体_GB2312" panose="02010609030101010101" pitchFamily="49" charset="-122"/>
              <a:ea typeface="楷体_GB2312" panose="02010609030101010101" pitchFamily="49" charset="-122"/>
            </a:endParaRPr>
          </a:p>
        </p:txBody>
      </p:sp>
      <p:sp>
        <p:nvSpPr>
          <p:cNvPr id="46094" name="Rectangle 14"/>
          <p:cNvSpPr>
            <a:spLocks noChangeArrowheads="1"/>
          </p:cNvSpPr>
          <p:nvPr/>
        </p:nvSpPr>
        <p:spPr bwMode="auto">
          <a:xfrm>
            <a:off x="2973388" y="1152525"/>
            <a:ext cx="1054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0000"/>
                </a:solidFill>
                <a:latin typeface="Times New Roman" panose="02020603050405020304" pitchFamily="18" charset="0"/>
                <a:ea typeface="楷体_GB2312" panose="02010609030101010101" pitchFamily="49" charset="-122"/>
              </a:rPr>
              <a:t>清鲜</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46095" name="Rectangle 15"/>
          <p:cNvSpPr>
            <a:spLocks noChangeArrowheads="1"/>
          </p:cNvSpPr>
          <p:nvPr/>
        </p:nvSpPr>
        <p:spPr bwMode="auto">
          <a:xfrm>
            <a:off x="5824538" y="1152525"/>
            <a:ext cx="1054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0000"/>
                </a:solidFill>
                <a:latin typeface="Times New Roman" panose="02020603050405020304" pitchFamily="18" charset="0"/>
                <a:ea typeface="楷体_GB2312" panose="02010609030101010101" pitchFamily="49" charset="-122"/>
              </a:rPr>
              <a:t>明朗</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46096" name="Rectangle 16"/>
          <p:cNvSpPr>
            <a:spLocks noChangeArrowheads="1"/>
          </p:cNvSpPr>
          <p:nvPr/>
        </p:nvSpPr>
        <p:spPr bwMode="auto">
          <a:xfrm>
            <a:off x="7969250" y="447675"/>
            <a:ext cx="635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0000"/>
                </a:solidFill>
                <a:latin typeface="Times New Roman" panose="02020603050405020304" pitchFamily="18" charset="0"/>
                <a:ea typeface="楷体_GB2312" panose="02010609030101010101" pitchFamily="49" charset="-122"/>
              </a:rPr>
              <a:t>可</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46097" name="Rectangle 17"/>
          <p:cNvSpPr>
            <a:spLocks noChangeArrowheads="1"/>
          </p:cNvSpPr>
          <p:nvPr/>
        </p:nvSpPr>
        <p:spPr bwMode="auto">
          <a:xfrm>
            <a:off x="468313" y="1152525"/>
            <a:ext cx="635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0000"/>
                </a:solidFill>
                <a:latin typeface="Times New Roman" panose="02020603050405020304" pitchFamily="18" charset="0"/>
                <a:ea typeface="楷体_GB2312" panose="02010609030101010101" pitchFamily="49" charset="-122"/>
              </a:rPr>
              <a:t>爱</a:t>
            </a:r>
            <a:endParaRPr kumimoji="1" lang="zh-CN" altLang="en-US" sz="2800" b="1">
              <a:solidFill>
                <a:srgbClr val="000000"/>
              </a:solidFill>
              <a:latin typeface="Times New Roman" panose="02020603050405020304" pitchFamily="18" charset="0"/>
              <a:ea typeface="楷体_GB2312" panose="02010609030101010101" pitchFamily="49" charset="-122"/>
            </a:endParaRPr>
          </a:p>
        </p:txBody>
      </p:sp>
      <p:sp>
        <p:nvSpPr>
          <p:cNvPr id="46098" name="Line 18"/>
          <p:cNvSpPr>
            <a:spLocks noChangeShapeType="1"/>
          </p:cNvSpPr>
          <p:nvPr/>
        </p:nvSpPr>
        <p:spPr bwMode="auto">
          <a:xfrm>
            <a:off x="4787900" y="936625"/>
            <a:ext cx="3751263" cy="0"/>
          </a:xfrm>
          <a:prstGeom prst="line">
            <a:avLst/>
          </a:prstGeom>
          <a:noFill/>
          <a:ln w="190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99" name="Line 19"/>
          <p:cNvSpPr>
            <a:spLocks noChangeShapeType="1"/>
          </p:cNvSpPr>
          <p:nvPr/>
        </p:nvSpPr>
        <p:spPr bwMode="auto">
          <a:xfrm>
            <a:off x="611188" y="1685925"/>
            <a:ext cx="7850187" cy="0"/>
          </a:xfrm>
          <a:prstGeom prst="line">
            <a:avLst/>
          </a:prstGeom>
          <a:noFill/>
          <a:ln w="190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0" name="Line 20"/>
          <p:cNvSpPr>
            <a:spLocks noChangeShapeType="1"/>
          </p:cNvSpPr>
          <p:nvPr/>
        </p:nvSpPr>
        <p:spPr bwMode="auto">
          <a:xfrm>
            <a:off x="611188" y="2349500"/>
            <a:ext cx="4676775" cy="0"/>
          </a:xfrm>
          <a:prstGeom prst="line">
            <a:avLst/>
          </a:prstGeom>
          <a:noFill/>
          <a:ln w="190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500" fill="hold"/>
                                        <p:tgtEl>
                                          <p:spTgt spid="46096"/>
                                        </p:tgtEl>
                                        <p:attrNameLst>
                                          <p:attrName>style.color</p:attrName>
                                        </p:attrNameLst>
                                      </p:cBhvr>
                                      <p:to>
                                        <a:srgbClr val="FF0000"/>
                                      </p:to>
                                    </p:animClr>
                                  </p:childTnLst>
                                </p:cTn>
                              </p:par>
                              <p:par>
                                <p:cTn id="7" presetID="3" presetClass="emph" presetSubtype="2" fill="hold" grpId="0" nodeType="withEffect">
                                  <p:stCondLst>
                                    <p:cond delay="0"/>
                                  </p:stCondLst>
                                  <p:childTnLst>
                                    <p:animClr clrSpc="rgb" dir="cw">
                                      <p:cBhvr override="childStyle">
                                        <p:cTn id="8" dur="500" fill="hold"/>
                                        <p:tgtEl>
                                          <p:spTgt spid="46097"/>
                                        </p:tgtEl>
                                        <p:attrNameLst>
                                          <p:attrName>style.color</p:attrName>
                                        </p:attrNameLst>
                                      </p:cBhvr>
                                      <p:to>
                                        <a:srgbClr val="FF0000"/>
                                      </p:to>
                                    </p:animClr>
                                  </p:childTnLst>
                                </p:cTn>
                              </p:par>
                            </p:childTnLst>
                          </p:cTn>
                        </p:par>
                      </p:childTnLst>
                    </p:cTn>
                  </p:par>
                  <p:par>
                    <p:cTn id="9" fill="hold">
                      <p:stCondLst>
                        <p:cond delay="indefinite"/>
                      </p:stCondLst>
                      <p:childTnLst>
                        <p:par>
                          <p:cTn id="10" fill="hold">
                            <p:stCondLst>
                              <p:cond delay="0"/>
                            </p:stCondLst>
                            <p:childTnLst>
                              <p:par>
                                <p:cTn id="11" presetID="3" presetClass="emph" presetSubtype="2" fill="hold" grpId="0" nodeType="clickEffect">
                                  <p:stCondLst>
                                    <p:cond delay="0"/>
                                  </p:stCondLst>
                                  <p:childTnLst>
                                    <p:animClr clrSpc="rgb" dir="cw">
                                      <p:cBhvr override="childStyle">
                                        <p:cTn id="12" dur="500" fill="hold"/>
                                        <p:tgtEl>
                                          <p:spTgt spid="46094"/>
                                        </p:tgtEl>
                                        <p:attrNameLst>
                                          <p:attrName>style.color</p:attrName>
                                        </p:attrNameLst>
                                      </p:cBhvr>
                                      <p:to>
                                        <a:srgbClr val="FF0000"/>
                                      </p:to>
                                    </p:animClr>
                                  </p:childTnLst>
                                </p:cTn>
                              </p:par>
                            </p:childTnLst>
                          </p:cTn>
                        </p:par>
                      </p:childTnLst>
                    </p:cTn>
                  </p:par>
                  <p:par>
                    <p:cTn id="13" fill="hold">
                      <p:stCondLst>
                        <p:cond delay="indefinite"/>
                      </p:stCondLst>
                      <p:childTnLst>
                        <p:par>
                          <p:cTn id="14" fill="hold">
                            <p:stCondLst>
                              <p:cond delay="0"/>
                            </p:stCondLst>
                            <p:childTnLst>
                              <p:par>
                                <p:cTn id="15" presetID="3" presetClass="emph" presetSubtype="2" fill="hold" grpId="0" nodeType="clickEffect">
                                  <p:stCondLst>
                                    <p:cond delay="0"/>
                                  </p:stCondLst>
                                  <p:childTnLst>
                                    <p:animClr clrSpc="rgb" dir="cw">
                                      <p:cBhvr override="childStyle">
                                        <p:cTn id="16" dur="500" fill="hold"/>
                                        <p:tgtEl>
                                          <p:spTgt spid="46095"/>
                                        </p:tgtEl>
                                        <p:attrNameLst>
                                          <p:attrName>style.color</p:attrName>
                                        </p:attrNameLst>
                                      </p:cBhvr>
                                      <p:to>
                                        <a:srgbClr val="FF0000"/>
                                      </p:to>
                                    </p:animClr>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6098"/>
                                        </p:tgtEl>
                                        <p:attrNameLst>
                                          <p:attrName>style.visibility</p:attrName>
                                        </p:attrNameLst>
                                      </p:cBhvr>
                                      <p:to>
                                        <p:strVal val="visible"/>
                                      </p:to>
                                    </p:set>
                                    <p:animEffect transition="in" filter="wipe(left)">
                                      <p:cBhvr>
                                        <p:cTn id="21" dur="500"/>
                                        <p:tgtEl>
                                          <p:spTgt spid="46098"/>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46099"/>
                                        </p:tgtEl>
                                        <p:attrNameLst>
                                          <p:attrName>style.visibility</p:attrName>
                                        </p:attrNameLst>
                                      </p:cBhvr>
                                      <p:to>
                                        <p:strVal val="visible"/>
                                      </p:to>
                                    </p:set>
                                    <p:animEffect transition="in" filter="wipe(left)">
                                      <p:cBhvr>
                                        <p:cTn id="25" dur="500"/>
                                        <p:tgtEl>
                                          <p:spTgt spid="46099"/>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46100"/>
                                        </p:tgtEl>
                                        <p:attrNameLst>
                                          <p:attrName>style.visibility</p:attrName>
                                        </p:attrNameLst>
                                      </p:cBhvr>
                                      <p:to>
                                        <p:strVal val="visible"/>
                                      </p:to>
                                    </p:set>
                                    <p:animEffect transition="in" filter="wipe(left)">
                                      <p:cBhvr>
                                        <p:cTn id="29" dur="500"/>
                                        <p:tgtEl>
                                          <p:spTgt spid="46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4" grpId="0"/>
      <p:bldP spid="46095" grpId="0"/>
      <p:bldP spid="46096" grpId="0"/>
      <p:bldP spid="46097" grpId="0"/>
      <p:bldP spid="46098" grpId="0" animBg="1"/>
      <p:bldP spid="46099" grpId="0" animBg="1"/>
      <p:bldP spid="46100"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pic>
        <p:nvPicPr>
          <p:cNvPr id="22531" name="Picture 3" descr="背景"/>
          <p:cNvPicPr>
            <a:picLocks noChangeAspect="1" noChangeArrowheads="1"/>
          </p:cNvPicPr>
          <p:nvPr/>
        </p:nvPicPr>
        <p:blipFill>
          <a:blip r:embed="rId2" cstate="email"/>
          <a:srcRect l="5359" r="5801"/>
          <a:stretch>
            <a:fillRect/>
          </a:stretch>
        </p:blipFill>
        <p:spPr bwMode="auto">
          <a:xfrm>
            <a:off x="22225" y="188913"/>
            <a:ext cx="9121775" cy="2905125"/>
          </a:xfrm>
          <a:prstGeom prst="rect">
            <a:avLst/>
          </a:prstGeom>
          <a:noFill/>
          <a:extLst>
            <a:ext uri="{909E8E84-426E-40DD-AFC4-6F175D3DCCD1}">
              <a14:hiddenFill xmlns:a14="http://schemas.microsoft.com/office/drawing/2010/main">
                <a:solidFill>
                  <a:srgbClr val="FFFFFF"/>
                </a:solidFill>
              </a14:hiddenFill>
            </a:ext>
          </a:extLst>
        </p:spPr>
      </p:pic>
      <p:sp>
        <p:nvSpPr>
          <p:cNvPr id="22530" name="Rectangle 2"/>
          <p:cNvSpPr>
            <a:spLocks noChangeArrowheads="1"/>
          </p:cNvSpPr>
          <p:nvPr/>
        </p:nvSpPr>
        <p:spPr bwMode="auto">
          <a:xfrm>
            <a:off x="468313" y="260350"/>
            <a:ext cx="8388350" cy="26574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2800" b="1">
                <a:latin typeface="Times New Roman" panose="02020603050405020304" pitchFamily="18" charset="0"/>
                <a:ea typeface="楷体_GB2312" panose="02010609030101010101" pitchFamily="49" charset="-122"/>
              </a:rPr>
              <a:t>        </a:t>
            </a:r>
            <a:r>
              <a:rPr lang="zh-CN" altLang="en-US" sz="2800" b="1">
                <a:latin typeface="Times New Roman" panose="02020603050405020304" pitchFamily="18" charset="0"/>
                <a:ea typeface="楷体_GB2312" panose="02010609030101010101" pitchFamily="49" charset="-122"/>
              </a:rPr>
              <a:t>在天底下，一碧千里，而并不茫茫。四面都有</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小丘，平地是绿的，小丘也是绿的。羊群一会儿上</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了小丘，一会儿又下来，走在哪里都像给无边的绿</a:t>
            </a:r>
            <a:endParaRPr lang="zh-CN" altLang="en-US" sz="2800" b="1">
              <a:latin typeface="Times New Roman" panose="02020603050405020304" pitchFamily="18" charset="0"/>
              <a:ea typeface="楷体_GB2312" panose="02010609030101010101" pitchFamily="49" charset="-122"/>
            </a:endParaRPr>
          </a:p>
          <a:p>
            <a:pPr>
              <a:lnSpc>
                <a:spcPct val="150000"/>
              </a:lnSpc>
            </a:pPr>
            <a:r>
              <a:rPr lang="zh-CN" altLang="en-US" sz="2800" b="1">
                <a:latin typeface="Times New Roman" panose="02020603050405020304" pitchFamily="18" charset="0"/>
                <a:ea typeface="楷体_GB2312" panose="02010609030101010101" pitchFamily="49" charset="-122"/>
              </a:rPr>
              <a:t>毯绣上了白色的大花。</a:t>
            </a:r>
            <a:endParaRPr lang="zh-CN" altLang="en-US" sz="2800" b="1">
              <a:latin typeface="Times New Roman" panose="02020603050405020304" pitchFamily="18" charset="0"/>
              <a:ea typeface="楷体_GB2312" panose="02010609030101010101" pitchFamily="49" charset="-122"/>
            </a:endParaRPr>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noFill/>
        <a:effectLst/>
      </p:bgPr>
    </p:bg>
    <p:spTree>
      <p:nvGrpSpPr>
        <p:cNvPr id="1" name=""/>
        <p:cNvGrpSpPr/>
        <p:nvPr/>
      </p:nvGrpSpPr>
      <p:grpSpPr>
        <a:xfrm>
          <a:off x="0" y="0"/>
          <a:ext cx="0" cy="0"/>
          <a:chOff x="0" y="0"/>
          <a:chExt cx="0" cy="0"/>
        </a:xfrm>
      </p:grpSpPr>
      <p:sp>
        <p:nvSpPr>
          <p:cNvPr id="38922" name="Rectangle 10"/>
          <p:cNvSpPr>
            <a:spLocks noChangeArrowheads="1"/>
          </p:cNvSpPr>
          <p:nvPr/>
        </p:nvSpPr>
        <p:spPr bwMode="auto">
          <a:xfrm>
            <a:off x="438944" y="881063"/>
            <a:ext cx="8101013" cy="201612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2800" b="1" dirty="0">
                <a:latin typeface="Times New Roman" panose="02020603050405020304" pitchFamily="18" charset="0"/>
                <a:ea typeface="楷体_GB2312" panose="02010609030101010101" pitchFamily="49" charset="-122"/>
              </a:rPr>
              <a:t>        </a:t>
            </a:r>
            <a:r>
              <a:rPr lang="zh-CN" altLang="en-US" sz="2800" b="1" dirty="0">
                <a:latin typeface="Times New Roman" panose="02020603050405020304" pitchFamily="18" charset="0"/>
                <a:ea typeface="楷体_GB2312" panose="02010609030101010101" pitchFamily="49" charset="-122"/>
              </a:rPr>
              <a:t>那些小丘的线条是                ，就像只用绿色渲</a:t>
            </a:r>
            <a:endParaRPr lang="zh-CN" altLang="en-US" sz="2800" b="1" dirty="0">
              <a:latin typeface="Times New Roman" panose="02020603050405020304" pitchFamily="18" charset="0"/>
              <a:ea typeface="楷体_GB2312" panose="02010609030101010101" pitchFamily="49" charset="-122"/>
            </a:endParaRPr>
          </a:p>
          <a:p>
            <a:pPr>
              <a:lnSpc>
                <a:spcPct val="150000"/>
              </a:lnSpc>
            </a:pPr>
            <a:r>
              <a:rPr lang="zh-CN" altLang="en-US" sz="2800" b="1" dirty="0">
                <a:latin typeface="Times New Roman" panose="02020603050405020304" pitchFamily="18" charset="0"/>
                <a:ea typeface="楷体_GB2312" panose="02010609030101010101" pitchFamily="49" charset="-122"/>
              </a:rPr>
              <a:t>染，不用墨线勾勒的中国画那样，到处翠色欲流，</a:t>
            </a:r>
            <a:endParaRPr lang="zh-CN" altLang="en-US" sz="2800" b="1" dirty="0">
              <a:latin typeface="Times New Roman" panose="02020603050405020304" pitchFamily="18" charset="0"/>
              <a:ea typeface="楷体_GB2312" panose="02010609030101010101" pitchFamily="49" charset="-122"/>
            </a:endParaRPr>
          </a:p>
          <a:p>
            <a:pPr>
              <a:lnSpc>
                <a:spcPct val="150000"/>
              </a:lnSpc>
            </a:pPr>
            <a:r>
              <a:rPr lang="zh-CN" altLang="en-US" sz="2800" b="1" dirty="0">
                <a:latin typeface="Times New Roman" panose="02020603050405020304" pitchFamily="18" charset="0"/>
                <a:ea typeface="楷体_GB2312" panose="02010609030101010101" pitchFamily="49" charset="-122"/>
              </a:rPr>
              <a:t>轻轻流入云际。</a:t>
            </a:r>
            <a:endParaRPr lang="zh-CN" altLang="en-US" sz="2800" b="1" dirty="0">
              <a:latin typeface="Times New Roman" panose="02020603050405020304" pitchFamily="18" charset="0"/>
              <a:ea typeface="楷体_GB2312" panose="02010609030101010101" pitchFamily="49" charset="-122"/>
            </a:endParaRPr>
          </a:p>
        </p:txBody>
      </p:sp>
      <p:sp>
        <p:nvSpPr>
          <p:cNvPr id="38923" name="Rectangle 11"/>
          <p:cNvSpPr>
            <a:spLocks noChangeArrowheads="1"/>
          </p:cNvSpPr>
          <p:nvPr/>
        </p:nvSpPr>
        <p:spPr bwMode="auto">
          <a:xfrm>
            <a:off x="4083050" y="1036638"/>
            <a:ext cx="1879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latin typeface="Times New Roman" panose="02020603050405020304" pitchFamily="18" charset="0"/>
                <a:ea typeface="楷体_GB2312" panose="02010609030101010101" pitchFamily="49" charset="-122"/>
              </a:rPr>
              <a:t>那么柔美</a:t>
            </a:r>
            <a:endParaRPr lang="zh-CN" altLang="en-US" sz="2800" b="1">
              <a:latin typeface="Times New Roman" panose="02020603050405020304" pitchFamily="18" charset="0"/>
              <a:ea typeface="楷体_GB2312" panose="02010609030101010101" pitchFamily="49" charset="-122"/>
            </a:endParaRPr>
          </a:p>
        </p:txBody>
      </p:sp>
      <p:sp>
        <p:nvSpPr>
          <p:cNvPr id="38924" name="Rectangle 12"/>
          <p:cNvSpPr>
            <a:spLocks noChangeArrowheads="1"/>
          </p:cNvSpPr>
          <p:nvPr/>
        </p:nvSpPr>
        <p:spPr bwMode="auto">
          <a:xfrm>
            <a:off x="438944" y="3282951"/>
            <a:ext cx="8629650" cy="2657475"/>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2800" b="1" dirty="0">
                <a:solidFill>
                  <a:srgbClr val="0000FF"/>
                </a:solidFill>
                <a:latin typeface="Times New Roman" panose="02020603050405020304" pitchFamily="18" charset="0"/>
                <a:ea typeface="楷体_GB2312" panose="02010609030101010101" pitchFamily="49" charset="-122"/>
              </a:rPr>
              <a:t>        </a:t>
            </a:r>
            <a:r>
              <a:rPr lang="zh-CN" altLang="en-US" sz="2800" b="1" dirty="0">
                <a:solidFill>
                  <a:srgbClr val="0000FF"/>
                </a:solidFill>
                <a:latin typeface="Times New Roman" panose="02020603050405020304" pitchFamily="18" charset="0"/>
                <a:ea typeface="楷体_GB2312" panose="02010609030101010101" pitchFamily="49" charset="-122"/>
              </a:rPr>
              <a:t>目之所及，哪里都是绿的。的确是林海，群岭</a:t>
            </a:r>
            <a:endParaRPr lang="zh-CN" altLang="en-US" sz="2800" b="1" dirty="0">
              <a:solidFill>
                <a:srgbClr val="0000FF"/>
              </a:solidFill>
              <a:latin typeface="Times New Roman" panose="02020603050405020304" pitchFamily="18" charset="0"/>
              <a:ea typeface="楷体_GB2312" panose="02010609030101010101" pitchFamily="49" charset="-122"/>
            </a:endParaRPr>
          </a:p>
          <a:p>
            <a:pPr>
              <a:lnSpc>
                <a:spcPct val="150000"/>
              </a:lnSpc>
            </a:pPr>
            <a:r>
              <a:rPr lang="zh-CN" altLang="en-US" sz="2800" b="1" dirty="0">
                <a:solidFill>
                  <a:srgbClr val="0000FF"/>
                </a:solidFill>
                <a:latin typeface="Times New Roman" panose="02020603050405020304" pitchFamily="18" charset="0"/>
                <a:ea typeface="楷体_GB2312" panose="02010609030101010101" pitchFamily="49" charset="-122"/>
              </a:rPr>
              <a:t>起伏的林海的波浪。多少种绿颜色呀</a:t>
            </a:r>
            <a:r>
              <a:rPr lang="en-US" altLang="zh-CN" sz="2800" b="1" dirty="0">
                <a:solidFill>
                  <a:srgbClr val="0000FF"/>
                </a:solidFill>
                <a:latin typeface="Times New Roman" panose="02020603050405020304" pitchFamily="18" charset="0"/>
                <a:ea typeface="楷体_GB2312" panose="02010609030101010101" pitchFamily="49" charset="-122"/>
              </a:rPr>
              <a:t>:  </a:t>
            </a:r>
            <a:r>
              <a:rPr lang="zh-CN" altLang="en-US" sz="2800" b="1" dirty="0">
                <a:solidFill>
                  <a:srgbClr val="0000FF"/>
                </a:solidFill>
                <a:latin typeface="Times New Roman" panose="02020603050405020304" pitchFamily="18" charset="0"/>
                <a:ea typeface="楷体_GB2312" panose="02010609030101010101" pitchFamily="49" charset="-122"/>
              </a:rPr>
              <a:t>深的，浅的，暗的，绿得难以形容。恐怕只有画家才能描出这么</a:t>
            </a:r>
            <a:endParaRPr lang="zh-CN" altLang="en-US" sz="2800" b="1" dirty="0">
              <a:solidFill>
                <a:srgbClr val="0000FF"/>
              </a:solidFill>
              <a:latin typeface="Times New Roman" panose="02020603050405020304" pitchFamily="18" charset="0"/>
              <a:ea typeface="楷体_GB2312" panose="02010609030101010101" pitchFamily="49" charset="-122"/>
            </a:endParaRPr>
          </a:p>
          <a:p>
            <a:pPr>
              <a:lnSpc>
                <a:spcPct val="150000"/>
              </a:lnSpc>
            </a:pPr>
            <a:r>
              <a:rPr lang="zh-CN" altLang="en-US" sz="2800" b="1" dirty="0">
                <a:solidFill>
                  <a:srgbClr val="0000FF"/>
                </a:solidFill>
                <a:latin typeface="Times New Roman" panose="02020603050405020304" pitchFamily="18" charset="0"/>
                <a:ea typeface="楷体_GB2312" panose="02010609030101010101" pitchFamily="49" charset="-122"/>
              </a:rPr>
              <a:t>多的绿颜色来呢</a:t>
            </a:r>
            <a:r>
              <a:rPr lang="en-US" altLang="zh-CN" sz="2800" b="1" dirty="0">
                <a:solidFill>
                  <a:srgbClr val="0000FF"/>
                </a:solidFill>
                <a:latin typeface="Times New Roman" panose="02020603050405020304" pitchFamily="18" charset="0"/>
                <a:ea typeface="楷体_GB2312" panose="02010609030101010101" pitchFamily="49" charset="-122"/>
              </a:rPr>
              <a:t>!                               </a:t>
            </a:r>
            <a:r>
              <a:rPr lang="en-US" altLang="zh-CN" sz="2800" b="1" dirty="0">
                <a:solidFill>
                  <a:srgbClr val="0000FF"/>
                </a:solidFill>
                <a:latin typeface="宋体" panose="02010600030101010101" pitchFamily="2" charset="-122"/>
              </a:rPr>
              <a:t>(</a:t>
            </a:r>
            <a:r>
              <a:rPr lang="en-US" altLang="zh-CN" sz="2800" b="1" dirty="0">
                <a:solidFill>
                  <a:srgbClr val="0000FF"/>
                </a:solidFill>
                <a:latin typeface="Times New Roman" panose="02020603050405020304" pitchFamily="18" charset="0"/>
                <a:ea typeface="楷体_GB2312" panose="02010609030101010101" pitchFamily="49" charset="-122"/>
              </a:rPr>
              <a:t>《</a:t>
            </a:r>
            <a:r>
              <a:rPr lang="zh-CN" altLang="en-US" sz="2800" b="1" dirty="0">
                <a:solidFill>
                  <a:srgbClr val="0000FF"/>
                </a:solidFill>
                <a:latin typeface="Times New Roman" panose="02020603050405020304" pitchFamily="18" charset="0"/>
                <a:ea typeface="楷体_GB2312" panose="02010609030101010101" pitchFamily="49" charset="-122"/>
              </a:rPr>
              <a:t>林海</a:t>
            </a:r>
            <a:r>
              <a:rPr lang="en-US" altLang="zh-CN" sz="2800" b="1" dirty="0">
                <a:solidFill>
                  <a:srgbClr val="0000FF"/>
                </a:solidFill>
                <a:latin typeface="Times New Roman" panose="02020603050405020304" pitchFamily="18" charset="0"/>
                <a:ea typeface="楷体_GB2312" panose="02010609030101010101" pitchFamily="49" charset="-122"/>
              </a:rPr>
              <a:t>》</a:t>
            </a:r>
            <a:r>
              <a:rPr lang="zh-CN" altLang="en-US" sz="2800" b="1" dirty="0">
                <a:solidFill>
                  <a:srgbClr val="0000FF"/>
                </a:solidFill>
                <a:latin typeface="Times New Roman" panose="02020603050405020304" pitchFamily="18" charset="0"/>
                <a:ea typeface="楷体_GB2312" panose="02010609030101010101" pitchFamily="49" charset="-122"/>
              </a:rPr>
              <a:t>老舍</a:t>
            </a:r>
            <a:r>
              <a:rPr lang="en-US" altLang="zh-CN" sz="2800" b="1" dirty="0">
                <a:solidFill>
                  <a:srgbClr val="0000FF"/>
                </a:solidFill>
                <a:latin typeface="宋体" panose="02010600030101010101" pitchFamily="2" charset="-122"/>
              </a:rPr>
              <a:t>)</a:t>
            </a:r>
            <a:endParaRPr lang="en-US" altLang="zh-CN" sz="2800" b="1" dirty="0">
              <a:solidFill>
                <a:srgbClr val="0000FF"/>
              </a:solidFill>
              <a:latin typeface="宋体" panose="02010600030101010101" pitchFamily="2" charset="-122"/>
            </a:endParaRPr>
          </a:p>
        </p:txBody>
      </p:sp>
      <p:sp>
        <p:nvSpPr>
          <p:cNvPr id="38925" name="Rectangle 13"/>
          <p:cNvSpPr>
            <a:spLocks noChangeArrowheads="1"/>
          </p:cNvSpPr>
          <p:nvPr/>
        </p:nvSpPr>
        <p:spPr bwMode="auto">
          <a:xfrm>
            <a:off x="3783013" y="2565400"/>
            <a:ext cx="19415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FF"/>
                </a:solidFill>
                <a:latin typeface="黑体" panose="02010600030101010101" pitchFamily="2" charset="-122"/>
                <a:ea typeface="黑体" panose="02010600030101010101" pitchFamily="2" charset="-122"/>
              </a:rPr>
              <a:t>绿、美 </a:t>
            </a:r>
            <a:endParaRPr lang="zh-CN" altLang="en-US" sz="2800" b="1">
              <a:solidFill>
                <a:srgbClr val="0000FF"/>
              </a:solidFill>
              <a:latin typeface="黑体" panose="02010600030101010101" pitchFamily="2" charset="-122"/>
              <a:ea typeface="黑体" panose="02010600030101010101" pitchFamily="2"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500" fill="hold"/>
                                        <p:tgtEl>
                                          <p:spTgt spid="38923"/>
                                        </p:tgtEl>
                                        <p:attrNameLst>
                                          <p:attrName>style.color</p:attrName>
                                        </p:attrNameLst>
                                      </p:cBhvr>
                                      <p:to>
                                        <a:srgbClr val="FF0000"/>
                                      </p:to>
                                    </p:animClr>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38925"/>
                                        </p:tgtEl>
                                        <p:attrNameLst>
                                          <p:attrName>style.visibility</p:attrName>
                                        </p:attrNameLst>
                                      </p:cBhvr>
                                      <p:to>
                                        <p:strVal val="visible"/>
                                      </p:to>
                                    </p:set>
                                    <p:animEffect transition="in" filter="dissolve">
                                      <p:cBhvr>
                                        <p:cTn id="11" dur="500"/>
                                        <p:tgtEl>
                                          <p:spTgt spid="3892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8924"/>
                                        </p:tgtEl>
                                        <p:attrNameLst>
                                          <p:attrName>style.visibility</p:attrName>
                                        </p:attrNameLst>
                                      </p:cBhvr>
                                      <p:to>
                                        <p:strVal val="visible"/>
                                      </p:to>
                                    </p:set>
                                    <p:animEffect transition="in" filter="wipe(left)">
                                      <p:cBhvr>
                                        <p:cTn id="16" dur="500"/>
                                        <p:tgtEl>
                                          <p:spTgt spid="38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3" grpId="0"/>
      <p:bldP spid="38924" grpId="0"/>
      <p:bldP spid="38925"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grpSp>
        <p:nvGrpSpPr>
          <p:cNvPr id="25607" name="Group 7"/>
          <p:cNvGrpSpPr/>
          <p:nvPr/>
        </p:nvGrpSpPr>
        <p:grpSpPr bwMode="auto">
          <a:xfrm>
            <a:off x="0" y="3933825"/>
            <a:ext cx="9121775" cy="2943225"/>
            <a:chOff x="0" y="2483"/>
            <a:chExt cx="5746" cy="1854"/>
          </a:xfrm>
        </p:grpSpPr>
        <p:pic>
          <p:nvPicPr>
            <p:cNvPr id="25605" name="Picture 5" descr="背景"/>
            <p:cNvPicPr>
              <a:picLocks noChangeAspect="1" noChangeArrowheads="1"/>
            </p:cNvPicPr>
            <p:nvPr/>
          </p:nvPicPr>
          <p:blipFill>
            <a:blip r:embed="rId2" cstate="email"/>
            <a:srcRect l="5359" r="5801"/>
            <a:stretch>
              <a:fillRect/>
            </a:stretch>
          </p:blipFill>
          <p:spPr bwMode="auto">
            <a:xfrm>
              <a:off x="0" y="2483"/>
              <a:ext cx="5746" cy="1854"/>
            </a:xfrm>
            <a:prstGeom prst="rect">
              <a:avLst/>
            </a:prstGeom>
            <a:noFill/>
            <a:extLst>
              <a:ext uri="{909E8E84-426E-40DD-AFC4-6F175D3DCCD1}">
                <a14:hiddenFill xmlns:a14="http://schemas.microsoft.com/office/drawing/2010/main">
                  <a:solidFill>
                    <a:srgbClr val="FFFFFF"/>
                  </a:solidFill>
                </a14:hiddenFill>
              </a:ext>
            </a:extLst>
          </p:spPr>
        </p:pic>
        <p:sp>
          <p:nvSpPr>
            <p:cNvPr id="25604" name="Rectangle 4"/>
            <p:cNvSpPr>
              <a:spLocks noChangeArrowheads="1"/>
            </p:cNvSpPr>
            <p:nvPr/>
          </p:nvSpPr>
          <p:spPr bwMode="auto">
            <a:xfrm>
              <a:off x="326" y="2527"/>
              <a:ext cx="5103" cy="1674"/>
            </a:xfrm>
            <a:prstGeom prst="rect">
              <a:avLst/>
            </a:prstGeom>
            <a:noFill/>
            <a:ln>
              <a:noFill/>
            </a:ln>
            <a:effectLst/>
            <a:extLst>
              <a:ext uri="{909E8E84-426E-40DD-AFC4-6F175D3DCCD1}">
                <a14:hiddenFill xmlns:a14="http://schemas.microsoft.com/office/drawing/2010/main">
                  <a:solidFill>
                    <a:srgbClr val="66CCFF"/>
                  </a:solidFill>
                </a14:hiddenFill>
              </a:ext>
              <a:ext uri="{91240B29-F687-4F45-9708-019B960494DF}">
                <a14:hiddenLine xmlns:a14="http://schemas.microsoft.com/office/drawing/2010/main" w="19050">
                  <a:solidFill>
                    <a:srgbClr val="00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2800" b="1">
                  <a:latin typeface="Times New Roman" panose="02020603050405020304" pitchFamily="18" charset="0"/>
                  <a:ea typeface="楷体_GB2312" panose="02010609030101010101" pitchFamily="49" charset="-122"/>
                </a:rPr>
                <a:t>        </a:t>
              </a:r>
              <a:r>
                <a:rPr lang="zh-CN" altLang="en-US" sz="2800" b="1">
                  <a:latin typeface="Times New Roman" panose="02020603050405020304" pitchFamily="18" charset="0"/>
                  <a:ea typeface="楷体_GB2312" panose="02010609030101010101" pitchFamily="49" charset="-122"/>
                </a:rPr>
                <a:t>这种境界，既使人惊叹，又叫人舒服，既愿久立四望，又想坐下低吟一首奇丽的小诗。在这境界里，连骏马和大牛都有时候静立不动，好像回味着草原的无限乐趣。</a:t>
              </a:r>
              <a:endParaRPr lang="zh-CN" altLang="en-US" sz="2800" b="1">
                <a:latin typeface="Times New Roman" panose="02020603050405020304" pitchFamily="18" charset="0"/>
                <a:ea typeface="楷体_GB2312" panose="02010609030101010101" pitchFamily="49" charset="-122"/>
              </a:endParaRPr>
            </a:p>
          </p:txBody>
        </p:sp>
      </p:grpSp>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www.youyi100.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www.youyi100.com">
  <a:themeElements>
    <a:clrScheme name="6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6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2290</Words>
  <Application>WPS 演示</Application>
  <PresentationFormat>全屏显示(4:3)</PresentationFormat>
  <Paragraphs>188</Paragraphs>
  <Slides>30</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30</vt:i4>
      </vt:variant>
    </vt:vector>
  </HeadingPairs>
  <TitlesOfParts>
    <vt:vector size="44" baseType="lpstr">
      <vt:lpstr>Arial</vt:lpstr>
      <vt:lpstr>宋体</vt:lpstr>
      <vt:lpstr>Wingdings</vt:lpstr>
      <vt:lpstr>Times New Roman</vt:lpstr>
      <vt:lpstr>楷体_GB2312</vt:lpstr>
      <vt:lpstr>黑体</vt:lpstr>
      <vt:lpstr>微软雅黑</vt:lpstr>
      <vt:lpstr>Calibri</vt:lpstr>
      <vt:lpstr>华文新魏</vt:lpstr>
      <vt:lpstr>Times New Roman</vt:lpstr>
      <vt:lpstr>Arial</vt:lpstr>
      <vt:lpstr>华文行楷</vt:lpstr>
      <vt:lpstr>www.youyi100.com</vt:lpstr>
      <vt:lpstr> www.youyi100.com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cp:revision>
  <dcterms:created xsi:type="dcterms:W3CDTF">2017-06-05T10:38:35Z</dcterms:created>
  <dcterms:modified xsi:type="dcterms:W3CDTF">2017-06-05T10:38:35Z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