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58" r:id="rId2"/>
    <p:sldId id="359" r:id="rId3"/>
    <p:sldId id="265" r:id="rId4"/>
    <p:sldId id="361" r:id="rId5"/>
    <p:sldId id="278" r:id="rId6"/>
    <p:sldId id="344" r:id="rId7"/>
    <p:sldId id="362" r:id="rId8"/>
    <p:sldId id="363" r:id="rId9"/>
    <p:sldId id="364" r:id="rId10"/>
    <p:sldId id="275" r:id="rId11"/>
    <p:sldId id="365" r:id="rId12"/>
    <p:sldId id="366" r:id="rId13"/>
    <p:sldId id="367" r:id="rId14"/>
    <p:sldId id="368" r:id="rId15"/>
    <p:sldId id="285" r:id="rId16"/>
    <p:sldId id="369" r:id="rId17"/>
    <p:sldId id="286" r:id="rId18"/>
    <p:sldId id="360" r:id="rId19"/>
    <p:sldId id="370" r:id="rId20"/>
    <p:sldId id="270" r:id="rId21"/>
    <p:sldId id="371" r:id="rId22"/>
    <p:sldId id="372" r:id="rId23"/>
    <p:sldId id="373" r:id="rId24"/>
    <p:sldId id="277" r:id="rId25"/>
    <p:sldId id="37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0.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7.png"/><Relationship Id="rId4" Type="http://schemas.openxmlformats.org/officeDocument/2006/relationships/slide" Target="../slides/slide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13</a:t>
            </a:r>
            <a:r>
              <a:rPr lang="zh-CN" altLang="zh-CN" sz="1400" dirty="0" smtClean="0"/>
              <a:t>　宇宙的边疆</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0.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0.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5.xml"/><Relationship Id="rId9" Type="http://schemas.openxmlformats.org/officeDocument/2006/relationships/image" Target="../media/image13.emf"/></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宇宙的边疆</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642064"/>
            <a:ext cx="8128000" cy="1827873"/>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把握文章的说明顺序与内容</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文章开头引用的两句话是文章要说明的对象吗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怎样理解其作用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不是文章要说明的对象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而是作者对于宇宙探索的态度和应持有的精神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显示作者的写作意图和宇宙的浩渺无边。</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62898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0701"/>
            <a:ext cx="8128000" cy="503214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全文共</a:t>
            </a:r>
            <a:r>
              <a:rPr lang="en-US" altLang="zh-CN" dirty="0">
                <a:solidFill>
                  <a:srgbClr val="000000"/>
                </a:solidFill>
                <a:latin typeface="Times New Roman" panose="02020603050405020304" pitchFamily="18" charset="0"/>
                <a:cs typeface="Times New Roman" panose="02020603050405020304" pitchFamily="18" charset="0"/>
              </a:rPr>
              <a:t>18</a:t>
            </a:r>
            <a:r>
              <a:rPr lang="zh-CN" altLang="zh-CN" dirty="0">
                <a:solidFill>
                  <a:srgbClr val="000000"/>
                </a:solidFill>
                <a:latin typeface="Times New Roman" panose="02020603050405020304" pitchFamily="18" charset="0"/>
                <a:cs typeface="Times New Roman" panose="02020603050405020304" pitchFamily="18" charset="0"/>
              </a:rPr>
              <a:t>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如果按照下面的方式划分层次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各层的主要内容是什么</a:t>
            </a:r>
            <a:r>
              <a:rPr lang="en-US" altLang="zh-CN" dirty="0" smtClean="0">
                <a:solidFill>
                  <a:srgbClr val="000000"/>
                </a:solidFill>
                <a:latin typeface="Times New Roman" panose="02020603050405020304" pitchFamily="18" charset="0"/>
                <a:cs typeface="Times New Roman" panose="02020603050405020304" pitchFamily="18" charset="0"/>
              </a:rPr>
              <a:t>?</a:t>
            </a:r>
          </a:p>
          <a:p>
            <a:pPr indent="267970">
              <a:lnSpc>
                <a:spcPct val="150000"/>
              </a:lnSpc>
              <a:spcAft>
                <a:spcPts val="0"/>
              </a:spcAft>
              <a:tabLst>
                <a:tab pos="1029335" algn="l"/>
                <a:tab pos="1850390" algn="l"/>
                <a:tab pos="2538095" algn="l"/>
                <a:tab pos="3221990" algn="l"/>
              </a:tabLst>
            </a:pP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解说人类探索宇宙的意义以及宇宙的广阔。第二层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解说星系的组成。第三层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解说恒星的性质、数量及行星上存在生命的可能性。第四层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解说彗核、太阳系及其行星。第五层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以美丽的地球及人类的知识与探索作结。</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19573831"/>
              </p:ext>
            </p:extLst>
          </p:nvPr>
        </p:nvGraphicFramePr>
        <p:xfrm>
          <a:off x="508000" y="1903454"/>
          <a:ext cx="8128000" cy="3419526"/>
        </p:xfrm>
        <a:graphic>
          <a:graphicData uri="http://schemas.openxmlformats.org/presentationml/2006/ole">
            <mc:AlternateContent xmlns:mc="http://schemas.openxmlformats.org/markup-compatibility/2006">
              <mc:Choice xmlns:v="urn:schemas-microsoft-com:vml" Requires="v">
                <p:oleObj spid="_x0000_s5126" name="文档" r:id="rId8" imgW="3894589" imgH="1638810" progId="Word.Document.12">
                  <p:embed/>
                </p:oleObj>
              </mc:Choice>
              <mc:Fallback>
                <p:oleObj name="文档" r:id="rId8" imgW="3894589" imgH="1638810" progId="Word.Document.12">
                  <p:embed/>
                  <p:pic>
                    <p:nvPicPr>
                      <p:cNvPr id="0" name=""/>
                      <p:cNvPicPr/>
                      <p:nvPr/>
                    </p:nvPicPr>
                    <p:blipFill>
                      <a:blip r:embed="rId9"/>
                      <a:stretch>
                        <a:fillRect/>
                      </a:stretch>
                    </p:blipFill>
                    <p:spPr>
                      <a:xfrm>
                        <a:off x="508000" y="1903454"/>
                        <a:ext cx="8128000" cy="3419526"/>
                      </a:xfrm>
                      <a:prstGeom prst="rect">
                        <a:avLst/>
                      </a:prstGeom>
                    </p:spPr>
                  </p:pic>
                </p:oleObj>
              </mc:Fallback>
            </mc:AlternateContent>
          </a:graphicData>
        </a:graphic>
      </p:graphicFrame>
      <p:sp>
        <p:nvSpPr>
          <p:cNvPr id="8" name="矩形 7"/>
          <p:cNvSpPr/>
          <p:nvPr/>
        </p:nvSpPr>
        <p:spPr>
          <a:xfrm>
            <a:off x="193441" y="5014782"/>
            <a:ext cx="8646661" cy="13571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2827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通观全文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可以看出作者对宇宙有哪些认识。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宇宙辽阔无垠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神秘莫测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宇宙是广袤寒冷而又黑暗的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整个宇宙的自然法则是一样的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宇宙里可能有许多存在生命的星球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宇宙的奥秘等待人类去探索。</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从本文的内容看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课文采用了怎样的说明顺序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依次介绍了哪些天体现象</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从说明顺序上看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采用的是空间顺序。依次介绍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星系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星系群、子星系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恒星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太阳系及其行星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地球。</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532246"/>
            <a:ext cx="8646661" cy="1267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4232" y="4191991"/>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30789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736361"/>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体会文章的手法与情感</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人类认识宇宙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是从地球开始的。为什么作者的解说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不沿着人类认识发展的轨迹进行呢</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课文是按照宇宙演化的规律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先有宇宙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次有星系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再有恒星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再有行星的顺序介绍的。这样介绍便于知识的梳理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这是电视片的解说词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从摄影的角度来看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先整体后局部便于把握。</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本文是以电视片解说词的形式介绍宇宙知识的科普文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作者运用了大量的议论与抒情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这样写有什么作用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这些议论和抒情性的文字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如开头三段和结尾两段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融说理和抒情为一体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传达了作者对宇宙和人类的认识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很好地配合了电视画面内容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有利于感染观众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激发他们对宇宙的兴趣</a:t>
            </a:r>
            <a:r>
              <a:rPr lang="zh-CN" altLang="zh-CN"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p:txBody>
      </p:sp>
      <p:sp>
        <p:nvSpPr>
          <p:cNvPr id="8" name="矩形 7"/>
          <p:cNvSpPr/>
          <p:nvPr/>
        </p:nvSpPr>
        <p:spPr>
          <a:xfrm>
            <a:off x="193441" y="2780928"/>
            <a:ext cx="8646661" cy="12350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4829810"/>
            <a:ext cx="8646661" cy="13737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85978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705126"/>
            <a:ext cx="8128000" cy="170174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地球是宇宙汪洋之中的沧海一粟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人只不过是尘空中飞扬的一粒尘埃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我们为什么还要不断地去探索宇宙的奥秘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谈谈你的理解。</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探索宇宙有助于我们更好地了解地球和宇宙的历史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更科学合理地驾驭人类自身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人类的未来取决于我们对宇宙的了解程度。</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62898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33677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458631"/>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作者如同一位优秀的导游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带我们在广袤的宇宙中遨游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依次介绍了宇宙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星系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星系群、子星系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恒星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太阳系及其行星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地球。那么这样的说明顺序有什么好处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这样的说明顺序有如下好处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虽然我们生活在宇宙中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但是我们跳出宇宙之外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将它作为纯客观的说明对象来解说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这样能够更清晰、直观地介绍。</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空间尺度由大到小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让读者从整体上有所了解之后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再深入局部了解细微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这样顺序清楚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层次分明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符合读者的思维习惯。</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由广阔的宇宙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穿过无尽的空间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最终回到人类的家园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这是发现和探索的过程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表现了人类对宇宙的敬仰和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掌握我们自己的命运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的热情。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人类的未来取决于我们对这个宇宙的了解程度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由宇宙再反观地球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就是人类的未来之路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说明的顺序和作者的思想达到高度契合。</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748270"/>
            <a:ext cx="8646661" cy="32215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464819"/>
            <a:ext cx="8128000" cy="418236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今天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人类对宇宙的探索已经成为生活的一个重要部分。那么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作者对宇宙和人类的探索行为有怎样的看法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作者认为宇宙辽阔无垠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神秘莫测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而人类生活的地球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只是宇宙中的沧海一粟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它的存在可能仅仅对我们有意义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。宇宙不因为地球及生活在地球上的人类而存在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人类的未来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取决于对宇宙的了解程度。人类对宇宙来说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是渺小甚至微不足道的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只不过是晨空中飞扬的一粒尘埃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人类关心的大多数问题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对宇宙来说更是微不足道、毫无意义的。但是人类对宇宙的探索是本能的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是人类拥有智慧而必须承担的责任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也是人类拥有未来的希望。人类有探索宇宙所需要的勇气和素质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人类以渺小的身躯和短暂的人生来探索广阔的宇宙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这使人类的生活具有了伟大的意义。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337994"/>
            <a:ext cx="8646661" cy="3957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63906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4275090833"/>
              </p:ext>
            </p:extLst>
          </p:nvPr>
        </p:nvGraphicFramePr>
        <p:xfrm>
          <a:off x="508000" y="2291569"/>
          <a:ext cx="8128000" cy="2528861"/>
        </p:xfrm>
        <a:graphic>
          <a:graphicData uri="http://schemas.openxmlformats.org/presentationml/2006/ole">
            <mc:AlternateContent xmlns:mc="http://schemas.openxmlformats.org/markup-compatibility/2006">
              <mc:Choice xmlns:v="urn:schemas-microsoft-com:vml" Requires="v">
                <p:oleObj spid="_x0000_s6149" name="文档" r:id="rId8" imgW="3837004" imgH="1194582" progId="Word.Document.12">
                  <p:embed/>
                </p:oleObj>
              </mc:Choice>
              <mc:Fallback>
                <p:oleObj name="文档" r:id="rId8" imgW="3837004" imgH="1194582" progId="Word.Document.12">
                  <p:embed/>
                  <p:pic>
                    <p:nvPicPr>
                      <p:cNvPr id="0" name=""/>
                      <p:cNvPicPr/>
                      <p:nvPr/>
                    </p:nvPicPr>
                    <p:blipFill>
                      <a:blip r:embed="rId9"/>
                      <a:stretch>
                        <a:fillRect/>
                      </a:stretch>
                    </p:blipFill>
                    <p:spPr>
                      <a:xfrm>
                        <a:off x="508000" y="2291569"/>
                        <a:ext cx="8128000" cy="2528861"/>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本文用通俗浅显的语言、轻松愉快的笔调向我们展示了宇宙的浩渺无边、宇宙的奥秘、宇宙久远的历史。文章之所以能取得这样的效果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与作者善于驾驭说明的顺序和说明的语言密切相关。文章以由外到内的顺序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说明了宇宙的广阔、星系的组成、恒星的性质、太阳系及其行星等知识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推测宇宙中会有其他生命形式存在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揭示了人类探索宇宙的重要意义。在说明中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大量地使用比喻、拟人、对比等修辞手法和富有哲理的语句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既满足了读者好奇的天性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也给予读者理性的思考。</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你曾经到过哪一个风景优美的地方或观瞻过哪一个历史悠久的古迹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请选取恰当的说明顺序或采用生动的说明方法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写一段解说词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力求形象、条理地说明该风景或古迹。</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字左右即可。</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2081879"/>
            <a:ext cx="8128000" cy="294824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故宫又称紫禁城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从明永乐四年</a:t>
            </a:r>
            <a:r>
              <a:rPr lang="en-US" altLang="zh-CN" dirty="0">
                <a:solidFill>
                  <a:srgbClr val="000000"/>
                </a:solidFill>
                <a:latin typeface="Times New Roman" panose="02020603050405020304" pitchFamily="18" charset="0"/>
                <a:cs typeface="Times New Roman" panose="02020603050405020304" pitchFamily="18" charset="0"/>
              </a:rPr>
              <a:t>(1406)</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开始修建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a:t>
            </a:r>
            <a:r>
              <a:rPr lang="en-US" altLang="zh-CN" dirty="0">
                <a:solidFill>
                  <a:srgbClr val="000000"/>
                </a:solidFill>
                <a:latin typeface="Times New Roman" panose="02020603050405020304" pitchFamily="18" charset="0"/>
                <a:cs typeface="Times New Roman" panose="02020603050405020304" pitchFamily="18" charset="0"/>
              </a:rPr>
              <a:t>14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年的时间才基本建成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到今天已有</a:t>
            </a:r>
            <a:r>
              <a:rPr lang="en-US" altLang="zh-CN" dirty="0">
                <a:solidFill>
                  <a:srgbClr val="000000"/>
                </a:solidFill>
                <a:latin typeface="Times New Roman" panose="02020603050405020304" pitchFamily="18" charset="0"/>
                <a:cs typeface="Times New Roman" panose="02020603050405020304" pitchFamily="18" charset="0"/>
              </a:rPr>
              <a:t>570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多年的历史。故宫占地</a:t>
            </a:r>
            <a:r>
              <a:rPr lang="en-US" altLang="zh-CN" dirty="0">
                <a:solidFill>
                  <a:srgbClr val="000000"/>
                </a:solidFill>
                <a:latin typeface="Times New Roman" panose="02020603050405020304" pitchFamily="18" charset="0"/>
                <a:cs typeface="Times New Roman" panose="02020603050405020304" pitchFamily="18" charset="0"/>
              </a:rPr>
              <a:t>72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万多平方米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有宫殿楼阁</a:t>
            </a:r>
            <a:r>
              <a:rPr lang="en-US" altLang="zh-CN" dirty="0">
                <a:solidFill>
                  <a:srgbClr val="000000"/>
                </a:solidFill>
                <a:latin typeface="Times New Roman" panose="02020603050405020304" pitchFamily="18" charset="0"/>
                <a:cs typeface="Times New Roman" panose="02020603050405020304" pitchFamily="18" charset="0"/>
              </a:rPr>
              <a:t>9</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900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建筑面积约</a:t>
            </a:r>
            <a:r>
              <a:rPr lang="en-US" altLang="zh-CN" dirty="0">
                <a:solidFill>
                  <a:srgbClr val="000000"/>
                </a:solidFill>
                <a:latin typeface="Times New Roman" panose="02020603050405020304" pitchFamily="18" charset="0"/>
                <a:cs typeface="Times New Roman" panose="02020603050405020304" pitchFamily="18" charset="0"/>
              </a:rPr>
              <a:t>15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万平方米。四周有高</a:t>
            </a:r>
            <a:r>
              <a:rPr lang="en-US" altLang="zh-CN" dirty="0">
                <a:solidFill>
                  <a:srgbClr val="000000"/>
                </a:solidFill>
                <a:latin typeface="Times New Roman" panose="02020603050405020304" pitchFamily="18" charset="0"/>
                <a:cs typeface="Times New Roman" panose="02020603050405020304" pitchFamily="18" charset="0"/>
              </a:rPr>
              <a:t>9.9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a:t>
            </a:r>
            <a:r>
              <a:rPr lang="en-US" altLang="zh-CN" dirty="0">
                <a:solidFill>
                  <a:srgbClr val="000000"/>
                </a:solidFill>
                <a:latin typeface="Times New Roman" panose="02020603050405020304" pitchFamily="18" charset="0"/>
                <a:cs typeface="Times New Roman" panose="02020603050405020304" pitchFamily="18" charset="0"/>
              </a:rPr>
              <a:t>10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米的城墙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墙外一周是</a:t>
            </a:r>
            <a:r>
              <a:rPr lang="en-US" altLang="zh-CN" dirty="0">
                <a:solidFill>
                  <a:srgbClr val="000000"/>
                </a:solidFill>
                <a:latin typeface="Times New Roman" panose="02020603050405020304" pitchFamily="18" charset="0"/>
                <a:cs typeface="Times New Roman" panose="02020603050405020304" pitchFamily="18" charset="0"/>
              </a:rPr>
              <a:t>52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米宽的护城河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俗称筒子河。城四周各设一门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南面的正门是午门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北门叫神武门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东门叫东华门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西门叫西华门。我们眼前的建筑就是午门。清代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皇帝举行朝会或大祀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以及元旦、冬至、万寿、大婚等重大节日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都要在这里陈设仪仗。国家凡有征战凯旋时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皇帝在午门接受献俘典礼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如果皇帝亲征也从午门出驾。</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7353414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25141858"/>
              </p:ext>
            </p:extLst>
          </p:nvPr>
        </p:nvGraphicFramePr>
        <p:xfrm>
          <a:off x="508000" y="1382348"/>
          <a:ext cx="8128000" cy="4710948"/>
        </p:xfrm>
        <a:graphic>
          <a:graphicData uri="http://schemas.openxmlformats.org/presentationml/2006/ole">
            <mc:AlternateContent xmlns:mc="http://schemas.openxmlformats.org/markup-compatibility/2006">
              <mc:Choice xmlns:v="urn:schemas-microsoft-com:vml" Requires="v">
                <p:oleObj spid="_x0000_s1032" name="文档" r:id="rId4" imgW="3998963" imgH="2317050" progId="Word.Document.12">
                  <p:embed/>
                </p:oleObj>
              </mc:Choice>
              <mc:Fallback>
                <p:oleObj name="文档" r:id="rId4" imgW="3998963" imgH="2317050" progId="Word.Document.12">
                  <p:embed/>
                  <p:pic>
                    <p:nvPicPr>
                      <p:cNvPr id="0" name=""/>
                      <p:cNvPicPr/>
                      <p:nvPr/>
                    </p:nvPicPr>
                    <p:blipFill>
                      <a:blip r:embed="rId5"/>
                      <a:stretch>
                        <a:fillRect/>
                      </a:stretch>
                    </p:blipFill>
                    <p:spPr>
                      <a:xfrm>
                        <a:off x="508000" y="1382348"/>
                        <a:ext cx="8128000" cy="4710948"/>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0316"/>
            <a:ext cx="8128000" cy="3351367"/>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《地球公民》解说词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ea typeface="方正宋黑_GBK"/>
                <a:cs typeface="Times New Roman" panose="02020603050405020304" pitchFamily="18" charset="0"/>
              </a:rPr>
              <a:t>节选</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由于我们共同居住在同一个地球上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所以我们都被称作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地球公民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一词不包含性别歧视、种族歧视以及物种歧视。它包括了地球上的每一种生物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温血或冷血动物、鸟类、爬行类、两栖类、鱼类以及人类。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人类并不是这个星球上的唯一物种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而是与其他数百万种生物一起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在这里共同生活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共同发展。然而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在所有地球公民之中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只有人类妄图主宰一切。长期以来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像对待无知无觉的物体一样对待其他同伴生灵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我们称这种做法为物种歧视。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64819"/>
            <a:ext cx="8128000" cy="418236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与种族歧视、性别歧视一样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物种歧视也是一种偏见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或者说是为了维护自己种群的私利而对其他种群采取的不公正态度。如果一个生命受到伤害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却没有道德上的标准来促使人们对此行为进行反思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无论这个生命是什么形式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按照平等原则的提示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这种伤害也会同等地发生在其他生命形式上。当种族主义者的利益与其他种族发生冲突时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为了自我利益而破坏平等原则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性别歧视者为了同性别人群利益而破坏平等的原则。同样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物种主义者将自我种群的利益凌驾于其他所有物种的利益之上。以上所有这些偏见和不平等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却有着相同的模式。</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在人类的大家庭中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我们认同这样一个道德标准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每个个体生命都应该得到尊重。然而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当强势者把弱势者当成不被尊重的物体对待时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便破坏了这种相互尊重的道德标准。</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67478272"/>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人类和动物在方方面面都存在着差异。但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从某种角度来看待这个问题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也许会有不同的结论。即使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这些动物的欲望并不如人类那么多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它们并不能够像人类那样去理解事物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有一些基本的愿望和感受却是人类与动物所共有的。比如说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都渴望得到食物、水、栖身之地以及与同伴的交流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都希望可以自由地行动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并且免除痛苦。又比如说领悟力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大多数动物也可以充分感受它们生活的环境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否则它们将无法生存。因此在许多表面上的不同之下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人类与动物其实存在着很多共同之处。除此之外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与人类一样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动物们拥有着神秘、不可思议的感知能力。它们不仅仅只是存在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它们活着并感受着这个世界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它们拥有自我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拥有独特的生命意识。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就根本而言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别的生命也有肢脚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只不过人类能直立行走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而猪、牛、鸡或火鸡只能伏地而行。这些动物对人类有何希冀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我们该如何在伦理的范畴内对待它们</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要回答这些问题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人类首先必须对自身与动物之间的关系有所认识。</a:t>
            </a:r>
            <a:endParaRPr lang="zh-CN" altLang="zh-CN" sz="1600" dirty="0">
              <a:solidFill>
                <a:srgbClr val="000000"/>
              </a:solidFill>
              <a:latin typeface="NEU-BZ-S92"/>
              <a:ea typeface="方正书宋_GBK"/>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84402485"/>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7377"/>
            <a:ext cx="8128000" cy="211724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美国影片《地球公民》用</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年的制作时间系统全面地揭露了当今人类如何大规模地屠杀和虐待动物。影片让观众认识到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我们这个星球已经成为了一个巨大的屠宰场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人类已经堕落到何等残忍和无知的境地而不自觉。对于动物来说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地球如同地狱。影片最后告诉观众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这个地球上有三种生命力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自然、动物和人类。我们都是地球公民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愿我们彼此相通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彼此关爱。</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19717874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3" name="矩形 2"/>
          <p:cNvSpPr>
            <a:spLocks noChangeAspect="1"/>
          </p:cNvSpPr>
          <p:nvPr/>
        </p:nvSpPr>
        <p:spPr>
          <a:xfrm>
            <a:off x="508000" y="1880316"/>
            <a:ext cx="8128000" cy="341632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在《宇宙的边疆》一文中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有这样一组数字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不知是否引起了你的遐思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宇宙间有若干千亿</a:t>
            </a:r>
            <a:r>
              <a:rPr lang="en-US" altLang="zh-CN" dirty="0">
                <a:solidFill>
                  <a:srgbClr val="000000"/>
                </a:solidFill>
                <a:latin typeface="Times New Roman" panose="02020603050405020304" pitchFamily="18" charset="0"/>
                <a:cs typeface="Times New Roman" panose="02020603050405020304" pitchFamily="18" charset="0"/>
              </a:rPr>
              <a:t>(10</a:t>
            </a:r>
            <a:r>
              <a:rPr lang="en-US" altLang="zh-CN" baseline="30000" dirty="0">
                <a:solidFill>
                  <a:srgbClr val="000000"/>
                </a:solidFill>
                <a:latin typeface="Times New Roman" panose="02020603050405020304" pitchFamily="18" charset="0"/>
                <a:cs typeface="Times New Roman" panose="02020603050405020304" pitchFamily="18" charset="0"/>
              </a:rPr>
              <a:t>11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个星系。每个星系平均由</a:t>
            </a:r>
            <a:r>
              <a:rPr lang="en-US" altLang="zh-CN"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000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亿个恒星组成。在所有的星系里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行星的数量跟恒星的总数大概一样多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我们附着或旁落在一个行星上的机会只有</a:t>
            </a:r>
            <a:r>
              <a:rPr lang="en-US" altLang="zh-CN" dirty="0">
                <a:solidFill>
                  <a:srgbClr val="000000"/>
                </a:solidFill>
                <a:latin typeface="Times New Roman" panose="02020603050405020304" pitchFamily="18" charset="0"/>
                <a:cs typeface="Times New Roman" panose="02020603050405020304" pitchFamily="18" charset="0"/>
              </a:rPr>
              <a:t>10</a:t>
            </a:r>
            <a:r>
              <a:rPr lang="en-US" altLang="zh-CN" baseline="30000" dirty="0">
                <a:solidFill>
                  <a:srgbClr val="000000"/>
                </a:solidFill>
                <a:latin typeface="Times New Roman" panose="02020603050405020304" pitchFamily="18" charset="0"/>
                <a:cs typeface="Times New Roman" panose="02020603050405020304" pitchFamily="18" charset="0"/>
              </a:rPr>
              <a:t>33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而从目前的观察来看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还没有发现我们能到达的、能像我们的地球一样美好的星体。那么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我们为什么还不珍视我们的地球家园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还不保护好我们赖以生存的青山、绿水和蓝天</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善待地球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保护环境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大与小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880316"/>
            <a:ext cx="8128000" cy="335136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赫胥黎说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已知的事物是有限的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未知的事物是无穷的。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亦如庄子所说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吾生也有涯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而知也无涯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。对于个体而言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生命短暂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知识无限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每一个人都应该勇于进取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勇于探索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不断地丰富自己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完善自我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实现自己的价值。对于人类而言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应该正视自己在宇宙中的位置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在地球上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也要正视自己的位置。妄自尊大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为小小区域利益而杀伐不休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显得那么浅薄和无知。人类更应该做的是正视自身的位置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了解向未知进军的方向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选择正确的生存态度。</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已知与未知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探索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正视自己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472446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510902"/>
            <a:ext cx="8128000" cy="128625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本文节选自卡尔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萨根最著名的作品《宇宙》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是一篇讲述关于宇宙探索问题的科普文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亦是一部大型电视片的解说词。作者以形象精美的语言向人们展示了宇宙的浩瀚无垠和神秘莫测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激发人们探索宇宙的强烈欲望。</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16442274"/>
              </p:ext>
            </p:extLst>
          </p:nvPr>
        </p:nvGraphicFramePr>
        <p:xfrm>
          <a:off x="508000" y="2204864"/>
          <a:ext cx="8128000" cy="1059298"/>
        </p:xfrm>
        <a:graphic>
          <a:graphicData uri="http://schemas.openxmlformats.org/presentationml/2006/ole">
            <mc:AlternateContent xmlns:mc="http://schemas.openxmlformats.org/markup-compatibility/2006">
              <mc:Choice xmlns:v="urn:schemas-microsoft-com:vml" Requires="v">
                <p:oleObj spid="_x0000_s2056" name="文档" r:id="rId7" imgW="3837004" imgH="500477" progId="Word.Document.12">
                  <p:embed/>
                </p:oleObj>
              </mc:Choice>
              <mc:Fallback>
                <p:oleObj name="文档" r:id="rId7" imgW="3837004" imgH="500477" progId="Word.Document.12">
                  <p:embed/>
                  <p:pic>
                    <p:nvPicPr>
                      <p:cNvPr id="0" name=""/>
                      <p:cNvPicPr/>
                      <p:nvPr/>
                    </p:nvPicPr>
                    <p:blipFill>
                      <a:blip r:embed="rId8"/>
                      <a:stretch>
                        <a:fillRect/>
                      </a:stretch>
                    </p:blipFill>
                    <p:spPr>
                      <a:xfrm>
                        <a:off x="508000" y="2204864"/>
                        <a:ext cx="8128000" cy="1059298"/>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卡尔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萨根是宇宙大爆炸理论的宣传者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他的《宇宙》共有十三章。第一章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宇宙的边疆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介绍人类对宇宙的探索。第二章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宇宙的音乐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介绍地球上生命的诞生。第三章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宇宙的和谐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介绍宇宙里的自然法则万有引力定律。第四章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天堂与地狱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介绍宇宙间的灾难性变化。第五章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神秘的红色行星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介绍火星。第六章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旅行者的故事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介绍木星系。第七章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夜空的脊柱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介绍银河。第八章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在时空中旅行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介绍地球的历史。第九章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恒星的生命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介绍银河系的几个特殊的星球。第十章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永远的尽头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介绍宇宙大爆炸。第十一章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给未来的信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展望人类的未来。第十二章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银河系百科全书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探讨宇宙中的生命。第十三章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为地球呼吁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课文节选了第一章的前半部分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介绍宇宙的构成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后半部分介绍人类对宇宙的探索。作者基于人类目前对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宇宙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的认识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将这个复杂的天体系统谈得深入浅出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使人读来有一种美的享受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并能激发诗意的联想。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54578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解说词是对展览、实物、影视、图片、名胜古迹和历史文物进行解释说明的一种文体。它通过对事物的准确描述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词语的渲染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来感染观众或听众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使其了解事物的来龙去脉和意义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收到很好的宣传效果。解说词有补充视觉和听觉的作用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具有以下特点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语言通俗、平易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读起来顺口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听起来顺耳。因为解说词是对形象画面的补充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是通过语言表达来宣传和介绍的。</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紧扣实物和形象进行解说。实物和形象是解说词写作的依据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忠实于实物和形象是解说词写作的基本原则。围绕实物、形象这一中心点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安排结构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组织段落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绝不能游离于具体的解说对象。</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注重文艺性。解说词不是空洞的说教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必须通过形象的语言对实物进行描绘。解说词是说明和描写的结合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具有文学的特点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好的解说词生动而感人。</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579236"/>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83176407"/>
              </p:ext>
            </p:extLst>
          </p:nvPr>
        </p:nvGraphicFramePr>
        <p:xfrm>
          <a:off x="508000" y="2191294"/>
          <a:ext cx="8128000" cy="4334050"/>
        </p:xfrm>
        <a:graphic>
          <a:graphicData uri="http://schemas.openxmlformats.org/presentationml/2006/ole">
            <mc:AlternateContent xmlns:mc="http://schemas.openxmlformats.org/markup-compatibility/2006">
              <mc:Choice xmlns:v="urn:schemas-microsoft-com:vml" Requires="v">
                <p:oleObj spid="_x0000_s3080" name="文档" r:id="rId7" imgW="3894229" imgH="2075825" progId="Word.Document.12">
                  <p:embed/>
                </p:oleObj>
              </mc:Choice>
              <mc:Fallback>
                <p:oleObj name="文档" r:id="rId7" imgW="3894229" imgH="2075825" progId="Word.Document.12">
                  <p:embed/>
                  <p:pic>
                    <p:nvPicPr>
                      <p:cNvPr id="0" name=""/>
                      <p:cNvPicPr/>
                      <p:nvPr/>
                    </p:nvPicPr>
                    <p:blipFill>
                      <a:blip r:embed="rId8"/>
                      <a:stretch>
                        <a:fillRect/>
                      </a:stretch>
                    </p:blipFill>
                    <p:spPr>
                      <a:xfrm>
                        <a:off x="508000" y="2191294"/>
                        <a:ext cx="8128000" cy="4334050"/>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4" name="矩形 3"/>
          <p:cNvSpPr>
            <a:spLocks noChangeAspect="1"/>
          </p:cNvSpPr>
          <p:nvPr/>
        </p:nvSpPr>
        <p:spPr>
          <a:xfrm>
            <a:off x="508000" y="1916832"/>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59309474"/>
              </p:ext>
            </p:extLst>
          </p:nvPr>
        </p:nvGraphicFramePr>
        <p:xfrm>
          <a:off x="508000" y="2614468"/>
          <a:ext cx="8128000" cy="2534822"/>
        </p:xfrm>
        <a:graphic>
          <a:graphicData uri="http://schemas.openxmlformats.org/presentationml/2006/ole">
            <mc:AlternateContent xmlns:mc="http://schemas.openxmlformats.org/markup-compatibility/2006">
              <mc:Choice xmlns:v="urn:schemas-microsoft-com:vml" Requires="v">
                <p:oleObj spid="_x0000_s4103" name="文档" r:id="rId7" imgW="3894229" imgH="1214774" progId="Word.Document.12">
                  <p:embed/>
                </p:oleObj>
              </mc:Choice>
              <mc:Fallback>
                <p:oleObj name="文档" r:id="rId7" imgW="3894229" imgH="1214774" progId="Word.Document.12">
                  <p:embed/>
                  <p:pic>
                    <p:nvPicPr>
                      <p:cNvPr id="0" name=""/>
                      <p:cNvPicPr/>
                      <p:nvPr/>
                    </p:nvPicPr>
                    <p:blipFill>
                      <a:blip r:embed="rId8"/>
                      <a:stretch>
                        <a:fillRect/>
                      </a:stretch>
                    </p:blipFill>
                    <p:spPr>
                      <a:xfrm>
                        <a:off x="508000" y="2614468"/>
                        <a:ext cx="8128000" cy="2534822"/>
                      </a:xfrm>
                      <a:prstGeom prst="rect">
                        <a:avLst/>
                      </a:prstGeom>
                    </p:spPr>
                  </p:pic>
                </p:oleObj>
              </mc:Fallback>
            </mc:AlternateContent>
          </a:graphicData>
        </a:graphic>
      </p:graphicFrame>
    </p:spTree>
    <p:extLst>
      <p:ext uri="{BB962C8B-B14F-4D97-AF65-F5344CB8AC3E}">
        <p14:creationId xmlns:p14="http://schemas.microsoft.com/office/powerpoint/2010/main" val="14094399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夙望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长久的愿望。</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无谓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没有意义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毫无价值。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微不足道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非常渺小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不值得一提。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人才济济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形容有才能的人很多。</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cs typeface="Times New Roman" panose="02020603050405020304" pitchFamily="18" charset="0"/>
              </a:rPr>
              <a:t>广袤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土地的长度和宽度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东西的长度叫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南北的长度叫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(6)</a:t>
            </a:r>
            <a:r>
              <a:rPr lang="zh-CN" altLang="zh-CN" dirty="0">
                <a:solidFill>
                  <a:srgbClr val="000000"/>
                </a:solidFill>
                <a:latin typeface="Times New Roman" panose="02020603050405020304" pitchFamily="18" charset="0"/>
                <a:cs typeface="Times New Roman" panose="02020603050405020304" pitchFamily="18" charset="0"/>
              </a:rPr>
              <a:t>奄奄一息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形容气息微弱的样子。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(7)</a:t>
            </a:r>
            <a:r>
              <a:rPr lang="zh-CN" altLang="zh-CN" dirty="0">
                <a:solidFill>
                  <a:srgbClr val="000000"/>
                </a:solidFill>
                <a:latin typeface="Times New Roman" panose="02020603050405020304" pitchFamily="18" charset="0"/>
                <a:cs typeface="Times New Roman" panose="02020603050405020304" pitchFamily="18" charset="0"/>
              </a:rPr>
              <a:t>川流不息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行人、车马等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像流水一样连续不断。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370311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666380"/>
            <a:ext cx="8128000" cy="377924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淹没</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湮没</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淹没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原义是大水把东西淹了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湮没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原义是沙土把东西埋了。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淹没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被遮掩的事物依旧存在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湮没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指随着时间的流逝一些人或事物不被记起甚至消失。</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好大喜功</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好高骛远</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好大喜功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是指不管条件是否许可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一心想做大事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立大功。多用以形容浮夸的作风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含贬义。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好高骛远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是比喻不切实际地追求过高的目标。两者意思相近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但使用的场景不同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前者强调想做一番大事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后者是追求不切实际的目标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不一定指一番大事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有点眼高手低的意思。</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906727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264</TotalTime>
  <Words>3074</Words>
  <Application>Microsoft Office PowerPoint</Application>
  <PresentationFormat>全屏显示(4:3)</PresentationFormat>
  <Paragraphs>144</Paragraphs>
  <Slides>25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13　宇宙的边疆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76</cp:revision>
  <dcterms:created xsi:type="dcterms:W3CDTF">2014-04-23T05:53:17Z</dcterms:created>
  <dcterms:modified xsi:type="dcterms:W3CDTF">2015-11-05T08:52:45Z</dcterms:modified>
</cp:coreProperties>
</file>