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260" y="-606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6.wdp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microsoft.com/office/2007/relationships/hdphoto" Target="../media/hdphoto2.wdp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hyperlink" Target="http://192.168.0.3:8000/material/material/200631193109.jpg" TargetMode="Externa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microsoft.com/office/2007/relationships/hdphoto" Target="../media/hdphoto4.wdp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hyperlink" Target="http://192.168.0.3:8000/material/material/200631193205.jpg" TargetMode="Externa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8.png"/><Relationship Id="rId7" Type="http://schemas.openxmlformats.org/officeDocument/2006/relationships/hyperlink" Target="l.exe" TargetMode="External"/><Relationship Id="rId6" Type="http://schemas.openxmlformats.org/officeDocument/2006/relationships/image" Target="../media/image17.png"/><Relationship Id="rId5" Type="http://schemas.openxmlformats.org/officeDocument/2006/relationships/hyperlink" Target="n.exe" TargetMode="External"/><Relationship Id="rId4" Type="http://schemas.openxmlformats.org/officeDocument/2006/relationships/image" Target="../media/image16.png"/><Relationship Id="rId3" Type="http://schemas.openxmlformats.org/officeDocument/2006/relationships/hyperlink" Target="t.exe" TargetMode="External"/><Relationship Id="rId2" Type="http://schemas.openxmlformats.org/officeDocument/2006/relationships/image" Target="../media/image15.png"/><Relationship Id="rId1" Type="http://schemas.openxmlformats.org/officeDocument/2006/relationships/hyperlink" Target="d.exe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539574" y="1968872"/>
            <a:ext cx="27125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err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dtnl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897016" y="240736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879" y="1665558"/>
            <a:ext cx="3640778" cy="28229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矩形 1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会看图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76800" y="1845900"/>
            <a:ext cx="7315200" cy="2497163"/>
            <a:chOff x="4390600" y="1845900"/>
            <a:chExt cx="7315200" cy="2497163"/>
          </a:xfrm>
        </p:grpSpPr>
        <p:sp>
          <p:nvSpPr>
            <p:cNvPr id="3" name="Text Box 7"/>
            <p:cNvSpPr txBox="1">
              <a:spLocks noChangeArrowheads="1"/>
            </p:cNvSpPr>
            <p:nvPr/>
          </p:nvSpPr>
          <p:spPr bwMode="auto">
            <a:xfrm>
              <a:off x="4390600" y="3327400"/>
              <a:ext cx="7315200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 t—ǔ----</a:t>
              </a:r>
              <a:r>
                <a:rPr lang="en-US" altLang="zh-CN" sz="6000" b="1" dirty="0" err="1">
                  <a:latin typeface="微软雅黑" panose="020B0503020204020204" charset="-122"/>
                  <a:ea typeface="微软雅黑" panose="020B0503020204020204" charset="-122"/>
                </a:rPr>
                <a:t>tǔ</a:t>
              </a:r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6000" b="1" dirty="0" smtClean="0">
                  <a:latin typeface="微软雅黑" panose="020B0503020204020204" charset="-122"/>
                  <a:ea typeface="微软雅黑" panose="020B0503020204020204" charset="-122"/>
                </a:rPr>
                <a:t>(</a:t>
              </a:r>
              <a:r>
                <a:rPr lang="zh-CN" altLang="en-US" sz="6000" b="1" dirty="0" smtClean="0">
                  <a:latin typeface="微软雅黑" panose="020B0503020204020204" charset="-122"/>
                  <a:ea typeface="微软雅黑" panose="020B0503020204020204" charset="-122"/>
                </a:rPr>
                <a:t>泥土） </a:t>
              </a:r>
              <a:endParaRPr lang="zh-CN" altLang="en-US" sz="6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4705584" y="1845900"/>
              <a:ext cx="5334000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n—í----</a:t>
              </a:r>
              <a:r>
                <a:rPr lang="en-US" altLang="zh-CN" sz="6000" b="1" dirty="0" err="1">
                  <a:latin typeface="微软雅黑" panose="020B0503020204020204" charset="-122"/>
                  <a:ea typeface="微软雅黑" panose="020B0503020204020204" charset="-122"/>
                </a:rPr>
                <a:t>ní</a:t>
              </a:r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en-US" altLang="zh-CN" sz="6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0764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5771368" y="2111704"/>
            <a:ext cx="87345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tǔ</a:t>
            </a:r>
            <a:endParaRPr lang="en-US" altLang="zh-CN" sz="40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115150" y="2746808"/>
            <a:ext cx="3961700" cy="1364385"/>
            <a:chOff x="2554333" y="2089664"/>
            <a:chExt cx="3961700" cy="136438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9837" y="2185568"/>
              <a:ext cx="1316443" cy="126847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4333" y="2185570"/>
              <a:ext cx="1316443" cy="126847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0776" y="2185569"/>
              <a:ext cx="1316443" cy="126847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627241" y="2089664"/>
              <a:ext cx="127693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rPr>
                <a:t>马</a:t>
              </a:r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959196" y="2117141"/>
              <a:ext cx="127693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土</a:t>
              </a:r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239097" y="2089845"/>
              <a:ext cx="127693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</a:t>
              </a:r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4310027" y="2111704"/>
            <a:ext cx="11322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mǎ</a:t>
            </a:r>
            <a:endParaRPr lang="en-US" altLang="zh-CN" sz="40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6973937" y="2111704"/>
            <a:ext cx="97785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bù</a:t>
            </a:r>
            <a:endParaRPr lang="en-US" altLang="zh-CN" sz="40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6874" y="288843"/>
            <a:ext cx="22365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会读儿歌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583" y="1769972"/>
            <a:ext cx="4148962" cy="2924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文本框 4"/>
          <p:cNvSpPr txBox="1"/>
          <p:nvPr/>
        </p:nvSpPr>
        <p:spPr>
          <a:xfrm>
            <a:off x="6069600" y="873618"/>
            <a:ext cx="525438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qīng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qīng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tiào</a:t>
            </a:r>
            <a:endParaRPr lang="en-US" altLang="zh-CN" sz="2400" dirty="0" smtClean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轻轻跳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xiǎo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tù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xiǎo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tù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qīng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qīng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tiào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小兔小兔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轻轻跳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xiǎo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gǒu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xiǎo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gǒu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màn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màn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pǎo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spc="9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小狗小狗慢慢</a:t>
            </a:r>
            <a:r>
              <a:rPr lang="zh-CN" altLang="en-US" sz="4400" spc="900" dirty="0"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yào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cǎi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téng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xiǎo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qīng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cǎo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spc="500" dirty="0">
                <a:latin typeface="楷体" panose="02010609060101010101" pitchFamily="49" charset="-122"/>
                <a:ea typeface="楷体" panose="02010609060101010101" pitchFamily="49" charset="-122"/>
              </a:rPr>
              <a:t>要是踩疼小青草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wǒ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jiù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bù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2400" dirty="0" err="1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gēn</a:t>
            </a:r>
            <a:r>
              <a:rPr lang="en-US" altLang="zh-CN" sz="24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nǐ</a:t>
            </a:r>
            <a:r>
              <a:rPr lang="en-US" altLang="zh-CN" sz="24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men </a:t>
            </a:r>
            <a:r>
              <a:rPr lang="en-US" altLang="zh-CN" sz="2400" dirty="0" err="1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hǎo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我就不跟你们好。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924" r="100000">
                        <a14:foregroundMark x1="54503" y1="44092" x2="51270" y2="90634"/>
                        <a14:foregroundMark x1="43187" y1="42507" x2="27945" y2="50432"/>
                        <a14:foregroundMark x1="30485" y1="52882" x2="30485" y2="52882"/>
                        <a14:foregroundMark x1="33949" y1="74207" x2="33949" y2="742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5599" y="2281287"/>
            <a:ext cx="2675285" cy="428787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29406" y="1739225"/>
            <a:ext cx="7840134" cy="2487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小朋友的本领真大，这节课，不但学会了这四个声母，还自己拼音节认识了生字呢！学习拼音用处真大呀！</a:t>
            </a:r>
            <a:endParaRPr lang="zh-CN" alt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6800" y="873618"/>
            <a:ext cx="4696896" cy="3995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3953163" y="5080000"/>
            <a:ext cx="44981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dì</a:t>
            </a:r>
            <a:r>
              <a:rPr lang="en-US" altLang="zh-CN" sz="4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di	</a:t>
            </a:r>
            <a:r>
              <a:rPr lang="en-US" altLang="zh-CN" sz="4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altLang="zh-CN" sz="4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á</a:t>
            </a:r>
            <a:r>
              <a:rPr lang="en-US" altLang="zh-CN" sz="4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	</a:t>
            </a:r>
            <a:r>
              <a:rPr lang="en-US" altLang="zh-CN" sz="4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pō</a:t>
            </a:r>
            <a:r>
              <a:rPr lang="en-US" altLang="zh-CN" sz="4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zh-CN" altLang="en-US" sz="4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5032" y="1052244"/>
            <a:ext cx="5241936" cy="3563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3475032" y="4830618"/>
            <a:ext cx="53940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altLang="zh-CN" sz="4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ā</a:t>
            </a:r>
            <a:r>
              <a:rPr lang="en-US" altLang="zh-CN" sz="4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 </a:t>
            </a:r>
            <a:r>
              <a:rPr lang="en-US" altLang="zh-CN" sz="4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altLang="zh-CN" sz="40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ɑ</a:t>
            </a:r>
            <a:r>
              <a:rPr lang="en-US" altLang="zh-CN" sz="4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</a:t>
            </a:r>
            <a:r>
              <a:rPr lang="en-US" altLang="zh-CN" sz="4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US" altLang="zh-CN" sz="4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á</a:t>
            </a:r>
            <a:r>
              <a:rPr lang="en-US" altLang="zh-CN" sz="4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	  </a:t>
            </a:r>
            <a:r>
              <a:rPr lang="en-US" altLang="zh-CN" sz="4400" b="1" dirty="0" err="1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lí</a:t>
            </a:r>
            <a:r>
              <a:rPr lang="en-US" altLang="zh-CN" sz="4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zh-CN" altLang="en-US" sz="4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638042" y="1512372"/>
            <a:ext cx="7052713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kumimoji="1"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、他</a:t>
            </a:r>
            <a:r>
              <a:rPr kumimoji="1"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kumimoji="1"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衣服真好看！</a:t>
            </a:r>
            <a:r>
              <a:rPr kumimoji="1" lang="en-US" altLang="zh-CN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		 </a:t>
            </a:r>
            <a:r>
              <a:rPr kumimoji="1" lang="en-US" altLang="zh-CN" sz="54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de</a:t>
            </a:r>
            <a:endParaRPr kumimoji="1" lang="en-US" altLang="zh-CN" sz="54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r>
              <a:rPr kumimoji="1" lang="en-US" altLang="zh-CN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kumimoji="1"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、他</a:t>
            </a:r>
            <a:r>
              <a:rPr kumimoji="1"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特</a:t>
            </a:r>
            <a:r>
              <a:rPr kumimoji="1"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别爱玩。</a:t>
            </a:r>
            <a:r>
              <a:rPr kumimoji="1" lang="en-US" altLang="zh-CN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			</a:t>
            </a:r>
            <a:r>
              <a:rPr kumimoji="1"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1" lang="en-US" altLang="zh-CN" sz="5400" b="1" dirty="0" err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tè</a:t>
            </a:r>
            <a:endParaRPr kumimoji="1" lang="en-US" altLang="zh-CN" sz="54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eaLnBrk="1" hangingPunct="1"/>
            <a:r>
              <a:rPr kumimoji="1" lang="en-US" altLang="zh-CN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kumimoji="1"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、门外有人找你</a:t>
            </a:r>
            <a:r>
              <a:rPr kumimoji="1"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呢</a:t>
            </a:r>
            <a:r>
              <a:rPr kumimoji="1"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kumimoji="1" lang="en-US" altLang="zh-CN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		 </a:t>
            </a:r>
            <a:r>
              <a:rPr kumimoji="1" lang="en-US" altLang="zh-CN" sz="54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ne</a:t>
            </a:r>
            <a:endParaRPr kumimoji="1" lang="en-US" altLang="zh-CN" sz="54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r>
              <a:rPr kumimoji="1" lang="en-US" altLang="zh-CN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kumimoji="1"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、春天快来</a:t>
            </a:r>
            <a:r>
              <a:rPr kumimoji="1"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了</a:t>
            </a:r>
            <a:r>
              <a:rPr kumimoji="1" lang="zh-CN" altLang="en-US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kumimoji="1" lang="en-US" altLang="zh-CN" sz="3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			 </a:t>
            </a:r>
            <a:r>
              <a:rPr kumimoji="1" lang="en-US" altLang="zh-CN" sz="54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le</a:t>
            </a:r>
            <a:endParaRPr kumimoji="1" lang="en-US" altLang="zh-CN" sz="54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00400" y="2438400"/>
            <a:ext cx="3810000" cy="331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悟空本领特别大，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天兵天将全不怕，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打败哪吒三太子，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乐得悟空笑哈哈。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089737" y="1498984"/>
            <a:ext cx="20313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读儿歌：</a:t>
            </a:r>
            <a:endParaRPr lang="zh-CN" altLang="en-US" sz="36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858" l="0" r="99184">
                        <a14:foregroundMark x1="24633" y1="23011" x2="27080" y2="26136"/>
                        <a14:foregroundMark x1="13214" y1="26420" x2="14845" y2="29688"/>
                        <a14:foregroundMark x1="28711" y1="67614" x2="23002" y2="72301"/>
                        <a14:foregroundMark x1="13866" y1="60795" x2="7015" y2="66761"/>
                        <a14:foregroundMark x1="3426" y1="65483" x2="3426" y2="65483"/>
                        <a14:foregroundMark x1="6199" y1="67898" x2="6199" y2="67898"/>
                        <a14:foregroundMark x1="3263" y1="66477" x2="12235" y2="69318"/>
                        <a14:foregroundMark x1="88091" y1="59659" x2="86460" y2="62500"/>
                        <a14:foregroundMark x1="23654" y1="78267" x2="59380" y2="79830"/>
                        <a14:foregroundMark x1="68679" y1="39631" x2="84666" y2="31818"/>
                        <a14:foregroundMark x1="72268" y1="48580" x2="77325" y2="50710"/>
                        <a14:foregroundMark x1="74225" y1="48295" x2="74388" y2="48580"/>
                        <a14:foregroundMark x1="90701" y1="62784" x2="97553" y2="60511"/>
                        <a14:foregroundMark x1="97064" y1="59517" x2="97064" y2="59517"/>
                        <a14:foregroundMark x1="93312" y1="64205" x2="93312" y2="64205"/>
                        <a14:foregroundMark x1="86786" y1="67188" x2="86786" y2="67188"/>
                        <a14:foregroundMark x1="83687" y1="67472" x2="83687" y2="67472"/>
                        <a14:foregroundMark x1="80914" y1="67472" x2="80914" y2="67472"/>
                        <a14:foregroundMark x1="78303" y1="67045" x2="78303" y2="67045"/>
                        <a14:foregroundMark x1="87765" y1="66335" x2="87765" y2="66335"/>
                        <a14:foregroundMark x1="92170" y1="60511" x2="92170" y2="60511"/>
                        <a14:foregroundMark x1="93801" y1="59943" x2="93801" y2="59943"/>
                        <a14:foregroundMark x1="4078" y1="63920" x2="4078" y2="63920"/>
                        <a14:foregroundMark x1="5710" y1="37784" x2="17945" y2="39773"/>
                        <a14:foregroundMark x1="90865" y1="65199" x2="90865" y2="65199"/>
                        <a14:foregroundMark x1="96085" y1="62784" x2="96085" y2="62784"/>
                        <a14:foregroundMark x1="97553" y1="61648" x2="97553" y2="61648"/>
                        <a14:foregroundMark x1="98369" y1="60085" x2="98369" y2="60085"/>
                        <a14:backgroundMark x1="653" y1="37074" x2="653" y2="37074"/>
                        <a14:backgroundMark x1="816" y1="39063" x2="816" y2="39063"/>
                        <a14:backgroundMark x1="70473" y1="35938" x2="70473" y2="35938"/>
                        <a14:backgroundMark x1="67700" y1="36364" x2="67700" y2="36364"/>
                        <a14:backgroundMark x1="69331" y1="36364" x2="69331" y2="363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0548" y="3244220"/>
            <a:ext cx="2809069" cy="322607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dvAuto="0" autoUpdateAnimBg="0" build="p"/>
      <p:bldP spid="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Picture 2" descr="200631193059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67" b="89720" l="85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6400"/>
            <a:ext cx="34893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5083175" y="1004839"/>
            <a:ext cx="40386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敲响队鼓 </a:t>
            </a:r>
            <a:r>
              <a:rPr kumimoji="1"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 </a:t>
            </a:r>
            <a:r>
              <a:rPr kumimoji="1" lang="en-US" altLang="zh-CN" sz="4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kumimoji="1"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1" lang="en-US" altLang="zh-CN" sz="4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kumimoji="1" lang="en-US" altLang="zh-CN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02274" y="2844800"/>
            <a:ext cx="3429001" cy="1607114"/>
            <a:chOff x="5502274" y="2844800"/>
            <a:chExt cx="3429001" cy="1607114"/>
          </a:xfrm>
        </p:grpSpPr>
        <p:sp>
          <p:nvSpPr>
            <p:cNvPr id="33" name="Line 4"/>
            <p:cNvSpPr>
              <a:spLocks noChangeShapeType="1"/>
            </p:cNvSpPr>
            <p:nvPr/>
          </p:nvSpPr>
          <p:spPr bwMode="auto">
            <a:xfrm>
              <a:off x="5502275" y="2844800"/>
              <a:ext cx="342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5"/>
            <p:cNvSpPr>
              <a:spLocks noChangeShapeType="1"/>
            </p:cNvSpPr>
            <p:nvPr/>
          </p:nvSpPr>
          <p:spPr bwMode="auto">
            <a:xfrm>
              <a:off x="5502275" y="3378200"/>
              <a:ext cx="342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6"/>
            <p:cNvSpPr>
              <a:spLocks noChangeShapeType="1"/>
            </p:cNvSpPr>
            <p:nvPr/>
          </p:nvSpPr>
          <p:spPr bwMode="auto">
            <a:xfrm>
              <a:off x="5502275" y="3911600"/>
              <a:ext cx="342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Line 7"/>
            <p:cNvSpPr>
              <a:spLocks noChangeShapeType="1"/>
            </p:cNvSpPr>
            <p:nvPr/>
          </p:nvSpPr>
          <p:spPr bwMode="auto">
            <a:xfrm>
              <a:off x="5502274" y="4444999"/>
              <a:ext cx="3429001" cy="69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5959475" y="1244600"/>
            <a:ext cx="114300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9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d</a:t>
            </a:r>
            <a:endParaRPr kumimoji="1" lang="en-US" altLang="zh-CN" sz="9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" name="Text Box 9"/>
          <p:cNvSpPr txBox="1">
            <a:spLocks noChangeArrowheads="1"/>
          </p:cNvSpPr>
          <p:nvPr/>
        </p:nvSpPr>
        <p:spPr bwMode="auto">
          <a:xfrm>
            <a:off x="7407275" y="2692400"/>
            <a:ext cx="14478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9600" b="1" dirty="0">
                <a:latin typeface="Times New Roman" panose="02020603050405020304" pitchFamily="18" charset="0"/>
              </a:rPr>
              <a:t>b</a:t>
            </a:r>
            <a:endParaRPr kumimoji="1" lang="en-US" altLang="zh-CN" sz="9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utoUpdateAnimBg="0"/>
      <p:bldP spid="3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4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Picture 9" descr="200631193109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09" b="89637" l="9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1477050"/>
            <a:ext cx="3643745" cy="351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5096933" y="1028701"/>
            <a:ext cx="3733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小鱼跳舞 </a:t>
            </a:r>
            <a:r>
              <a:rPr kumimoji="1"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t </a:t>
            </a:r>
            <a:r>
              <a:rPr kumimoji="1" lang="en-US" altLang="zh-CN" sz="4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  <a:r>
              <a:rPr kumimoji="1"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1" lang="en-US" altLang="zh-CN" sz="4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  <a:endParaRPr kumimoji="1" lang="en-US" altLang="zh-CN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49333" y="2683933"/>
            <a:ext cx="3429000" cy="1524000"/>
            <a:chOff x="5249333" y="2683933"/>
            <a:chExt cx="3429000" cy="1524000"/>
          </a:xfrm>
        </p:grpSpPr>
        <p:sp>
          <p:nvSpPr>
            <p:cNvPr id="19" name="Line 11"/>
            <p:cNvSpPr>
              <a:spLocks noChangeShapeType="1"/>
            </p:cNvSpPr>
            <p:nvPr/>
          </p:nvSpPr>
          <p:spPr bwMode="auto">
            <a:xfrm>
              <a:off x="5249333" y="2683933"/>
              <a:ext cx="342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12"/>
            <p:cNvSpPr>
              <a:spLocks noChangeShapeType="1"/>
            </p:cNvSpPr>
            <p:nvPr/>
          </p:nvSpPr>
          <p:spPr bwMode="auto">
            <a:xfrm>
              <a:off x="5249333" y="3141133"/>
              <a:ext cx="342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13"/>
            <p:cNvSpPr>
              <a:spLocks noChangeShapeType="1"/>
            </p:cNvSpPr>
            <p:nvPr/>
          </p:nvSpPr>
          <p:spPr bwMode="auto">
            <a:xfrm flipV="1">
              <a:off x="5249333" y="3674533"/>
              <a:ext cx="342900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2" name="Line 14"/>
            <p:cNvSpPr>
              <a:spLocks noChangeShapeType="1"/>
            </p:cNvSpPr>
            <p:nvPr/>
          </p:nvSpPr>
          <p:spPr bwMode="auto">
            <a:xfrm flipV="1">
              <a:off x="5249333" y="4207931"/>
              <a:ext cx="3429000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6426199" y="2457788"/>
            <a:ext cx="6858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9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kumimoji="1" lang="en-US" altLang="zh-CN" sz="9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80567" y="2707727"/>
            <a:ext cx="3429000" cy="1678005"/>
            <a:chOff x="5249333" y="2683933"/>
            <a:chExt cx="3429000" cy="1524000"/>
          </a:xfrm>
        </p:grpSpPr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5249333" y="2683933"/>
              <a:ext cx="342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12"/>
            <p:cNvSpPr>
              <a:spLocks noChangeShapeType="1"/>
            </p:cNvSpPr>
            <p:nvPr/>
          </p:nvSpPr>
          <p:spPr bwMode="auto">
            <a:xfrm>
              <a:off x="5249333" y="3141133"/>
              <a:ext cx="342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13"/>
            <p:cNvSpPr>
              <a:spLocks noChangeShapeType="1"/>
            </p:cNvSpPr>
            <p:nvPr/>
          </p:nvSpPr>
          <p:spPr bwMode="auto">
            <a:xfrm>
              <a:off x="5249333" y="3674532"/>
              <a:ext cx="342900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 flipV="1">
              <a:off x="5249333" y="4207931"/>
              <a:ext cx="3429000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083175" y="1004839"/>
            <a:ext cx="40386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一个门洞 </a:t>
            </a:r>
            <a:r>
              <a:rPr kumimoji="1"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 </a:t>
            </a:r>
            <a:r>
              <a:rPr kumimoji="1" lang="en-US" altLang="zh-CN" sz="4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</a:t>
            </a:r>
            <a:r>
              <a:rPr kumimoji="1"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1" lang="en-US" altLang="zh-CN" sz="4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</a:t>
            </a:r>
            <a:endParaRPr kumimoji="1" lang="en-US" altLang="zh-CN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151562" y="2593154"/>
            <a:ext cx="121020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9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endParaRPr kumimoji="1" lang="en-US" altLang="zh-CN" sz="9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" name="Picture 2" descr="200631193128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185" b="96815" l="3500" r="96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33" y="1389559"/>
            <a:ext cx="4791534" cy="3758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7571053" y="2593154"/>
            <a:ext cx="14478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9600" b="1" dirty="0">
                <a:latin typeface="Times New Roman" panose="02020603050405020304" pitchFamily="18" charset="0"/>
              </a:rPr>
              <a:t>m</a:t>
            </a:r>
            <a:endParaRPr kumimoji="1" lang="en-US" altLang="zh-CN" sz="9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80567" y="2707727"/>
            <a:ext cx="3429000" cy="1678005"/>
            <a:chOff x="5249333" y="2683933"/>
            <a:chExt cx="3429000" cy="1524000"/>
          </a:xfrm>
        </p:grpSpPr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5249333" y="2683933"/>
              <a:ext cx="342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12"/>
            <p:cNvSpPr>
              <a:spLocks noChangeShapeType="1"/>
            </p:cNvSpPr>
            <p:nvPr/>
          </p:nvSpPr>
          <p:spPr bwMode="auto">
            <a:xfrm>
              <a:off x="5249333" y="3141133"/>
              <a:ext cx="3429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13"/>
            <p:cNvSpPr>
              <a:spLocks noChangeShapeType="1"/>
            </p:cNvSpPr>
            <p:nvPr/>
          </p:nvSpPr>
          <p:spPr bwMode="auto">
            <a:xfrm>
              <a:off x="5249333" y="3674532"/>
              <a:ext cx="342900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 flipV="1">
              <a:off x="5249333" y="4207931"/>
              <a:ext cx="3429000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252509" y="1004840"/>
            <a:ext cx="40386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一根木棍 </a:t>
            </a:r>
            <a:r>
              <a:rPr kumimoji="1"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l </a:t>
            </a:r>
            <a:r>
              <a:rPr kumimoji="1" lang="en-US" altLang="zh-CN" sz="4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kumimoji="1"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1" lang="en-US" altLang="zh-CN" sz="4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endParaRPr kumimoji="1" lang="en-US" altLang="zh-CN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6561667" y="2594523"/>
            <a:ext cx="10668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9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endParaRPr kumimoji="1" lang="en-US" altLang="zh-CN" sz="9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" name="Picture 9" descr="200631193205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74" b="95402" l="600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33" y="1281020"/>
            <a:ext cx="4541309" cy="395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Picture 6" descr="E:\work\新课标配套课件全集\小学全集\mxy\小学语文\图片\xie_d.png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470" y="2100792"/>
            <a:ext cx="1485900" cy="250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E:\work\新课标配套课件全集\小学全集\mxy\小学语文\图片\xie_t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236" y="2100792"/>
            <a:ext cx="1120775" cy="242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E:\work\新课标配套课件全集\小学全集\mxy\小学语文\图片\xie_n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877" y="2100792"/>
            <a:ext cx="1268412" cy="247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E:\work\新课标配套课件全集\小学全集\mxy\小学语文\图片\xie_l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155" y="2100792"/>
            <a:ext cx="1349375" cy="229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669" y="899752"/>
            <a:ext cx="6744662" cy="505849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369305" y="3010791"/>
            <a:ext cx="14224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0" dirty="0">
                <a:solidFill>
                  <a:srgbClr val="FF0000"/>
                </a:solidFill>
              </a:rPr>
              <a:t>d</a:t>
            </a:r>
            <a:endParaRPr lang="en-US" altLang="zh-CN" sz="15000" dirty="0">
              <a:solidFill>
                <a:srgbClr val="FF0000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999538" y="741116"/>
            <a:ext cx="948267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0">
                <a:solidFill>
                  <a:srgbClr val="FF0000"/>
                </a:solidFill>
              </a:rPr>
              <a:t>t</a:t>
            </a:r>
            <a:endParaRPr lang="en-US" altLang="zh-CN" sz="16000">
              <a:solidFill>
                <a:srgbClr val="FF0000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574463" y="5388175"/>
            <a:ext cx="143228" cy="233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800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6734015" y="564297"/>
            <a:ext cx="10668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0" dirty="0">
                <a:solidFill>
                  <a:srgbClr val="FF0000"/>
                </a:solidFill>
              </a:rPr>
              <a:t>n</a:t>
            </a:r>
            <a:endParaRPr lang="en-US" altLang="zh-CN" sz="15000" dirty="0">
              <a:solidFill>
                <a:srgbClr val="FF0000"/>
              </a:solidFill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8890962" y="3789422"/>
            <a:ext cx="8890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0" dirty="0">
                <a:solidFill>
                  <a:srgbClr val="FF0000"/>
                </a:solidFill>
              </a:rPr>
              <a:t>l</a:t>
            </a:r>
            <a:endParaRPr lang="en-US" altLang="zh-CN" sz="15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会看图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236765" y="1963761"/>
            <a:ext cx="7315200" cy="2497163"/>
            <a:chOff x="5236765" y="1963761"/>
            <a:chExt cx="7315200" cy="2497163"/>
          </a:xfrm>
        </p:grpSpPr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5236765" y="3445261"/>
              <a:ext cx="7315200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6000" b="1" dirty="0" smtClean="0">
                  <a:latin typeface="微软雅黑" panose="020B0503020204020204" charset="-122"/>
                  <a:ea typeface="微软雅黑" panose="020B0503020204020204" charset="-122"/>
                </a:rPr>
                <a:t>l—ù-</a:t>
              </a:r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---</a:t>
              </a:r>
              <a:r>
                <a:rPr lang="en-US" altLang="zh-CN" sz="6000" b="1" dirty="0" err="1">
                  <a:latin typeface="微软雅黑" panose="020B0503020204020204" charset="-122"/>
                  <a:ea typeface="微软雅黑" panose="020B0503020204020204" charset="-122"/>
                </a:rPr>
                <a:t>lù</a:t>
              </a:r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 (</a:t>
              </a:r>
              <a:r>
                <a:rPr lang="zh-CN" altLang="en-US" sz="6000" b="1" dirty="0" smtClean="0">
                  <a:latin typeface="微软雅黑" panose="020B0503020204020204" charset="-122"/>
                  <a:ea typeface="微软雅黑" panose="020B0503020204020204" charset="-122"/>
                </a:rPr>
                <a:t>马路） </a:t>
              </a:r>
              <a:endParaRPr lang="zh-CN" altLang="en-US" sz="6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5510806" y="1963761"/>
              <a:ext cx="5334000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6000" b="1" dirty="0" smtClean="0">
                  <a:latin typeface="微软雅黑" panose="020B0503020204020204" charset="-122"/>
                  <a:ea typeface="微软雅黑" panose="020B0503020204020204" charset="-122"/>
                </a:rPr>
                <a:t>m</a:t>
              </a:r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—ǎ----</a:t>
              </a:r>
              <a:r>
                <a:rPr lang="en-US" altLang="zh-CN" sz="6000" b="1" dirty="0" err="1">
                  <a:latin typeface="微软雅黑" panose="020B0503020204020204" charset="-122"/>
                  <a:ea typeface="微软雅黑" panose="020B0503020204020204" charset="-122"/>
                </a:rPr>
                <a:t>mǎ</a:t>
              </a:r>
              <a:r>
                <a:rPr lang="en-US" altLang="zh-CN" sz="6000" b="1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en-US" altLang="zh-CN" sz="6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38" y="1930400"/>
            <a:ext cx="4039941" cy="279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528</Words>
  <Application>WPS 演示</Application>
  <PresentationFormat>自定义</PresentationFormat>
  <Paragraphs>111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Times New Roman</vt:lpstr>
      <vt:lpstr>GB Pinyinok-B</vt:lpstr>
      <vt:lpstr>楷体</vt:lpstr>
      <vt:lpstr>华文细黑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cp:lastPrinted>2018-04-06T08:03:00Z</cp:lastPrinted>
  <dcterms:created xsi:type="dcterms:W3CDTF">2016-02-25T11:28:00Z</dcterms:created>
  <dcterms:modified xsi:type="dcterms:W3CDTF">2018-07-06T00:57:15Z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