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58" r:id="rId4"/>
    <p:sldId id="260" r:id="rId5"/>
    <p:sldId id="259" r:id="rId6"/>
    <p:sldId id="261" r:id="rId7"/>
    <p:sldId id="262" r:id="rId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6" d="100"/>
          <a:sy n="66" d="100"/>
        </p:scale>
        <p:origin x="-630" y="-10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16" name="Rounded Rectangle 15"/>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9"/>
          <p:cNvGrpSpPr>
            <a:grpSpLocks noChangeAspect="1"/>
          </p:cNvGrpSpPr>
          <p:nvPr/>
        </p:nvGrpSpPr>
        <p:grpSpPr bwMode="hidden">
          <a:xfrm>
            <a:off x="211665" y="5353963"/>
            <a:ext cx="8723376" cy="133158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530820CF-B880-4189-942D-D702A7CBA730}" type="datetimeFigureOut">
              <a:rPr lang="zh-CN" altLang="en-US" smtClean="0"/>
              <a:t>2014/11/21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530820CF-B880-4189-942D-D702A7CBA730}" type="datetimeFigureOut">
              <a:rPr lang="zh-CN" altLang="en-US" smtClean="0"/>
              <a:t>2014/11/21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1" name="Rounded Rectangle 20"/>
          <p:cNvSpPr/>
          <p:nvPr/>
        </p:nvSpPr>
        <p:spPr bwMode="hidden">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530820CF-B880-4189-942D-D702A7CBA730}" type="datetimeFigureOut">
              <a:rPr lang="zh-CN" altLang="en-US" smtClean="0"/>
              <a:t>2014/11/21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grpSp>
        <p:nvGrpSpPr>
          <p:cNvPr id="15" name="Group 14"/>
          <p:cNvGrpSpPr>
            <a:grpSpLocks noChangeAspect="1"/>
          </p:cNvGrpSpPr>
          <p:nvPr/>
        </p:nvGrpSpPr>
        <p:grpSpPr bwMode="hidden">
          <a:xfrm>
            <a:off x="211665" y="714191"/>
            <a:ext cx="8723376" cy="133158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Vertical Title 1"/>
          <p:cNvSpPr>
            <a:spLocks noGrp="1"/>
          </p:cNvSpPr>
          <p:nvPr>
            <p:ph type="title" orient="vert"/>
          </p:nvPr>
        </p:nvSpPr>
        <p:spPr>
          <a:xfrm>
            <a:off x="6629400" y="1447800"/>
            <a:ext cx="2057400" cy="4487333"/>
          </a:xfrm>
        </p:spPr>
        <p:txBody>
          <a:bodyPr vert="eaVert" anchor="ctr"/>
          <a:lstStyle>
            <a:lvl1pPr algn="l">
              <a:defRPr>
                <a:solidFill>
                  <a:schemeClr val="tx2"/>
                </a:solidFill>
              </a:defRPr>
            </a:lvl1p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530820CF-B880-4189-942D-D702A7CBA730}" type="datetimeFigureOut">
              <a:rPr lang="zh-CN" altLang="en-US" smtClean="0"/>
              <a:t>2014/11/21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7" name="Title 6"/>
          <p:cNvSpPr>
            <a:spLocks noGrp="1"/>
          </p:cNvSpPr>
          <p:nvPr>
            <p:ph type="title"/>
          </p:nvPr>
        </p:nvSpPr>
        <p:spPr/>
        <p:txBody>
          <a:bodyPr/>
          <a:lstStyle/>
          <a:p>
            <a:r>
              <a:rPr lang="zh-CN" altLang="en-US" smtClean="0"/>
              <a:t>单击此处编辑母版标题样式</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14" name="Rounded Rectangle 13"/>
          <p:cNvSpPr/>
          <p:nvPr/>
        </p:nvSpPr>
        <p:spPr>
          <a:xfrm>
            <a:off x="228600" y="228600"/>
            <a:ext cx="8695944"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4"/>
          <p:cNvSpPr>
            <a:spLocks/>
          </p:cNvSpPr>
          <p:nvPr/>
        </p:nvSpPr>
        <p:spPr bwMode="hidden">
          <a:xfrm>
            <a:off x="6047438" y="4203592"/>
            <a:ext cx="287642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18"/>
          <p:cNvSpPr>
            <a:spLocks/>
          </p:cNvSpPr>
          <p:nvPr/>
        </p:nvSpPr>
        <p:spPr bwMode="hidden">
          <a:xfrm>
            <a:off x="2619320" y="4075290"/>
            <a:ext cx="5544515"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22"/>
          <p:cNvSpPr>
            <a:spLocks/>
          </p:cNvSpPr>
          <p:nvPr/>
        </p:nvSpPr>
        <p:spPr bwMode="hidden">
          <a:xfrm>
            <a:off x="2828728" y="4087562"/>
            <a:ext cx="546798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6"/>
          <p:cNvSpPr>
            <a:spLocks/>
          </p:cNvSpPr>
          <p:nvPr/>
        </p:nvSpPr>
        <p:spPr bwMode="hidden">
          <a:xfrm>
            <a:off x="5609489" y="4074174"/>
            <a:ext cx="3308000"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3" name="Freeform 10"/>
          <p:cNvSpPr>
            <a:spLocks/>
          </p:cNvSpPr>
          <p:nvPr/>
        </p:nvSpPr>
        <p:spPr bwMode="hidden">
          <a:xfrm>
            <a:off x="211665" y="4058555"/>
            <a:ext cx="8723376"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530820CF-B880-4189-942D-D702A7CBA730}" type="datetimeFigureOut">
              <a:rPr lang="zh-CN" altLang="en-US" smtClean="0"/>
              <a:t>2014/11/21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5" name="Date Placeholder 4"/>
          <p:cNvSpPr>
            <a:spLocks noGrp="1"/>
          </p:cNvSpPr>
          <p:nvPr>
            <p:ph type="dt" sz="half" idx="10"/>
          </p:nvPr>
        </p:nvSpPr>
        <p:spPr/>
        <p:txBody>
          <a:bodyPr/>
          <a:lstStyle/>
          <a:p>
            <a:fld id="{530820CF-B880-4189-942D-D702A7CBA730}" type="datetimeFigureOut">
              <a:rPr lang="zh-CN" altLang="en-US" smtClean="0"/>
              <a:t>2014/11/21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9" name="Content Placeholder 8"/>
          <p:cNvSpPr>
            <a:spLocks noGrp="1"/>
          </p:cNvSpPr>
          <p:nvPr>
            <p:ph sz="quarter" idx="13"/>
          </p:nvPr>
        </p:nvSpPr>
        <p:spPr>
          <a:xfrm>
            <a:off x="676655" y="2679192"/>
            <a:ext cx="3822192" cy="34472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530820CF-B880-4189-942D-D702A7CBA730}" type="datetimeFigureOut">
              <a:rPr lang="zh-CN" altLang="en-US" smtClean="0"/>
              <a:t>2014/11/21</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Date Placeholder 2"/>
          <p:cNvSpPr>
            <a:spLocks noGrp="1"/>
          </p:cNvSpPr>
          <p:nvPr>
            <p:ph type="dt" sz="half" idx="10"/>
          </p:nvPr>
        </p:nvSpPr>
        <p:spPr/>
        <p:txBody>
          <a:bodyPr/>
          <a:lstStyle/>
          <a:p>
            <a:fld id="{530820CF-B880-4189-942D-D702A7CBA730}" type="datetimeFigureOut">
              <a:rPr lang="zh-CN" altLang="en-US" smtClean="0"/>
              <a:t>2014/11/21</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12" name="Rounded Rectangle 11"/>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a:grpSpLocks noChangeAspect="1"/>
          </p:cNvGrpSpPr>
          <p:nvPr/>
        </p:nvGrpSpPr>
        <p:grpSpPr bwMode="hidden">
          <a:xfrm>
            <a:off x="211665" y="714191"/>
            <a:ext cx="8723376" cy="1329874"/>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Date Placeholder 1"/>
          <p:cNvSpPr>
            <a:spLocks noGrp="1"/>
          </p:cNvSpPr>
          <p:nvPr>
            <p:ph type="dt" sz="half" idx="10"/>
          </p:nvPr>
        </p:nvSpPr>
        <p:spPr/>
        <p:txBody>
          <a:bodyPr/>
          <a:lstStyle/>
          <a:p>
            <a:fld id="{530820CF-B880-4189-942D-D702A7CBA730}" type="datetimeFigureOut">
              <a:rPr lang="zh-CN" altLang="en-US" smtClean="0"/>
              <a:t>2014/11/21</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15" name="Rounded Rectangle 14"/>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530820CF-B880-4189-942D-D702A7CBA730}" type="datetimeFigureOut">
              <a:rPr lang="zh-CN" altLang="en-US" smtClean="0"/>
              <a:t>2014/11/21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4" name="Text Placeholder 3"/>
          <p:cNvSpPr>
            <a:spLocks noGrp="1"/>
          </p:cNvSpPr>
          <p:nvPr>
            <p:ph type="body" sz="half" idx="2"/>
          </p:nvPr>
        </p:nvSpPr>
        <p:spPr>
          <a:xfrm>
            <a:off x="914400" y="3581400"/>
            <a:ext cx="33528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grpSp>
        <p:nvGrpSpPr>
          <p:cNvPr id="2" name="Group 23"/>
          <p:cNvGrpSpPr>
            <a:grpSpLocks noChangeAspect="1"/>
          </p:cNvGrpSpPr>
          <p:nvPr/>
        </p:nvGrpSpPr>
        <p:grpSpPr bwMode="hidden">
          <a:xfrm>
            <a:off x="211665" y="714191"/>
            <a:ext cx="8723376" cy="133158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zh-CN" altLang="en-US" smtClean="0"/>
              <a:t>单击此处编辑母版标题样式</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15" name="Rounded Rectangle 14"/>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a:grpSpLocks noChangeAspect="1"/>
          </p:cNvGrpSpPr>
          <p:nvPr/>
        </p:nvGrpSpPr>
        <p:grpSpPr bwMode="hidden">
          <a:xfrm>
            <a:off x="211665" y="5353963"/>
            <a:ext cx="8723376" cy="133158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zh-CN" altLang="en-US" smtClean="0"/>
              <a:t>单击此处编辑母版标题样式</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530820CF-B880-4189-942D-D702A7CBA730}" type="datetimeFigureOut">
              <a:rPr lang="zh-CN" altLang="en-US" smtClean="0"/>
              <a:t>2014/11/21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5944"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15"/>
          <p:cNvGrpSpPr>
            <a:grpSpLocks noChangeAspect="1"/>
          </p:cNvGrpSpPr>
          <p:nvPr/>
        </p:nvGrpSpPr>
        <p:grpSpPr bwMode="hidden">
          <a:xfrm>
            <a:off x="211665" y="1679429"/>
            <a:ext cx="8723376" cy="1329874"/>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Placeholder 1"/>
          <p:cNvSpPr>
            <a:spLocks noGrp="1"/>
          </p:cNvSpPr>
          <p:nvPr>
            <p:ph type="title"/>
          </p:nvPr>
        </p:nvSpPr>
        <p:spPr>
          <a:xfrm>
            <a:off x="457200" y="338328"/>
            <a:ext cx="8229600" cy="1252728"/>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4" name="Date Placeholder 3"/>
          <p:cNvSpPr>
            <a:spLocks noGrp="1"/>
          </p:cNvSpPr>
          <p:nvPr>
            <p:ph type="dt" sz="half" idx="2"/>
          </p:nvPr>
        </p:nvSpPr>
        <p:spPr>
          <a:xfrm>
            <a:off x="5163672" y="6250164"/>
            <a:ext cx="3786690" cy="365125"/>
          </a:xfrm>
          <a:prstGeom prst="rect">
            <a:avLst/>
          </a:prstGeom>
        </p:spPr>
        <p:txBody>
          <a:bodyPr vert="horz" lIns="91440" tIns="45720" rIns="91440" bIns="45720" rtlCol="0" anchor="ctr"/>
          <a:lstStyle>
            <a:lvl1pPr algn="r">
              <a:defRPr sz="1000">
                <a:solidFill>
                  <a:schemeClr val="tx2"/>
                </a:solidFill>
              </a:defRPr>
            </a:lvl1pPr>
          </a:lstStyle>
          <a:p>
            <a:fld id="{530820CF-B880-4189-942D-D702A7CBA730}" type="datetimeFigureOut">
              <a:rPr lang="zh-CN" altLang="en-US" smtClean="0"/>
              <a:t>2014/11/21</a:t>
            </a:fld>
            <a:endParaRPr lang="zh-CN" altLang="en-US"/>
          </a:p>
        </p:txBody>
      </p:sp>
      <p:sp>
        <p:nvSpPr>
          <p:cNvPr id="5" name="Footer Placeholder 4"/>
          <p:cNvSpPr>
            <a:spLocks noGrp="1"/>
          </p:cNvSpPr>
          <p:nvPr>
            <p:ph type="ftr" sz="quarter" idx="3"/>
          </p:nvPr>
        </p:nvSpPr>
        <p:spPr>
          <a:xfrm>
            <a:off x="193638" y="6250164"/>
            <a:ext cx="3786691" cy="365125"/>
          </a:xfrm>
          <a:prstGeom prst="rect">
            <a:avLst/>
          </a:prstGeom>
        </p:spPr>
        <p:txBody>
          <a:bodyPr vert="horz" lIns="91440" tIns="45720" rIns="91440" bIns="45720" rtlCol="0" anchor="ctr"/>
          <a:lstStyle>
            <a:lvl1pPr algn="l">
              <a:defRPr sz="1000">
                <a:solidFill>
                  <a:schemeClr val="tx2"/>
                </a:solidFill>
              </a:defRPr>
            </a:lvl1pPr>
          </a:lstStyle>
          <a:p>
            <a:endParaRPr lang="zh-CN" altLang="en-US"/>
          </a:p>
        </p:txBody>
      </p:sp>
      <p:sp>
        <p:nvSpPr>
          <p:cNvPr id="6" name="Slide Number Placeholder 5"/>
          <p:cNvSpPr>
            <a:spLocks noGrp="1"/>
          </p:cNvSpPr>
          <p:nvPr>
            <p:ph type="sldNum" sz="quarter" idx="4"/>
          </p:nvPr>
        </p:nvSpPr>
        <p:spPr>
          <a:xfrm>
            <a:off x="3991088" y="6250163"/>
            <a:ext cx="1161826" cy="365125"/>
          </a:xfrm>
          <a:prstGeom prst="rect">
            <a:avLst/>
          </a:prstGeom>
        </p:spPr>
        <p:txBody>
          <a:bodyPr vert="horz" lIns="91440" tIns="45720" rIns="91440" bIns="45720" rtlCol="0" anchor="ctr"/>
          <a:lstStyle>
            <a:lvl1pPr algn="ctr">
              <a:defRPr sz="1000">
                <a:solidFill>
                  <a:schemeClr val="tx2"/>
                </a:solidFill>
              </a:defRPr>
            </a:lvl1pPr>
          </a:lstStyle>
          <a:p>
            <a:fld id="{0C913308-F349-4B6D-A68A-DD1791B4A57B}" type="slidenum">
              <a:rPr lang="zh-CN" altLang="en-US" smtClean="0"/>
              <a:t>‹#›</a:t>
            </a:fld>
            <a:endParaRPr lang="zh-CN" altLang="en-US"/>
          </a:p>
        </p:txBody>
      </p:sp>
      <p:sp>
        <p:nvSpPr>
          <p:cNvPr id="3" name="Text Placeholder 2"/>
          <p:cNvSpPr>
            <a:spLocks noGrp="1"/>
          </p:cNvSpPr>
          <p:nvPr>
            <p:ph type="body" idx="1"/>
          </p:nvPr>
        </p:nvSpPr>
        <p:spPr>
          <a:xfrm>
            <a:off x="872067" y="2675467"/>
            <a:ext cx="7408333" cy="3450696"/>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611560" y="2708920"/>
            <a:ext cx="7772400" cy="1780108"/>
          </a:xfrm>
        </p:spPr>
        <p:txBody>
          <a:bodyPr>
            <a:normAutofit fontScale="90000"/>
          </a:bodyPr>
          <a:lstStyle/>
          <a:p>
            <a:r>
              <a:rPr lang="zh-CN" altLang="en-US" dirty="0" smtClean="0"/>
              <a:t>应用文写作</a:t>
            </a:r>
            <a:r>
              <a:rPr lang="en-US" altLang="zh-CN" dirty="0" smtClean="0"/>
              <a:t/>
            </a:r>
            <a:br>
              <a:rPr lang="en-US" altLang="zh-CN" dirty="0" smtClean="0"/>
            </a:br>
            <a:r>
              <a:rPr lang="zh-CN" altLang="en-US" dirty="0"/>
              <a:t>之</a:t>
            </a:r>
            <a:br>
              <a:rPr lang="zh-CN" altLang="en-US" dirty="0"/>
            </a:br>
            <a:r>
              <a:rPr lang="zh-CN" altLang="en-US" sz="6000" dirty="0" smtClean="0">
                <a:solidFill>
                  <a:srgbClr val="FF0000"/>
                </a:solidFill>
              </a:rPr>
              <a:t>活动</a:t>
            </a:r>
            <a:r>
              <a:rPr lang="zh-CN" altLang="en-US" sz="6000" dirty="0">
                <a:solidFill>
                  <a:srgbClr val="FF0000"/>
                </a:solidFill>
              </a:rPr>
              <a:t>策划书</a:t>
            </a:r>
            <a:br>
              <a:rPr lang="zh-CN" altLang="en-US" sz="6000" dirty="0">
                <a:solidFill>
                  <a:srgbClr val="FF0000"/>
                </a:solidFill>
              </a:rPr>
            </a:br>
            <a:endParaRPr lang="zh-CN" altLang="en-US" sz="6000" dirty="0">
              <a:solidFill>
                <a:srgbClr val="FF0000"/>
              </a:solidFill>
            </a:endParaRPr>
          </a:p>
        </p:txBody>
      </p:sp>
      <p:sp>
        <p:nvSpPr>
          <p:cNvPr id="3" name="副标题 2"/>
          <p:cNvSpPr>
            <a:spLocks noGrp="1"/>
          </p:cNvSpPr>
          <p:nvPr>
            <p:ph type="subTitle" idx="1"/>
          </p:nvPr>
        </p:nvSpPr>
        <p:spPr/>
        <p:txBody>
          <a:bodyPr/>
          <a:lstStyle/>
          <a:p>
            <a:endParaRPr lang="zh-CN" altLang="en-US" dirty="0"/>
          </a:p>
        </p:txBody>
      </p:sp>
    </p:spTree>
    <p:extLst>
      <p:ext uri="{BB962C8B-B14F-4D97-AF65-F5344CB8AC3E}">
        <p14:creationId xmlns:p14="http://schemas.microsoft.com/office/powerpoint/2010/main" val="30673703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755576" y="2132856"/>
            <a:ext cx="7408333" cy="3450696"/>
          </a:xfrm>
        </p:spPr>
        <p:txBody>
          <a:bodyPr/>
          <a:lstStyle/>
          <a:p>
            <a:r>
              <a:rPr lang="zh-CN" altLang="en-US" b="1" dirty="0" smtClean="0"/>
              <a:t>展示某次活动的整体设想和行动方案的 应用文体，</a:t>
            </a:r>
            <a:endParaRPr lang="en-US" altLang="zh-CN" b="1" dirty="0" smtClean="0"/>
          </a:p>
          <a:p>
            <a:r>
              <a:rPr lang="zh-CN" altLang="en-US" b="1" dirty="0" smtClean="0"/>
              <a:t>在策划书中将活动所要采取的一切行动都列出来，指示相关人员在特定时间予以执行。</a:t>
            </a:r>
            <a:endParaRPr lang="en-US" altLang="zh-CN" b="1" dirty="0" smtClean="0"/>
          </a:p>
          <a:p>
            <a:endParaRPr lang="en-US" altLang="zh-CN" b="1" dirty="0"/>
          </a:p>
          <a:p>
            <a:r>
              <a:rPr lang="zh-CN" altLang="en-US" b="1" dirty="0" smtClean="0"/>
              <a:t>与计划书的区别：</a:t>
            </a:r>
            <a:endParaRPr lang="en-US" altLang="zh-CN" b="1" dirty="0" smtClean="0"/>
          </a:p>
          <a:p>
            <a:r>
              <a:rPr lang="zh-CN" altLang="en-US" b="1" dirty="0"/>
              <a:t>策划</a:t>
            </a:r>
            <a:r>
              <a:rPr lang="zh-CN" altLang="en-US" b="1" dirty="0" smtClean="0"/>
              <a:t>书：针对某次活动，更具体、细致</a:t>
            </a:r>
            <a:endParaRPr lang="en-US" altLang="zh-CN" b="1" dirty="0" smtClean="0"/>
          </a:p>
          <a:p>
            <a:r>
              <a:rPr lang="zh-CN" altLang="en-US" b="1" dirty="0" smtClean="0"/>
              <a:t>计划书：针对某个时期的几项重要工作</a:t>
            </a:r>
            <a:endParaRPr lang="en-US" altLang="zh-CN" b="1" dirty="0" smtClean="0"/>
          </a:p>
          <a:p>
            <a:endParaRPr lang="zh-CN" altLang="en-US" dirty="0"/>
          </a:p>
        </p:txBody>
      </p:sp>
      <p:sp>
        <p:nvSpPr>
          <p:cNvPr id="3" name="标题 2"/>
          <p:cNvSpPr>
            <a:spLocks noGrp="1"/>
          </p:cNvSpPr>
          <p:nvPr>
            <p:ph type="title"/>
          </p:nvPr>
        </p:nvSpPr>
        <p:spPr/>
        <p:txBody>
          <a:bodyPr/>
          <a:lstStyle/>
          <a:p>
            <a:pPr algn="l"/>
            <a:r>
              <a:rPr lang="zh-CN" altLang="en-US" dirty="0"/>
              <a:t>策划书</a:t>
            </a:r>
          </a:p>
        </p:txBody>
      </p:sp>
    </p:spTree>
    <p:extLst>
      <p:ext uri="{BB962C8B-B14F-4D97-AF65-F5344CB8AC3E}">
        <p14:creationId xmlns:p14="http://schemas.microsoft.com/office/powerpoint/2010/main" val="24818403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99592" y="1916832"/>
            <a:ext cx="7632848" cy="3810736"/>
          </a:xfrm>
        </p:spPr>
        <p:txBody>
          <a:bodyPr>
            <a:normAutofit fontScale="92500" lnSpcReduction="20000"/>
          </a:bodyPr>
          <a:lstStyle/>
          <a:p>
            <a:pPr marL="0" indent="0">
              <a:buNone/>
            </a:pPr>
            <a:r>
              <a:rPr lang="zh-CN" altLang="en-US" b="1" dirty="0" smtClean="0">
                <a:solidFill>
                  <a:srgbClr val="FF0000"/>
                </a:solidFill>
              </a:rPr>
              <a:t>一、语言简洁，使用书面语</a:t>
            </a:r>
            <a:endParaRPr lang="en-US" altLang="zh-CN" b="1" dirty="0" smtClean="0">
              <a:solidFill>
                <a:srgbClr val="FF0000"/>
              </a:solidFill>
            </a:endParaRPr>
          </a:p>
          <a:p>
            <a:endParaRPr lang="en-US" altLang="zh-CN" b="1" dirty="0"/>
          </a:p>
          <a:p>
            <a:pPr marL="0" indent="0">
              <a:buNone/>
            </a:pPr>
            <a:r>
              <a:rPr lang="zh-CN" altLang="en-US" b="1" dirty="0" smtClean="0">
                <a:solidFill>
                  <a:srgbClr val="FF0000"/>
                </a:solidFill>
              </a:rPr>
              <a:t>二、内容具体明确</a:t>
            </a:r>
            <a:endParaRPr lang="en-US" altLang="zh-CN" b="1" dirty="0" smtClean="0">
              <a:solidFill>
                <a:srgbClr val="FF0000"/>
              </a:solidFill>
            </a:endParaRPr>
          </a:p>
          <a:p>
            <a:pPr marL="0" indent="0">
              <a:buNone/>
            </a:pPr>
            <a:r>
              <a:rPr lang="en-US" altLang="zh-CN" b="1" dirty="0" smtClean="0"/>
              <a:t>1</a:t>
            </a:r>
            <a:r>
              <a:rPr lang="zh-CN" altLang="en-US" b="1" dirty="0" smtClean="0"/>
              <a:t>、逻辑思维清晰：</a:t>
            </a:r>
            <a:endParaRPr lang="en-US" altLang="zh-CN" b="1" dirty="0" smtClean="0"/>
          </a:p>
          <a:p>
            <a:pPr marL="0" indent="0">
              <a:buNone/>
            </a:pPr>
            <a:r>
              <a:rPr lang="zh-CN" altLang="en-US" sz="2000" b="1" dirty="0" smtClean="0">
                <a:solidFill>
                  <a:schemeClr val="tx1"/>
                </a:solidFill>
              </a:rPr>
              <a:t>原因（为什么要做）</a:t>
            </a:r>
            <a:r>
              <a:rPr lang="en-US" altLang="zh-CN" sz="2000" b="1" dirty="0" smtClean="0">
                <a:solidFill>
                  <a:schemeClr val="tx1"/>
                </a:solidFill>
              </a:rPr>
              <a:t>——</a:t>
            </a:r>
            <a:r>
              <a:rPr lang="zh-CN" altLang="en-US" sz="2000" b="1" dirty="0" smtClean="0">
                <a:solidFill>
                  <a:schemeClr val="tx1"/>
                </a:solidFill>
              </a:rPr>
              <a:t>过程（怎么做）</a:t>
            </a:r>
            <a:r>
              <a:rPr lang="en-US" altLang="zh-CN" sz="2000" b="1" dirty="0" smtClean="0">
                <a:solidFill>
                  <a:schemeClr val="tx1"/>
                </a:solidFill>
              </a:rPr>
              <a:t>——</a:t>
            </a:r>
            <a:r>
              <a:rPr lang="zh-CN" altLang="en-US" sz="2000" b="1" dirty="0" smtClean="0">
                <a:solidFill>
                  <a:schemeClr val="tx1"/>
                </a:solidFill>
              </a:rPr>
              <a:t>结果（达到什么效果）</a:t>
            </a:r>
            <a:endParaRPr lang="en-US" altLang="zh-CN" sz="2000" b="1" dirty="0" smtClean="0">
              <a:solidFill>
                <a:schemeClr val="tx1"/>
              </a:solidFill>
            </a:endParaRPr>
          </a:p>
          <a:p>
            <a:pPr marL="0" indent="0">
              <a:buNone/>
            </a:pPr>
            <a:endParaRPr lang="en-US" altLang="zh-CN" sz="2000" b="1" dirty="0" smtClean="0">
              <a:solidFill>
                <a:schemeClr val="tx1"/>
              </a:solidFill>
            </a:endParaRPr>
          </a:p>
          <a:p>
            <a:pPr marL="0" indent="0">
              <a:buNone/>
            </a:pPr>
            <a:r>
              <a:rPr lang="en-US" altLang="zh-CN" b="1" dirty="0" smtClean="0"/>
              <a:t>2</a:t>
            </a:r>
            <a:r>
              <a:rPr lang="zh-CN" altLang="en-US" b="1" dirty="0" smtClean="0"/>
              <a:t>、可操作性强</a:t>
            </a:r>
            <a:endParaRPr lang="en-US" altLang="zh-CN" b="1" dirty="0" smtClean="0"/>
          </a:p>
          <a:p>
            <a:pPr marL="0" indent="0">
              <a:buNone/>
            </a:pPr>
            <a:r>
              <a:rPr lang="zh-CN" altLang="en-US" sz="2000" b="1" dirty="0">
                <a:solidFill>
                  <a:schemeClr val="tx1"/>
                </a:solidFill>
              </a:rPr>
              <a:t>分条列</a:t>
            </a:r>
            <a:r>
              <a:rPr lang="zh-CN" altLang="en-US" sz="2000" b="1" dirty="0" smtClean="0">
                <a:solidFill>
                  <a:schemeClr val="tx1"/>
                </a:solidFill>
              </a:rPr>
              <a:t>项，考虑周详（注意序号写法）</a:t>
            </a:r>
            <a:endParaRPr lang="en-US" altLang="zh-CN" sz="2000" b="1" dirty="0" smtClean="0">
              <a:solidFill>
                <a:schemeClr val="tx1"/>
              </a:solidFill>
            </a:endParaRPr>
          </a:p>
          <a:p>
            <a:pPr marL="0" indent="0">
              <a:buNone/>
            </a:pPr>
            <a:endParaRPr lang="en-US" altLang="zh-CN" sz="2000" b="1" dirty="0" smtClean="0">
              <a:solidFill>
                <a:schemeClr val="tx1"/>
              </a:solidFill>
            </a:endParaRPr>
          </a:p>
          <a:p>
            <a:pPr marL="0" indent="0">
              <a:buNone/>
            </a:pPr>
            <a:r>
              <a:rPr lang="en-US" altLang="zh-CN" b="1" dirty="0" smtClean="0">
                <a:latin typeface="+mn-ea"/>
              </a:rPr>
              <a:t>3</a:t>
            </a:r>
            <a:r>
              <a:rPr lang="zh-CN" altLang="en-US" b="1" dirty="0" smtClean="0">
                <a:latin typeface="+mn-ea"/>
              </a:rPr>
              <a:t>、创意新颖</a:t>
            </a:r>
            <a:endParaRPr lang="en-US" altLang="zh-CN" b="1" dirty="0" smtClean="0">
              <a:latin typeface="+mn-ea"/>
            </a:endParaRPr>
          </a:p>
          <a:p>
            <a:pPr marL="0" indent="0">
              <a:buNone/>
            </a:pPr>
            <a:r>
              <a:rPr lang="zh-CN" altLang="en-US" sz="2200" b="1" dirty="0" smtClean="0">
                <a:solidFill>
                  <a:schemeClr val="tx1"/>
                </a:solidFill>
                <a:latin typeface="+mn-ea"/>
              </a:rPr>
              <a:t>策划：点子（有意义、秩序好、有新意）</a:t>
            </a:r>
            <a:endParaRPr lang="en-US" altLang="zh-CN" sz="2200" dirty="0">
              <a:solidFill>
                <a:schemeClr val="tx1"/>
              </a:solidFill>
              <a:latin typeface="+mn-ea"/>
            </a:endParaRPr>
          </a:p>
          <a:p>
            <a:pPr marL="0" indent="0">
              <a:buNone/>
            </a:pPr>
            <a:endParaRPr lang="zh-CN" altLang="en-US" dirty="0"/>
          </a:p>
        </p:txBody>
      </p:sp>
      <p:sp>
        <p:nvSpPr>
          <p:cNvPr id="3" name="标题 2"/>
          <p:cNvSpPr>
            <a:spLocks noGrp="1"/>
          </p:cNvSpPr>
          <p:nvPr>
            <p:ph type="title"/>
          </p:nvPr>
        </p:nvSpPr>
        <p:spPr/>
        <p:txBody>
          <a:bodyPr/>
          <a:lstStyle/>
          <a:p>
            <a:pPr algn="l"/>
            <a:r>
              <a:rPr lang="zh-CN" altLang="en-US" dirty="0" smtClean="0"/>
              <a:t>策划书写作要求</a:t>
            </a:r>
            <a:endParaRPr lang="zh-CN" altLang="en-US" dirty="0"/>
          </a:p>
        </p:txBody>
      </p:sp>
    </p:spTree>
    <p:extLst>
      <p:ext uri="{BB962C8B-B14F-4D97-AF65-F5344CB8AC3E}">
        <p14:creationId xmlns:p14="http://schemas.microsoft.com/office/powerpoint/2010/main" val="4795404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27584" y="1628800"/>
            <a:ext cx="7408333" cy="4425355"/>
          </a:xfrm>
        </p:spPr>
        <p:txBody>
          <a:bodyPr>
            <a:noAutofit/>
          </a:bodyPr>
          <a:lstStyle/>
          <a:p>
            <a:pPr marL="0" indent="0">
              <a:buNone/>
            </a:pPr>
            <a:r>
              <a:rPr lang="zh-CN" altLang="en-US" sz="1600" b="1" dirty="0" smtClean="0">
                <a:solidFill>
                  <a:srgbClr val="FF0000"/>
                </a:solidFill>
              </a:rPr>
              <a:t>一、活动目的</a:t>
            </a:r>
            <a:r>
              <a:rPr lang="zh-CN" altLang="en-US" sz="1600" b="1" dirty="0" smtClean="0"/>
              <a:t>及意义</a:t>
            </a:r>
            <a:endParaRPr lang="en-US" altLang="zh-CN" sz="1600" b="1" dirty="0" smtClean="0"/>
          </a:p>
          <a:p>
            <a:pPr marL="0" indent="0">
              <a:buNone/>
            </a:pPr>
            <a:r>
              <a:rPr lang="zh-CN" altLang="en-US" sz="1600" b="1" dirty="0" smtClean="0"/>
              <a:t>二、主题</a:t>
            </a:r>
            <a:endParaRPr lang="en-US" altLang="zh-CN" sz="1600" b="1" dirty="0" smtClean="0"/>
          </a:p>
          <a:p>
            <a:pPr marL="0" indent="0">
              <a:buNone/>
            </a:pPr>
            <a:r>
              <a:rPr lang="zh-CN" altLang="en-US" sz="1600" b="1" dirty="0" smtClean="0">
                <a:solidFill>
                  <a:srgbClr val="FF0000"/>
                </a:solidFill>
              </a:rPr>
              <a:t>三、主办单位</a:t>
            </a:r>
            <a:endParaRPr lang="en-US" altLang="zh-CN" sz="1600" b="1" dirty="0" smtClean="0">
              <a:solidFill>
                <a:srgbClr val="FF0000"/>
              </a:solidFill>
            </a:endParaRPr>
          </a:p>
          <a:p>
            <a:pPr marL="0" indent="0">
              <a:buNone/>
            </a:pPr>
            <a:r>
              <a:rPr lang="zh-CN" altLang="en-US" sz="1600" b="1" dirty="0" smtClean="0">
                <a:solidFill>
                  <a:srgbClr val="FF0000"/>
                </a:solidFill>
              </a:rPr>
              <a:t>承办单位</a:t>
            </a:r>
            <a:endParaRPr lang="en-US" altLang="zh-CN" sz="1600" b="1" dirty="0" smtClean="0">
              <a:solidFill>
                <a:srgbClr val="FF0000"/>
              </a:solidFill>
            </a:endParaRPr>
          </a:p>
          <a:p>
            <a:pPr marL="0" indent="0">
              <a:buNone/>
            </a:pPr>
            <a:r>
              <a:rPr lang="zh-CN" altLang="en-US" sz="1600" b="1" dirty="0" smtClean="0"/>
              <a:t>赞助商</a:t>
            </a:r>
            <a:endParaRPr lang="en-US" altLang="zh-CN" sz="1600" b="1" dirty="0" smtClean="0"/>
          </a:p>
          <a:p>
            <a:pPr marL="0" indent="0">
              <a:buNone/>
            </a:pPr>
            <a:r>
              <a:rPr lang="zh-CN" altLang="en-US" sz="1600" b="1" dirty="0" smtClean="0">
                <a:solidFill>
                  <a:srgbClr val="FF0000"/>
                </a:solidFill>
              </a:rPr>
              <a:t>四、活动时间</a:t>
            </a:r>
            <a:endParaRPr lang="en-US" altLang="zh-CN" sz="1600" b="1" dirty="0" smtClean="0">
              <a:solidFill>
                <a:srgbClr val="FF0000"/>
              </a:solidFill>
            </a:endParaRPr>
          </a:p>
          <a:p>
            <a:pPr marL="0" indent="0">
              <a:buNone/>
            </a:pPr>
            <a:r>
              <a:rPr lang="zh-CN" altLang="en-US" sz="1600" b="1" dirty="0" smtClean="0"/>
              <a:t>五、活动地点</a:t>
            </a:r>
            <a:endParaRPr lang="en-US" altLang="zh-CN" sz="1600" b="1" dirty="0" smtClean="0"/>
          </a:p>
          <a:p>
            <a:pPr marL="0" indent="0">
              <a:buNone/>
            </a:pPr>
            <a:r>
              <a:rPr lang="zh-CN" altLang="en-US" sz="1600" b="1" dirty="0" smtClean="0">
                <a:solidFill>
                  <a:srgbClr val="FF0000"/>
                </a:solidFill>
              </a:rPr>
              <a:t>六、活动对象</a:t>
            </a:r>
            <a:endParaRPr lang="en-US" altLang="zh-CN" sz="1600" b="1" dirty="0" smtClean="0">
              <a:solidFill>
                <a:srgbClr val="FF0000"/>
              </a:solidFill>
            </a:endParaRPr>
          </a:p>
          <a:p>
            <a:pPr marL="0" indent="0">
              <a:buNone/>
            </a:pPr>
            <a:r>
              <a:rPr lang="zh-CN" altLang="en-US" sz="1600" b="1" dirty="0" smtClean="0"/>
              <a:t>七、活动形式</a:t>
            </a:r>
            <a:endParaRPr lang="en-US" altLang="zh-CN" sz="1600" b="1" dirty="0" smtClean="0"/>
          </a:p>
          <a:p>
            <a:pPr marL="0" indent="0">
              <a:buNone/>
            </a:pPr>
            <a:r>
              <a:rPr lang="zh-CN" altLang="en-US" sz="1600" b="1" dirty="0" smtClean="0">
                <a:solidFill>
                  <a:srgbClr val="FF0000"/>
                </a:solidFill>
              </a:rPr>
              <a:t>八、活动内容（要求）</a:t>
            </a:r>
            <a:endParaRPr lang="en-US" altLang="zh-CN" sz="1600" b="1" dirty="0" smtClean="0">
              <a:solidFill>
                <a:srgbClr val="FF0000"/>
              </a:solidFill>
            </a:endParaRPr>
          </a:p>
          <a:p>
            <a:pPr marL="0" indent="0">
              <a:buNone/>
            </a:pPr>
            <a:r>
              <a:rPr lang="zh-CN" altLang="en-US" sz="1600" b="1" dirty="0" smtClean="0">
                <a:solidFill>
                  <a:srgbClr val="FF0000"/>
                </a:solidFill>
              </a:rPr>
              <a:t>九、活动流程（事项）</a:t>
            </a:r>
            <a:endParaRPr lang="en-US" altLang="zh-CN" sz="1600" b="1" dirty="0" smtClean="0">
              <a:solidFill>
                <a:srgbClr val="FF0000"/>
              </a:solidFill>
            </a:endParaRPr>
          </a:p>
          <a:p>
            <a:pPr marL="0" indent="0">
              <a:buNone/>
            </a:pPr>
            <a:r>
              <a:rPr lang="zh-CN" altLang="en-US" sz="1600" b="1" dirty="0" smtClean="0"/>
              <a:t>十、前期工作安排</a:t>
            </a:r>
            <a:endParaRPr lang="en-US" altLang="zh-CN" sz="1600" b="1" dirty="0" smtClean="0"/>
          </a:p>
          <a:p>
            <a:pPr marL="0" indent="0">
              <a:buNone/>
            </a:pPr>
            <a:r>
              <a:rPr lang="zh-CN" altLang="en-US" sz="1600" b="1" dirty="0" smtClean="0"/>
              <a:t>十一、活动现场</a:t>
            </a:r>
            <a:endParaRPr lang="en-US" altLang="zh-CN" sz="1600" b="1" dirty="0" smtClean="0"/>
          </a:p>
          <a:p>
            <a:pPr marL="0" indent="0">
              <a:buNone/>
            </a:pPr>
            <a:r>
              <a:rPr lang="zh-CN" altLang="en-US" sz="1600" b="1" dirty="0" smtClean="0"/>
              <a:t>十二、后期工作安排</a:t>
            </a:r>
            <a:endParaRPr lang="en-US" altLang="zh-CN" sz="1600" b="1" dirty="0" smtClean="0"/>
          </a:p>
          <a:p>
            <a:pPr marL="0" indent="0">
              <a:buNone/>
            </a:pPr>
            <a:r>
              <a:rPr lang="zh-CN" altLang="en-US" sz="1600" b="1" dirty="0" smtClean="0"/>
              <a:t>十三、要求与注意事项</a:t>
            </a:r>
            <a:endParaRPr lang="en-US" altLang="zh-CN" sz="1600" b="1" dirty="0" smtClean="0"/>
          </a:p>
          <a:p>
            <a:pPr marL="0" indent="0">
              <a:buNone/>
            </a:pPr>
            <a:r>
              <a:rPr lang="zh-CN" altLang="en-US" sz="1600" b="1" dirty="0" smtClean="0"/>
              <a:t>十四、应急方案</a:t>
            </a:r>
            <a:endParaRPr lang="en-US" altLang="zh-CN" sz="1600" b="1" dirty="0" smtClean="0"/>
          </a:p>
          <a:p>
            <a:pPr marL="0" indent="0">
              <a:buNone/>
            </a:pPr>
            <a:r>
              <a:rPr lang="zh-CN" altLang="en-US" sz="1600" b="1" dirty="0" smtClean="0"/>
              <a:t>十五、经费预算</a:t>
            </a:r>
            <a:endParaRPr lang="en-US" altLang="zh-CN" sz="1600" b="1" dirty="0" smtClean="0"/>
          </a:p>
          <a:p>
            <a:pPr marL="0" indent="0">
              <a:buNone/>
            </a:pPr>
            <a:r>
              <a:rPr lang="zh-CN" altLang="en-US" sz="1600" b="1" dirty="0" smtClean="0"/>
              <a:t>十六、预期效果</a:t>
            </a:r>
            <a:endParaRPr lang="zh-CN" altLang="en-US" sz="1600" b="1" dirty="0"/>
          </a:p>
        </p:txBody>
      </p:sp>
      <p:sp>
        <p:nvSpPr>
          <p:cNvPr id="3" name="标题 2"/>
          <p:cNvSpPr>
            <a:spLocks noGrp="1"/>
          </p:cNvSpPr>
          <p:nvPr>
            <p:ph type="title"/>
          </p:nvPr>
        </p:nvSpPr>
        <p:spPr/>
        <p:txBody>
          <a:bodyPr/>
          <a:lstStyle/>
          <a:p>
            <a:r>
              <a:rPr lang="en-US" altLang="zh-CN" dirty="0" smtClean="0"/>
              <a:t>XX</a:t>
            </a:r>
            <a:r>
              <a:rPr lang="zh-CN" altLang="en-US" dirty="0" smtClean="0"/>
              <a:t>活动策划书</a:t>
            </a:r>
            <a:endParaRPr lang="zh-CN" altLang="en-US" dirty="0"/>
          </a:p>
        </p:txBody>
      </p:sp>
    </p:spTree>
    <p:extLst>
      <p:ext uri="{BB962C8B-B14F-4D97-AF65-F5344CB8AC3E}">
        <p14:creationId xmlns:p14="http://schemas.microsoft.com/office/powerpoint/2010/main" val="42004885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42964" y="1700808"/>
            <a:ext cx="7408333" cy="3450696"/>
          </a:xfrm>
        </p:spPr>
        <p:txBody>
          <a:bodyPr>
            <a:normAutofit fontScale="92500" lnSpcReduction="10000"/>
          </a:bodyPr>
          <a:lstStyle/>
          <a:p>
            <a:pPr marL="0" indent="0">
              <a:buNone/>
            </a:pPr>
            <a:r>
              <a:rPr lang="zh-CN" altLang="en-US" b="1" dirty="0" smtClean="0">
                <a:solidFill>
                  <a:srgbClr val="FF0000"/>
                </a:solidFill>
              </a:rPr>
              <a:t>一、标题</a:t>
            </a:r>
            <a:endParaRPr lang="en-US" altLang="zh-CN" b="1" dirty="0" smtClean="0">
              <a:solidFill>
                <a:srgbClr val="FF0000"/>
              </a:solidFill>
            </a:endParaRPr>
          </a:p>
          <a:p>
            <a:pPr marL="0" indent="0">
              <a:buNone/>
            </a:pPr>
            <a:r>
              <a:rPr lang="zh-CN" altLang="en-US" dirty="0" smtClean="0"/>
              <a:t>尽可能一目了然，交待清楚</a:t>
            </a:r>
            <a:endParaRPr lang="en-US" altLang="zh-CN" dirty="0" smtClean="0"/>
          </a:p>
          <a:p>
            <a:pPr marL="0" indent="0">
              <a:buNone/>
            </a:pPr>
            <a:r>
              <a:rPr lang="zh-CN" altLang="en-US" b="1" dirty="0" smtClean="0">
                <a:solidFill>
                  <a:srgbClr val="FF0000"/>
                </a:solidFill>
              </a:rPr>
              <a:t>二、背景介绍（原因，为什么要做）：目的、意义、相关单位</a:t>
            </a:r>
            <a:endParaRPr lang="en-US" altLang="zh-CN" b="1" dirty="0" smtClean="0">
              <a:solidFill>
                <a:srgbClr val="FF0000"/>
              </a:solidFill>
            </a:endParaRPr>
          </a:p>
          <a:p>
            <a:pPr marL="0" indent="0">
              <a:buNone/>
            </a:pPr>
            <a:r>
              <a:rPr lang="zh-CN" altLang="zh-CN" dirty="0" smtClean="0"/>
              <a:t>用</a:t>
            </a:r>
            <a:r>
              <a:rPr lang="zh-CN" altLang="zh-CN" dirty="0"/>
              <a:t>简洁明了的语言将目的要点表述清楚</a:t>
            </a:r>
            <a:r>
              <a:rPr lang="en-US" altLang="zh-CN" dirty="0"/>
              <a:t>;</a:t>
            </a:r>
            <a:r>
              <a:rPr lang="zh-CN" altLang="zh-CN" dirty="0"/>
              <a:t>在陈述目的要点时，该活动的核心构成或策划的独到之处及由此产生的意义都应该明确写出。</a:t>
            </a:r>
          </a:p>
          <a:p>
            <a:pPr marL="0" indent="0">
              <a:buNone/>
            </a:pPr>
            <a:r>
              <a:rPr lang="zh-CN" altLang="en-US" b="1" dirty="0" smtClean="0">
                <a:solidFill>
                  <a:srgbClr val="FF0000"/>
                </a:solidFill>
              </a:rPr>
              <a:t>三、活动过程（过程，怎么做）：</a:t>
            </a:r>
            <a:r>
              <a:rPr lang="zh-CN" altLang="en-US" dirty="0" smtClean="0"/>
              <a:t>时间、地点、对象、组织环节（活动前、活动中，人、财、物、安全问题等）</a:t>
            </a:r>
            <a:endParaRPr lang="en-US" altLang="zh-CN" dirty="0" smtClean="0"/>
          </a:p>
          <a:p>
            <a:pPr marL="0" indent="0">
              <a:buNone/>
            </a:pPr>
            <a:r>
              <a:rPr lang="zh-CN" altLang="en-US" b="1" dirty="0" smtClean="0">
                <a:solidFill>
                  <a:srgbClr val="FF0000"/>
                </a:solidFill>
              </a:rPr>
              <a:t>四、活动预期效果（结果，成效）</a:t>
            </a:r>
            <a:endParaRPr lang="zh-CN" altLang="en-US" b="1" dirty="0">
              <a:solidFill>
                <a:srgbClr val="FF0000"/>
              </a:solidFill>
            </a:endParaRPr>
          </a:p>
        </p:txBody>
      </p:sp>
      <p:sp>
        <p:nvSpPr>
          <p:cNvPr id="3" name="标题 2"/>
          <p:cNvSpPr>
            <a:spLocks noGrp="1"/>
          </p:cNvSpPr>
          <p:nvPr>
            <p:ph type="title"/>
          </p:nvPr>
        </p:nvSpPr>
        <p:spPr/>
        <p:txBody>
          <a:bodyPr/>
          <a:lstStyle/>
          <a:p>
            <a:r>
              <a:rPr lang="zh-CN" altLang="en-US" dirty="0" smtClean="0"/>
              <a:t>策划书格式要求</a:t>
            </a:r>
            <a:endParaRPr lang="zh-CN" altLang="en-US" dirty="0"/>
          </a:p>
        </p:txBody>
      </p:sp>
      <p:sp>
        <p:nvSpPr>
          <p:cNvPr id="4" name="矩形 3"/>
          <p:cNvSpPr/>
          <p:nvPr/>
        </p:nvSpPr>
        <p:spPr>
          <a:xfrm>
            <a:off x="1043608" y="5363924"/>
            <a:ext cx="7007046" cy="954107"/>
          </a:xfrm>
          <a:prstGeom prst="rect">
            <a:avLst/>
          </a:prstGeom>
        </p:spPr>
        <p:txBody>
          <a:bodyPr wrap="none">
            <a:spAutoFit/>
          </a:bodyPr>
          <a:lstStyle/>
          <a:p>
            <a:r>
              <a:rPr lang="zh-CN" altLang="en-US" sz="2800" dirty="0" smtClean="0">
                <a:latin typeface="黑体" panose="02010609060101010101" pitchFamily="49" charset="-122"/>
                <a:ea typeface="黑体" panose="02010609060101010101" pitchFamily="49" charset="-122"/>
              </a:rPr>
              <a:t>其他注意事项：</a:t>
            </a:r>
            <a:r>
              <a:rPr lang="en-US" altLang="zh-CN" sz="2800" dirty="0" smtClean="0">
                <a:latin typeface="黑体" panose="02010609060101010101" pitchFamily="49" charset="-122"/>
                <a:ea typeface="黑体" panose="02010609060101010101" pitchFamily="49" charset="-122"/>
              </a:rPr>
              <a:t>1</a:t>
            </a:r>
            <a:r>
              <a:rPr lang="zh-CN" altLang="en-US" sz="2800" dirty="0" smtClean="0">
                <a:latin typeface="黑体" panose="02010609060101010101" pitchFamily="49" charset="-122"/>
                <a:ea typeface="黑体" panose="02010609060101010101" pitchFamily="49" charset="-122"/>
              </a:rPr>
              <a:t>、正式</a:t>
            </a:r>
            <a:r>
              <a:rPr lang="zh-CN" altLang="en-US" sz="2800" dirty="0">
                <a:latin typeface="黑体" panose="02010609060101010101" pitchFamily="49" charset="-122"/>
                <a:ea typeface="黑体" panose="02010609060101010101" pitchFamily="49" charset="-122"/>
              </a:rPr>
              <a:t>公文一般用</a:t>
            </a:r>
            <a:r>
              <a:rPr lang="zh-CN" altLang="en-US" sz="2800" dirty="0" smtClean="0">
                <a:latin typeface="黑体" panose="02010609060101010101" pitchFamily="49" charset="-122"/>
                <a:ea typeface="黑体" panose="02010609060101010101" pitchFamily="49" charset="-122"/>
              </a:rPr>
              <a:t>宋体；</a:t>
            </a:r>
            <a:endParaRPr lang="en-US" altLang="zh-CN" sz="2800" dirty="0" smtClean="0">
              <a:latin typeface="黑体" panose="02010609060101010101" pitchFamily="49" charset="-122"/>
              <a:ea typeface="黑体" panose="02010609060101010101" pitchFamily="49" charset="-122"/>
            </a:endParaRPr>
          </a:p>
          <a:p>
            <a:r>
              <a:rPr lang="en-US" altLang="zh-CN" sz="2800" dirty="0" smtClean="0">
                <a:latin typeface="黑体" panose="02010609060101010101" pitchFamily="49" charset="-122"/>
                <a:ea typeface="黑体" panose="02010609060101010101" pitchFamily="49" charset="-122"/>
              </a:rPr>
              <a:t>2</a:t>
            </a:r>
            <a:r>
              <a:rPr lang="zh-CN" altLang="en-US" sz="2800" dirty="0" smtClean="0">
                <a:latin typeface="黑体" panose="02010609060101010101" pitchFamily="49" charset="-122"/>
                <a:ea typeface="黑体" panose="02010609060101010101" pitchFamily="49" charset="-122"/>
              </a:rPr>
              <a:t>、应用文：标题居中；</a:t>
            </a:r>
            <a:r>
              <a:rPr lang="en-US" altLang="zh-CN" sz="2800" dirty="0" smtClean="0">
                <a:latin typeface="黑体" panose="02010609060101010101" pitchFamily="49" charset="-122"/>
                <a:ea typeface="黑体" panose="02010609060101010101" pitchFamily="49" charset="-122"/>
              </a:rPr>
              <a:t>3</a:t>
            </a:r>
            <a:r>
              <a:rPr lang="zh-CN" altLang="en-US" sz="2800" dirty="0" smtClean="0">
                <a:latin typeface="黑体" panose="02010609060101010101" pitchFamily="49" charset="-122"/>
                <a:ea typeface="黑体" panose="02010609060101010101" pitchFamily="49" charset="-122"/>
              </a:rPr>
              <a:t>、序号的正规写法</a:t>
            </a:r>
            <a:endParaRPr lang="zh-CN" altLang="en-US" sz="28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129267821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42964" y="1700808"/>
            <a:ext cx="7689476" cy="3450696"/>
          </a:xfrm>
        </p:spPr>
        <p:txBody>
          <a:bodyPr>
            <a:normAutofit fontScale="92500" lnSpcReduction="10000"/>
          </a:bodyPr>
          <a:lstStyle/>
          <a:p>
            <a:pPr marL="0" indent="0">
              <a:buNone/>
            </a:pPr>
            <a:r>
              <a:rPr lang="zh-CN" altLang="en-US" b="1" dirty="0" smtClean="0">
                <a:solidFill>
                  <a:schemeClr val="tx1"/>
                </a:solidFill>
                <a:latin typeface="黑体" panose="02010609060101010101" pitchFamily="49" charset="-122"/>
                <a:ea typeface="黑体" panose="02010609060101010101" pitchFamily="49" charset="-122"/>
              </a:rPr>
              <a:t>一、标题</a:t>
            </a:r>
            <a:endParaRPr lang="en-US" altLang="zh-CN" b="1" dirty="0" smtClean="0">
              <a:solidFill>
                <a:schemeClr val="tx1"/>
              </a:solidFill>
              <a:latin typeface="黑体" panose="02010609060101010101" pitchFamily="49" charset="-122"/>
              <a:ea typeface="黑体" panose="02010609060101010101" pitchFamily="49" charset="-122"/>
            </a:endParaRPr>
          </a:p>
          <a:p>
            <a:pPr marL="0" indent="0">
              <a:buNone/>
            </a:pPr>
            <a:endParaRPr lang="en-US" altLang="zh-CN" b="1" dirty="0">
              <a:solidFill>
                <a:schemeClr val="tx1"/>
              </a:solidFill>
              <a:latin typeface="黑体" panose="02010609060101010101" pitchFamily="49" charset="-122"/>
              <a:ea typeface="黑体" panose="02010609060101010101" pitchFamily="49" charset="-122"/>
            </a:endParaRPr>
          </a:p>
          <a:p>
            <a:pPr marL="0" indent="0">
              <a:buNone/>
            </a:pPr>
            <a:r>
              <a:rPr lang="zh-CN" altLang="en-US" b="1" dirty="0" smtClean="0">
                <a:solidFill>
                  <a:schemeClr val="tx1"/>
                </a:solidFill>
                <a:latin typeface="黑体" panose="02010609060101010101" pitchFamily="49" charset="-122"/>
                <a:ea typeface="黑体" panose="02010609060101010101" pitchFamily="49" charset="-122"/>
              </a:rPr>
              <a:t>二、主体</a:t>
            </a:r>
            <a:endParaRPr lang="en-US" altLang="zh-CN" b="1" dirty="0" smtClean="0">
              <a:solidFill>
                <a:schemeClr val="tx1"/>
              </a:solidFill>
              <a:latin typeface="黑体" panose="02010609060101010101" pitchFamily="49" charset="-122"/>
              <a:ea typeface="黑体" panose="02010609060101010101" pitchFamily="49" charset="-122"/>
            </a:endParaRPr>
          </a:p>
          <a:p>
            <a:pPr marL="0" indent="0">
              <a:buNone/>
            </a:pPr>
            <a:r>
              <a:rPr lang="en-US" altLang="zh-CN" b="1" dirty="0" smtClean="0">
                <a:solidFill>
                  <a:srgbClr val="FF0000"/>
                </a:solidFill>
              </a:rPr>
              <a:t>1</a:t>
            </a:r>
            <a:r>
              <a:rPr lang="zh-CN" altLang="en-US" b="1" dirty="0" smtClean="0">
                <a:solidFill>
                  <a:srgbClr val="FF0000"/>
                </a:solidFill>
              </a:rPr>
              <a:t>、背景介绍（原因，为什么要做）：</a:t>
            </a:r>
            <a:r>
              <a:rPr lang="zh-CN" altLang="en-US" b="1" dirty="0" smtClean="0">
                <a:solidFill>
                  <a:schemeClr val="tx1"/>
                </a:solidFill>
              </a:rPr>
              <a:t>目的、意义、相关单位</a:t>
            </a:r>
            <a:endParaRPr lang="en-US" altLang="zh-CN" b="1" dirty="0" smtClean="0">
              <a:solidFill>
                <a:schemeClr val="tx1"/>
              </a:solidFill>
            </a:endParaRPr>
          </a:p>
          <a:p>
            <a:pPr marL="0" indent="0">
              <a:buNone/>
            </a:pPr>
            <a:r>
              <a:rPr lang="en-US" altLang="zh-CN" b="1" dirty="0">
                <a:solidFill>
                  <a:srgbClr val="FF0000"/>
                </a:solidFill>
              </a:rPr>
              <a:t>2</a:t>
            </a:r>
            <a:r>
              <a:rPr lang="zh-CN" altLang="en-US" b="1" dirty="0" smtClean="0">
                <a:solidFill>
                  <a:srgbClr val="FF0000"/>
                </a:solidFill>
              </a:rPr>
              <a:t>、活动过程（过程，怎么做）：</a:t>
            </a:r>
            <a:r>
              <a:rPr lang="zh-CN" altLang="en-US" b="1" dirty="0" smtClean="0">
                <a:solidFill>
                  <a:schemeClr val="tx1"/>
                </a:solidFill>
              </a:rPr>
              <a:t>时间、地点、对象、组织环节（活动前、活动中，人、财、物、安全问题等）</a:t>
            </a:r>
            <a:endParaRPr lang="en-US" altLang="zh-CN" b="1" dirty="0" smtClean="0">
              <a:solidFill>
                <a:schemeClr val="tx1"/>
              </a:solidFill>
            </a:endParaRPr>
          </a:p>
          <a:p>
            <a:pPr marL="0" indent="0">
              <a:buNone/>
            </a:pPr>
            <a:r>
              <a:rPr lang="en-US" altLang="zh-CN" b="1" dirty="0" smtClean="0">
                <a:solidFill>
                  <a:srgbClr val="FF0000"/>
                </a:solidFill>
              </a:rPr>
              <a:t>3</a:t>
            </a:r>
            <a:r>
              <a:rPr lang="zh-CN" altLang="en-US" b="1" dirty="0" smtClean="0">
                <a:solidFill>
                  <a:srgbClr val="FF0000"/>
                </a:solidFill>
              </a:rPr>
              <a:t>、活动预期效果（结果，成效）</a:t>
            </a:r>
            <a:endParaRPr lang="en-US" altLang="zh-CN" b="1" dirty="0" smtClean="0">
              <a:solidFill>
                <a:srgbClr val="FF0000"/>
              </a:solidFill>
            </a:endParaRPr>
          </a:p>
          <a:p>
            <a:pPr marL="0" indent="0">
              <a:buNone/>
            </a:pPr>
            <a:endParaRPr lang="en-US" altLang="zh-CN" b="1" dirty="0" smtClean="0">
              <a:solidFill>
                <a:srgbClr val="FF0000"/>
              </a:solidFill>
            </a:endParaRPr>
          </a:p>
          <a:p>
            <a:pPr marL="0" indent="0">
              <a:buNone/>
            </a:pPr>
            <a:r>
              <a:rPr lang="zh-CN" altLang="en-US" b="1" dirty="0" smtClean="0">
                <a:solidFill>
                  <a:schemeClr val="tx1"/>
                </a:solidFill>
                <a:latin typeface="黑体" panose="02010609060101010101" pitchFamily="49" charset="-122"/>
                <a:ea typeface="黑体" panose="02010609060101010101" pitchFamily="49" charset="-122"/>
              </a:rPr>
              <a:t>三、落款：</a:t>
            </a:r>
            <a:r>
              <a:rPr lang="zh-CN" altLang="en-US" b="1" dirty="0" smtClean="0">
                <a:solidFill>
                  <a:schemeClr val="tx1"/>
                </a:solidFill>
                <a:latin typeface="华文楷体" panose="02010600040101010101" pitchFamily="2" charset="-122"/>
                <a:ea typeface="华文楷体" panose="02010600040101010101" pitchFamily="2" charset="-122"/>
              </a:rPr>
              <a:t>策划人或单位、时间</a:t>
            </a:r>
            <a:endParaRPr lang="en-US" altLang="zh-CN" b="1" dirty="0" smtClean="0">
              <a:solidFill>
                <a:schemeClr val="tx1"/>
              </a:solidFill>
              <a:latin typeface="华文楷体" panose="02010600040101010101" pitchFamily="2" charset="-122"/>
              <a:ea typeface="华文楷体" panose="02010600040101010101" pitchFamily="2" charset="-122"/>
            </a:endParaRPr>
          </a:p>
          <a:p>
            <a:pPr marL="0" indent="0">
              <a:buNone/>
            </a:pPr>
            <a:endParaRPr lang="en-US" altLang="zh-CN" b="1" dirty="0" smtClean="0">
              <a:solidFill>
                <a:srgbClr val="FF0000"/>
              </a:solidFill>
            </a:endParaRPr>
          </a:p>
          <a:p>
            <a:pPr marL="0" indent="0">
              <a:buNone/>
            </a:pPr>
            <a:endParaRPr lang="zh-CN" altLang="en-US" b="1" dirty="0">
              <a:solidFill>
                <a:srgbClr val="FF0000"/>
              </a:solidFill>
            </a:endParaRPr>
          </a:p>
        </p:txBody>
      </p:sp>
      <p:sp>
        <p:nvSpPr>
          <p:cNvPr id="3" name="标题 2"/>
          <p:cNvSpPr>
            <a:spLocks noGrp="1"/>
          </p:cNvSpPr>
          <p:nvPr>
            <p:ph type="title"/>
          </p:nvPr>
        </p:nvSpPr>
        <p:spPr/>
        <p:txBody>
          <a:bodyPr/>
          <a:lstStyle/>
          <a:p>
            <a:r>
              <a:rPr lang="zh-CN" altLang="en-US" dirty="0" smtClean="0"/>
              <a:t>策划书格式</a:t>
            </a:r>
            <a:endParaRPr lang="zh-CN" altLang="en-US" dirty="0"/>
          </a:p>
        </p:txBody>
      </p:sp>
    </p:spTree>
    <p:extLst>
      <p:ext uri="{BB962C8B-B14F-4D97-AF65-F5344CB8AC3E}">
        <p14:creationId xmlns:p14="http://schemas.microsoft.com/office/powerpoint/2010/main" val="17390538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27584" y="1196752"/>
            <a:ext cx="7408333" cy="3450696"/>
          </a:xfrm>
        </p:spPr>
        <p:txBody>
          <a:bodyPr>
            <a:noAutofit/>
          </a:bodyPr>
          <a:lstStyle/>
          <a:p>
            <a:pPr marL="0" indent="0">
              <a:buNone/>
            </a:pPr>
            <a:r>
              <a:rPr lang="en-US" altLang="zh-CN" sz="2800" b="1" dirty="0" smtClean="0"/>
              <a:t>1</a:t>
            </a:r>
            <a:r>
              <a:rPr lang="zh-CN" altLang="en-US" sz="2800" b="1" dirty="0" smtClean="0"/>
              <a:t>、态度</a:t>
            </a:r>
            <a:r>
              <a:rPr lang="en-US" altLang="zh-CN" sz="2800" b="1" dirty="0" smtClean="0"/>
              <a:t>——</a:t>
            </a:r>
          </a:p>
          <a:p>
            <a:pPr marL="0" indent="0">
              <a:buNone/>
            </a:pPr>
            <a:r>
              <a:rPr lang="en-US" altLang="zh-CN" sz="2800" b="1" dirty="0"/>
              <a:t> </a:t>
            </a:r>
            <a:r>
              <a:rPr lang="en-US" altLang="zh-CN" sz="2800" b="1" dirty="0" smtClean="0"/>
              <a:t>     </a:t>
            </a:r>
            <a:r>
              <a:rPr lang="zh-CN" altLang="en-US" sz="2800" b="1" dirty="0" smtClean="0"/>
              <a:t>成绩</a:t>
            </a:r>
            <a:endParaRPr lang="en-US" altLang="zh-CN" sz="2800" b="1" dirty="0" smtClean="0"/>
          </a:p>
          <a:p>
            <a:pPr marL="0" indent="0">
              <a:buNone/>
            </a:pPr>
            <a:endParaRPr lang="en-US" altLang="zh-CN" sz="2800" b="1" dirty="0"/>
          </a:p>
          <a:p>
            <a:pPr marL="0" indent="0">
              <a:buNone/>
            </a:pPr>
            <a:r>
              <a:rPr lang="en-US" altLang="zh-CN" sz="2800" b="1" dirty="0" smtClean="0"/>
              <a:t>2</a:t>
            </a:r>
            <a:r>
              <a:rPr lang="zh-CN" altLang="en-US" sz="2800" b="1" dirty="0" smtClean="0"/>
              <a:t>、内容</a:t>
            </a:r>
            <a:r>
              <a:rPr lang="en-US" altLang="zh-CN" sz="2800" b="1" dirty="0"/>
              <a:t>——</a:t>
            </a:r>
            <a:endParaRPr lang="en-US" altLang="zh-CN" sz="2800" b="1" dirty="0" smtClean="0"/>
          </a:p>
          <a:p>
            <a:pPr marL="0" indent="0">
              <a:buNone/>
            </a:pPr>
            <a:r>
              <a:rPr lang="zh-CN" altLang="en-US" sz="2800" b="1" dirty="0" smtClean="0"/>
              <a:t>   （</a:t>
            </a:r>
            <a:r>
              <a:rPr lang="en-US" altLang="zh-CN" sz="2800" b="1" dirty="0" smtClean="0"/>
              <a:t>1</a:t>
            </a:r>
            <a:r>
              <a:rPr lang="zh-CN" altLang="en-US" sz="2800" b="1" dirty="0" smtClean="0"/>
              <a:t>）版面</a:t>
            </a:r>
            <a:endParaRPr lang="en-US" altLang="zh-CN" sz="2800" b="1" dirty="0" smtClean="0"/>
          </a:p>
          <a:p>
            <a:pPr marL="0" indent="0">
              <a:buNone/>
            </a:pPr>
            <a:r>
              <a:rPr lang="zh-CN" altLang="en-US" sz="2800" b="1" dirty="0" smtClean="0"/>
              <a:t>   （</a:t>
            </a:r>
            <a:r>
              <a:rPr lang="en-US" altLang="zh-CN" sz="2800" b="1" dirty="0" smtClean="0"/>
              <a:t>2</a:t>
            </a:r>
            <a:r>
              <a:rPr lang="zh-CN" altLang="en-US" sz="2800" b="1" dirty="0" smtClean="0"/>
              <a:t>）活动组织：时间、地点（活动地点、集合地点）、人物（参与者、组织者）、交通、活动形式</a:t>
            </a:r>
            <a:endParaRPr lang="en-US" altLang="zh-CN" sz="2800" b="1" dirty="0" smtClean="0"/>
          </a:p>
          <a:p>
            <a:pPr marL="0" indent="0">
              <a:buNone/>
            </a:pPr>
            <a:r>
              <a:rPr lang="zh-CN" altLang="en-US" sz="2800" b="1" dirty="0" smtClean="0"/>
              <a:t>   （</a:t>
            </a:r>
            <a:r>
              <a:rPr lang="en-US" altLang="zh-CN" sz="2800" b="1" dirty="0" smtClean="0"/>
              <a:t>3</a:t>
            </a:r>
            <a:r>
              <a:rPr lang="zh-CN" altLang="en-US" sz="2800" b="1" dirty="0" smtClean="0"/>
              <a:t>）想法：与众不同、周祥、细致</a:t>
            </a:r>
            <a:endParaRPr lang="en-US" altLang="zh-CN" sz="2800" b="1" dirty="0" smtClean="0"/>
          </a:p>
          <a:p>
            <a:pPr marL="0" indent="0">
              <a:buNone/>
            </a:pPr>
            <a:r>
              <a:rPr lang="en-US" altLang="zh-CN" sz="2800" b="1" smtClean="0"/>
              <a:t>     (4)   </a:t>
            </a:r>
            <a:r>
              <a:rPr lang="zh-CN" altLang="en-US" sz="2800" b="1" smtClean="0"/>
              <a:t>比较</a:t>
            </a:r>
            <a:endParaRPr lang="zh-CN" altLang="en-US" sz="2800" b="1" dirty="0"/>
          </a:p>
        </p:txBody>
      </p:sp>
      <p:sp>
        <p:nvSpPr>
          <p:cNvPr id="3" name="标题 2"/>
          <p:cNvSpPr>
            <a:spLocks noGrp="1"/>
          </p:cNvSpPr>
          <p:nvPr>
            <p:ph type="title"/>
          </p:nvPr>
        </p:nvSpPr>
        <p:spPr/>
        <p:txBody>
          <a:bodyPr/>
          <a:lstStyle/>
          <a:p>
            <a:r>
              <a:rPr lang="zh-CN" altLang="en-US" dirty="0" smtClean="0"/>
              <a:t>作业讲评</a:t>
            </a:r>
            <a:endParaRPr lang="zh-CN" altLang="en-US" dirty="0"/>
          </a:p>
        </p:txBody>
      </p:sp>
    </p:spTree>
    <p:extLst>
      <p:ext uri="{BB962C8B-B14F-4D97-AF65-F5344CB8AC3E}">
        <p14:creationId xmlns:p14="http://schemas.microsoft.com/office/powerpoint/2010/main" val="1791800067"/>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波形">
  <a:themeElements>
    <a:clrScheme name="波形">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波形">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波形">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Waveform</Template>
  <TotalTime>145</TotalTime>
  <Words>505</Words>
  <Application/>
  <PresentationFormat>全屏显示(4:3)</PresentationFormat>
  <Paragraphs>66</Paragraphs>
  <Slides>7</Slides>
  <Notes>0</Notes>
  <HiddenSlides>0</HiddenSlides>
  <MMClips>0</MMClips>
  <ScaleCrop>false</ScaleCrop>
  <HeadingPairs>
    <vt:vector size="4" baseType="variant">
      <vt:variant>
        <vt:lpstr>主题</vt:lpstr>
      </vt:variant>
      <vt:variant>
        <vt:i4>1</vt:i4>
      </vt:variant>
      <vt:variant>
        <vt:lpstr>幻灯片标题</vt:lpstr>
      </vt:variant>
      <vt:variant>
        <vt:i4>7</vt:i4>
      </vt:variant>
    </vt:vector>
  </HeadingPairs>
  <TitlesOfParts>
    <vt:vector size="8" baseType="lpstr">
      <vt:lpstr>波形</vt:lpstr>
      <vt:lpstr>应用文写作 之 活动策划书 </vt:lpstr>
      <vt:lpstr>策划书</vt:lpstr>
      <vt:lpstr>策划书写作要求</vt:lpstr>
      <vt:lpstr>XX活动策划书</vt:lpstr>
      <vt:lpstr>策划书格式要求</vt:lpstr>
      <vt:lpstr>策划书格式</vt:lpstr>
      <vt:lpstr>作业讲评</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
  <dc:description/>
  <cp:lastModifiedBy>jf613-01</cp:lastModifiedBy>
  <cp:revision/>
  <dcterms:created xsi:type="dcterms:W3CDTF">2014-11-14T00:44:19Z</dcterms:created>
  <dcterms:modified xsi:type="dcterms:W3CDTF">2014-11-21T03:42:06Z</dcterms:modified>
</cp:coreProperties>
</file>