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65" r:id="rId6"/>
    <p:sldId id="259" r:id="rId8"/>
    <p:sldId id="275" r:id="rId9"/>
    <p:sldId id="263" r:id="rId10"/>
    <p:sldId id="268" r:id="rId11"/>
    <p:sldId id="273" r:id="rId12"/>
    <p:sldId id="262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7A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5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C602EDB-F984-4B3C-953C-E9AA148145A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16A70-3A9E-4363-865A-39D14B4432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33449-8E5A-4B22-86D5-4596F10C0D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679AD-1DF9-4D75-B47A-5EBCCCD7AF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A5416-2A9A-4BCB-AAD5-4BE7162E4D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FA4A4-C37E-4109-812E-03C116A18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F12B2-EB0D-4AC4-98A2-9B6AEDD1CF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F13F83-2C5C-43AE-913D-D153D60675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95FCAB-3423-4820-ADF8-1BB5229689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F51DF-9CB8-41B9-A372-4D24E7A859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4C9C0-033C-4934-BDC7-7D5C736DC5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9115DCF4-B0F4-413F-B656-13E2DE1A4D6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文本框 1"/>
          <p:cNvSpPr txBox="1">
            <a:spLocks noChangeArrowheads="1"/>
          </p:cNvSpPr>
          <p:nvPr/>
        </p:nvSpPr>
        <p:spPr bwMode="auto">
          <a:xfrm>
            <a:off x="0" y="1477963"/>
            <a:ext cx="9144000" cy="1721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0" b="1" dirty="0" smtClean="0">
                <a:solidFill>
                  <a:srgbClr val="477A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 慰</a:t>
            </a:r>
            <a:endParaRPr lang="zh-CN" altLang="en-US" sz="8000" b="1" dirty="0">
              <a:solidFill>
                <a:srgbClr val="477A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>
            <a:off x="1578769" y="-707231"/>
            <a:ext cx="6208712" cy="8648700"/>
          </a:xfrm>
          <a:prstGeom prst="rtTriangle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215900" y="1625600"/>
            <a:ext cx="5886450" cy="1143000"/>
          </a:xfrm>
        </p:spPr>
        <p:txBody>
          <a:bodyPr/>
          <a:lstStyle/>
          <a:p>
            <a:pPr algn="ctr" defTabSz="914400">
              <a:lnSpc>
                <a:spcPct val="100000"/>
              </a:lnSpc>
            </a:pPr>
            <a:r>
              <a:rPr lang="zh-CN" altLang="zh-CN" sz="6600" b="1" noProof="1">
                <a:solidFill>
                  <a:srgbClr val="1624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zh-CN" sz="66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endParaRPr lang="zh-CN" altLang="zh-CN" sz="6600" b="1" noProof="1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323528" y="1916832"/>
            <a:ext cx="8229600" cy="4525962"/>
          </a:xfrm>
        </p:spPr>
        <p:txBody>
          <a:bodyPr wrap="square" numCol="1" anchor="t" anchorCtr="0" compatLnSpc="1"/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</a:rPr>
              <a:t>1.让学生懂得在别人遇到不顺心的事时能主动安稳，学会说安慰别人的话；学会倾听，有交际的自信心，说话时态度自然大方。</a:t>
            </a:r>
            <a:endParaRPr lang="zh-CN" altLang="zh-CN" sz="2800" dirty="0" smtClean="0">
              <a:latin typeface="宋体" panose="02010600030101010101" pitchFamily="2" charset="-122"/>
            </a:endParaRP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dirty="0" smtClean="0">
                <a:latin typeface="宋体" panose="02010600030101010101" pitchFamily="2" charset="-122"/>
              </a:rPr>
              <a:t>    2.联系自己的生活实际，体会关爱他人、帮助他人的快乐，同时锻炼表达能力和人际交往能力。</a:t>
            </a:r>
            <a:endParaRPr lang="zh-CN" altLang="zh-CN" sz="2800" dirty="0" smtClean="0">
              <a:latin typeface="宋体" panose="02010600030101010101" pitchFamily="2" charset="-122"/>
            </a:endParaRP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dirty="0" smtClean="0">
                <a:latin typeface="宋体" panose="02010600030101010101" pitchFamily="2" charset="-122"/>
              </a:rPr>
              <a:t>    3.通过模拟生活场景、分角色对话，帮助学生提高口语交际能力，感受人间真情，倡导乐于助人的社会风尚。 </a:t>
            </a:r>
            <a:endParaRPr lang="zh-CN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46088" y="1077913"/>
            <a:ext cx="2679700" cy="655637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099" name="文本框 9"/>
          <p:cNvSpPr txBox="1">
            <a:spLocks noChangeArrowheads="1"/>
          </p:cNvSpPr>
          <p:nvPr/>
        </p:nvSpPr>
        <p:spPr bwMode="auto">
          <a:xfrm>
            <a:off x="1204913" y="1112838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00" name="图片 10" descr="目标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6088" y="1077913"/>
            <a:ext cx="65563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358775" y="1978025"/>
            <a:ext cx="8426450" cy="3830638"/>
          </a:xfrm>
        </p:spPr>
        <p:txBody>
          <a:bodyPr wrap="square" numCol="1" anchor="t" anchorCtr="0" compatLnSpc="1"/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</a:rPr>
              <a:t>本次口语交际的话题是安慰。　</a:t>
            </a:r>
            <a:endParaRPr lang="zh-CN" altLang="zh-CN" sz="2800" dirty="0" smtClean="0">
              <a:latin typeface="宋体" panose="02010600030101010101" pitchFamily="2" charset="-122"/>
            </a:endParaRP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dirty="0" smtClean="0">
                <a:latin typeface="宋体" panose="02010600030101010101" pitchFamily="2" charset="-122"/>
              </a:rPr>
              <a:t>    生活中，一个人难免会遇到不顺心的事，心里会很难过。此时，如果有人安慰一下，心情肯定会好一些。这节课我们就谈一谈如何安慰他人。</a:t>
            </a:r>
            <a:endParaRPr lang="zh-CN" altLang="zh-CN" sz="2800" dirty="0" smtClean="0">
              <a:latin typeface="宋体" panose="02010600030101010101" pitchFamily="2" charset="-122"/>
            </a:endParaRP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dirty="0" smtClean="0">
                <a:latin typeface="宋体" panose="02010600030101010101" pitchFamily="2" charset="-122"/>
              </a:rPr>
              <a:t>    1.回顾往事，想一想你遇到过哪些令自己感到委屈、伤心或焦虑的事呢?说一说别人是怎样安慰你的？当你受到安慰后有什么变化？</a:t>
            </a:r>
            <a:endParaRPr lang="zh-CN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46088" y="1004888"/>
            <a:ext cx="2679700" cy="655637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5123" name="文本框 9"/>
          <p:cNvSpPr txBox="1">
            <a:spLocks noChangeArrowheads="1"/>
          </p:cNvSpPr>
          <p:nvPr/>
        </p:nvSpPr>
        <p:spPr bwMode="auto">
          <a:xfrm>
            <a:off x="1174750" y="1049338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交际指导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4" name="内容占位符 1" descr="名师辅导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6088" y="925513"/>
            <a:ext cx="728662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457200" y="1379538"/>
            <a:ext cx="8229600" cy="4525962"/>
          </a:xfrm>
        </p:spPr>
        <p:txBody>
          <a:bodyPr wrap="square" numCol="1" anchor="t" anchorCtr="0" compatLnSpc="1"/>
          <a:lstStyle/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 smtClean="0">
                <a:latin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</a:rPr>
              <a:t>2.小组评议，互相评价。评价要点有三：能具体有条理地说一说自己感到委屈、伤心或焦虑的事情；能说清别人是如何安慰自己的；能谈谈自己被安慰后的变化。</a:t>
            </a:r>
            <a:endParaRPr lang="zh-CN" altLang="zh-CN" sz="2800" dirty="0" smtClean="0">
              <a:latin typeface="宋体" panose="02010600030101010101" pitchFamily="2" charset="-122"/>
            </a:endParaRPr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800" dirty="0" smtClean="0">
                <a:latin typeface="宋体" panose="02010600030101010101" pitchFamily="2" charset="-122"/>
              </a:rPr>
              <a:t>    3.全班交流、倾听、评议。归纳出安慰别人的方法。</a:t>
            </a:r>
            <a:endParaRPr lang="zh-CN" altLang="zh-CN" sz="2800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46088" y="1004888"/>
            <a:ext cx="2679700" cy="655637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8194" name="文本框 9"/>
          <p:cNvSpPr txBox="1">
            <a:spLocks noChangeArrowheads="1"/>
          </p:cNvSpPr>
          <p:nvPr/>
        </p:nvSpPr>
        <p:spPr bwMode="auto">
          <a:xfrm>
            <a:off x="1174750" y="1049338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交际示例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5" name="内容占位符 1" descr="交流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3213" y="835025"/>
            <a:ext cx="969962" cy="969963"/>
          </a:xfrm>
        </p:spPr>
      </p:pic>
      <p:sp>
        <p:nvSpPr>
          <p:cNvPr id="8196" name="文本框 1"/>
          <p:cNvSpPr txBox="1">
            <a:spLocks noChangeArrowheads="1"/>
          </p:cNvSpPr>
          <p:nvPr/>
        </p:nvSpPr>
        <p:spPr bwMode="auto">
          <a:xfrm>
            <a:off x="617538" y="2114550"/>
            <a:ext cx="7907337" cy="323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500"/>
              </a:lnSpc>
            </a:pP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示例一：</a:t>
            </a: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大家好，我先来说说。在运动会4×100米接力赛中，我摔倒了，我班在这个项目上没有取得名次。我很是自责，觉得都怪我，要是我没有摔倒就好了。班主任安慰我：“你已经尽力了，虽然摔跤了，但不要怪自己。你为集体吃了苦头，我还要代表全班感谢你呢。”我心情开始变得好起来。</a:t>
            </a:r>
            <a:endParaRPr lang="zh-CN" altLang="zh-CN" sz="2400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ts val="3500"/>
              </a:lnSpc>
            </a:pPr>
            <a:r>
              <a:rPr lang="zh-CN" altLang="zh-CN" sz="2400" dirty="0">
                <a:latin typeface="华文楷体" pitchFamily="2" charset="-122"/>
                <a:ea typeface="华文楷体" pitchFamily="2" charset="-122"/>
              </a:rPr>
              <a:t>    </a:t>
            </a:r>
            <a:endParaRPr lang="zh-CN" altLang="zh-CN" sz="24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"/>
          <p:cNvSpPr txBox="1">
            <a:spLocks noChangeArrowheads="1"/>
          </p:cNvSpPr>
          <p:nvPr/>
        </p:nvSpPr>
        <p:spPr bwMode="auto">
          <a:xfrm>
            <a:off x="619125" y="1624013"/>
            <a:ext cx="7907338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500"/>
              </a:lnSpc>
            </a:pPr>
            <a:r>
              <a:rPr lang="en-US" altLang="zh-CN" sz="240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2400" b="1">
                <a:latin typeface="华文楷体" pitchFamily="2" charset="-122"/>
                <a:ea typeface="华文楷体" pitchFamily="2" charset="-122"/>
              </a:rPr>
              <a:t>  示例二：</a:t>
            </a:r>
            <a:r>
              <a:rPr lang="zh-CN" altLang="zh-CN" sz="2400">
                <a:latin typeface="华文楷体" pitchFamily="2" charset="-122"/>
                <a:ea typeface="华文楷体" pitchFamily="2" charset="-122"/>
              </a:rPr>
              <a:t>我的家要搬到另外一个城市，马上就要离开自己的好朋友。我不想搬走，不想离开好朋友们。好朋友小红安慰我：“小丽，我很理解你的心情。可是父母工作更重要， 你随父母去吧，假期我去找你玩。”我听后感到很温暖。</a:t>
            </a:r>
            <a:endParaRPr lang="zh-CN" altLang="zh-CN" sz="240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457200" y="1165225"/>
            <a:ext cx="8229600" cy="4525963"/>
          </a:xfrm>
        </p:spPr>
        <p:txBody>
          <a:bodyPr wrap="square" numCol="1" anchor="t" anchorCtr="0" compatLnSpc="1"/>
          <a:lstStyle/>
          <a:p>
            <a:pPr marL="0" indent="60960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 smtClean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示例三：</a:t>
            </a:r>
            <a:r>
              <a:rPr lang="zh-CN" altLang="zh-CN" sz="2400" smtClean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出去玩的时候，我不小心把手表弄丢了，这块手表是妈妈送我的生日礼物。我特别喜欢这块表，丢了我感到好心疼！我的同桌小强说：“你不用着急。回去告诉妈妈，妈妈不会责怪你的，如果非常喜欢，可以让妈妈再给你买一块，以后玩的时候要小心的，保护好它。”我听了不再那么难受了。</a:t>
            </a:r>
            <a:endParaRPr lang="zh-CN" altLang="zh-CN" sz="2400" smtClean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内容占位符 2"/>
          <p:cNvSpPr>
            <a:spLocks noGrp="1" noChangeArrowheads="1"/>
          </p:cNvSpPr>
          <p:nvPr>
            <p:ph idx="1"/>
          </p:nvPr>
        </p:nvSpPr>
        <p:spPr bwMode="auto">
          <a:xfrm>
            <a:off x="612775" y="984250"/>
            <a:ext cx="7918450" cy="4527550"/>
          </a:xfrm>
        </p:spPr>
        <p:txBody>
          <a:bodyPr wrap="square" numCol="1" anchor="t" anchorCtr="0" compatLnSpc="1"/>
          <a:lstStyle/>
          <a:p>
            <a:pPr marL="0" indent="60960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示例四：</a:t>
            </a:r>
            <a:r>
              <a:rPr lang="zh-CN" altLang="zh-CN" sz="2400" dirty="0" smtClean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我丢了订杂志的20元钱，王老师说：“你不用着急。我已经帮你先垫付了订杂志的钱。我还打电话给了你的爸爸，他不会责骂你的。”听后我不再那么担心了。</a:t>
            </a:r>
            <a:endParaRPr lang="zh-CN" altLang="zh-CN" sz="2400" dirty="0" smtClean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 marL="0" indent="60960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示例五：</a:t>
            </a:r>
            <a:r>
              <a:rPr lang="zh-CN" altLang="zh-CN" sz="2400" dirty="0" smtClean="0"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我想来总结一下如何安慰他人：1.要了解对方烦心的是什么，然后再想出不需要为此烦心的理由，以此来劝对方。2.开头可用上“不要难过、不要伤心”等语言。3.安慰时要真心实意。</a:t>
            </a:r>
            <a:endParaRPr lang="zh-CN" altLang="zh-CN" sz="2400" dirty="0" smtClean="0"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内容占位符 4"/>
          <p:cNvSpPr>
            <a:spLocks noGrp="1" noChangeArrowheads="1"/>
          </p:cNvSpPr>
          <p:nvPr>
            <p:ph idx="1"/>
          </p:nvPr>
        </p:nvSpPr>
        <p:spPr bwMode="auto">
          <a:xfrm>
            <a:off x="446088" y="1633538"/>
            <a:ext cx="8229600" cy="4525963"/>
          </a:xfrm>
        </p:spPr>
        <p:txBody>
          <a:bodyPr wrap="square" numCol="1" anchor="t" anchorCtr="0" compatLnSpc="1"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 smtClean="0"/>
              <a:t>       </a:t>
            </a:r>
            <a:endParaRPr lang="en-US" altLang="zh-CN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dirty="0" smtClean="0"/>
              <a:t>       </a:t>
            </a:r>
            <a:endParaRPr lang="en-US" altLang="zh-CN" dirty="0" smtClean="0"/>
          </a:p>
          <a:p>
            <a:pPr marL="0" indent="0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dirty="0" smtClean="0"/>
              <a:t>     </a:t>
            </a:r>
            <a:r>
              <a:rPr lang="zh-CN" altLang="en-US" sz="2800" dirty="0" smtClean="0"/>
              <a:t>  把你今天和同学交流的内容写成一篇作文，写写你对安慰他人的心得体会。</a:t>
            </a:r>
            <a:endParaRPr lang="zh-CN" altLang="en-US" sz="2800" dirty="0" smtClean="0"/>
          </a:p>
        </p:txBody>
      </p:sp>
      <p:sp>
        <p:nvSpPr>
          <p:cNvPr id="6" name="圆角矩形 5"/>
          <p:cNvSpPr/>
          <p:nvPr/>
        </p:nvSpPr>
        <p:spPr>
          <a:xfrm>
            <a:off x="446088" y="1004888"/>
            <a:ext cx="2679700" cy="655637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2291" name="文本框 9"/>
          <p:cNvSpPr txBox="1">
            <a:spLocks noChangeArrowheads="1"/>
          </p:cNvSpPr>
          <p:nvPr/>
        </p:nvSpPr>
        <p:spPr bwMode="auto">
          <a:xfrm>
            <a:off x="1174750" y="1049338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针对训练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2" name="内容占位符 3" descr="练习(1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6088" y="1003300"/>
            <a:ext cx="6572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" descr="~]{OIPJ1`KEOX%@0M}FSB[K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9632" y="3717032"/>
            <a:ext cx="2832100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</Words>
  <Application>WPS 演示</Application>
  <PresentationFormat>全屏显示(4:3)</PresentationFormat>
  <Paragraphs>37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华文楷体</vt:lpstr>
      <vt:lpstr>Arial</vt:lpstr>
      <vt:lpstr>Arial Unicode MS</vt:lpstr>
      <vt:lpstr>Calibri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60</cp:revision>
  <dcterms:created xsi:type="dcterms:W3CDTF">2018-02-05T08:28:00Z</dcterms:created>
  <dcterms:modified xsi:type="dcterms:W3CDTF">2022-06-20T01:52:57Z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