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9" r:id="rId4"/>
    <p:sldId id="256" r:id="rId5"/>
    <p:sldId id="347" r:id="rId6"/>
    <p:sldId id="260" r:id="rId7"/>
    <p:sldId id="307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6" r:id="rId23"/>
    <p:sldId id="278" r:id="rId24"/>
    <p:sldId id="279" r:id="rId25"/>
    <p:sldId id="280" r:id="rId26"/>
    <p:sldId id="284" r:id="rId27"/>
    <p:sldId id="285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300" r:id="rId41"/>
    <p:sldId id="301" r:id="rId42"/>
    <p:sldId id="302" r:id="rId43"/>
    <p:sldId id="303" r:id="rId44"/>
    <p:sldId id="304" r:id="rId45"/>
    <p:sldId id="305" r:id="rId46"/>
    <p:sldId id="286" r:id="rId47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in" initials="c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5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1.xml"/><Relationship Id="rId51" Type="http://schemas.openxmlformats.org/officeDocument/2006/relationships/commentAuthors" Target="commentAuthors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19980000">
            <a:off x="1517650" y="2496185"/>
            <a:ext cx="99980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4198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4198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988" name="日期占位符 4198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989" name="页脚占位符 4198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990" name="灯片编号占位符 4198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random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hyperlink" Target="http://image.baidu.com/i?ct=503316480&amp;z=0&amp;tn=baiduimagedetail&amp;word=%B2%DD%C3%B1%D0%C7%CF%B5&amp;in=27134&amp;cl=3&amp;cm=1&amp;sc=1&amp;lm=-1&amp;pn=9&amp;rn=1&amp;di=1354503120&amp;ln=29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hyperlink" Target="http://image.baidu.com/i?ct=503316480&amp;z=0&amp;tn=baiduimagedetail&amp;word=%B2%DD%C3%B1%D0%C7%CF%B5&amp;in=14213&amp;cl=3&amp;cm=1&amp;sc=1&amp;lm=-1&amp;pn=12&amp;rn=1&amp;di=837335380&amp;ln=29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hyperlink" Target="http://image.baidu.com/i?ct=503316480&amp;z=0&amp;tn=baiduimagedetail&amp;word=%D0%FD%CE%D0%D0%C7%CF%B5%BA%CD%CD%D6%D4%B2%D0%C7%CF%B5%C5%F6%D7%B2&amp;in=15017&amp;cl=3&amp;cm=1&amp;sc=1&amp;lm=-1&amp;pn=5&amp;rn=1&amp;di=1169213760&amp;ln=9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hyperlink" Target="http://image.baidu.com/i?ct=503316480&amp;z=0&amp;tn=baiduimagedetail&amp;word=%D0%FD%CE%D0%D0%C7%CF%B5%BA%CD%CD%D6%D4%B2%D0%C7%CF%B5%C5%F6%D7%B2&amp;in=5677&amp;cl=3&amp;cm=1&amp;sc=1&amp;lm=-1&amp;pn=0&amp;rn=1&amp;di=1036116240&amp;ln=9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hyperlink" Target="http://image.baidu.com/i?ct=503316480&amp;z=0&amp;tn=baiduimagedetail&amp;word=%D2%F8%BA%D3%CF%B5&amp;in=18790&amp;cl=3&amp;cm=1&amp;sc=1&amp;lm=-1&amp;pn=0&amp;rn=1&amp;di=1963781732&amp;ln=1590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hyperlink" Target="http://image.baidu.com/i?ct=503316480&amp;z=0&amp;tn=baiduimagedetail&amp;word=%CC%AB%D1%F4%CF%B5%B5%C4%BE%C5%B4%F3%D0%D0%D0%C7&amp;in=15955&amp;cl=2&amp;cm=1&amp;sc=0&amp;lm=-1&amp;pn=13&amp;rn=1&amp;di=1732134448&amp;ln=111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hyperlink" Target="http://image.baidu.com/i?ct=503316480&amp;z=0&amp;tn=baiduimagedetail&amp;word=%E5%E7%D0%C7%D7%B2%C4%BE%D0%C7&amp;in=18019&amp;cl=2&amp;cm=1&amp;sc=0&amp;lm=-1&amp;pn=1&amp;rn=1&amp;di=765547281&amp;ln=6" TargetMode="Externa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jpeg"/><Relationship Id="rId3" Type="http://schemas.openxmlformats.org/officeDocument/2006/relationships/hyperlink" Target="http://image.baidu.com/i?ct=503316480&amp;z=0&amp;tn=baiduimagedetail&amp;word=%E5%E7%D0%C7&amp;in=32090&amp;cl=3&amp;cm=1&amp;sc=1&amp;lm=-1&amp;pn=12&amp;rn=1&amp;di=1094699764&amp;ln=2000" TargetMode="External"/><Relationship Id="rId2" Type="http://schemas.openxmlformats.org/officeDocument/2006/relationships/image" Target="../media/image25.jpeg"/><Relationship Id="rId1" Type="http://schemas.openxmlformats.org/officeDocument/2006/relationships/hyperlink" Target="http://image.baidu.com/i?ct=503316480&amp;z=0&amp;tn=baiduimagedetail&amp;word=%E5%E7%D0%C7&amp;in=26861&amp;cl=3&amp;cm=1&amp;sc=1&amp;lm=-1&amp;pn=11&amp;rn=1&amp;di=269625100&amp;ln=2000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hyperlink" Target="http://image.baidu.com/i?ct=503316480&amp;z=0&amp;tn=baiduimagedetail&amp;word=%CF%C9%C5%AE%D0%C7%D4%C6&amp;in=24752&amp;cl=3&amp;cm=1&amp;sc=1&amp;lm=-1&amp;pn=0&amp;rn=1&amp;di=1035182361&amp;ln=55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hyperlink" Target="http://image.baidu.com/i?ct=503316480&amp;z=0&amp;tn=baiduimagedetail&amp;word=%B3%AC%D0%C2%D0%C7&amp;in=23653&amp;cl=3&amp;cm=1&amp;sc=1&amp;lm=-1&amp;pn=7&amp;rn=1&amp;di=2622160256&amp;ln=1107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hyperlink" Target="http://image.baidu.com/i?ct=503316480&amp;z=0&amp;tn=baiduimagedetail&amp;word=%BA%DA%B6%B4&amp;in=24752&amp;cl=3&amp;cm=1&amp;sc=1&amp;lm=-1&amp;pn=4&amp;rn=1&amp;di=497282561&amp;ln=2000" TargetMode="Externa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jpeg"/><Relationship Id="rId3" Type="http://schemas.openxmlformats.org/officeDocument/2006/relationships/hyperlink" Target="http://image.baidu.com/i?ct=503316480&amp;z=0&amp;tn=baiduimagedetail&amp;word=%DA%A4%CD%F5%D0%C7&amp;in=25273&amp;cl=3&amp;cm=1&amp;sc=1&amp;lm=-1&amp;pn=16&amp;rn=1&amp;di=1848647648&amp;ln=798" TargetMode="External"/><Relationship Id="rId2" Type="http://schemas.openxmlformats.org/officeDocument/2006/relationships/image" Target="../media/image30.jpeg"/><Relationship Id="rId1" Type="http://schemas.openxmlformats.org/officeDocument/2006/relationships/hyperlink" Target="http://image.baidu.com/i?ct=503316480&amp;z=0&amp;tn=baiduimagedetail&amp;word=%DA%A4%CD%F5%D0%C7&amp;in=13169&amp;cl=3&amp;cm=1&amp;sc=1&amp;lm=-1&amp;pn=15&amp;rn=1&amp;di=1464867608&amp;ln=798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5.jpeg"/><Relationship Id="rId7" Type="http://schemas.openxmlformats.org/officeDocument/2006/relationships/hyperlink" Target="http://imgnews.baidu.com/i?ct=520093696&amp;z=0&amp;tn=baiduimagenewsdetail&amp;word=%CD%C1%D0%C7&amp;in=13762&amp;cl=2&amp;lm=-1&amp;pn=4&amp;rn=1" TargetMode="External"/><Relationship Id="rId6" Type="http://schemas.openxmlformats.org/officeDocument/2006/relationships/image" Target="../media/image34.jpeg"/><Relationship Id="rId5" Type="http://schemas.openxmlformats.org/officeDocument/2006/relationships/hyperlink" Target="http://image.baidu.com/i?ct=503316480&amp;z=0&amp;tn=baiduimagedetail&amp;word=%CD%C1%D0%C7&amp;in=24920&amp;cl=2&amp;cm=1&amp;sc=0&amp;lm=-1&amp;pn=0&amp;rn=1&amp;di=1809290460&amp;ln=2000" TargetMode="External"/><Relationship Id="rId4" Type="http://schemas.openxmlformats.org/officeDocument/2006/relationships/image" Target="../media/image33.jpeg"/><Relationship Id="rId3" Type="http://schemas.openxmlformats.org/officeDocument/2006/relationships/hyperlink" Target="http://image.baidu.com/i?ct=503316480&amp;z=0&amp;tn=baiduimagedetail&amp;word=%CC%EC%CD%F5%D0%C7&amp;in=4851&amp;cl=2&amp;cm=1&amp;sc=0&amp;lm=-1&amp;pn=8&amp;rn=1&amp;di=1029493564&amp;ln=2000" TargetMode="External"/><Relationship Id="rId2" Type="http://schemas.openxmlformats.org/officeDocument/2006/relationships/image" Target="../media/image32.jpeg"/><Relationship Id="rId1" Type="http://schemas.openxmlformats.org/officeDocument/2006/relationships/hyperlink" Target="http://image.baidu.com/i?ct=503316480&amp;z=0&amp;tn=baiduimagedetail&amp;word=%BA%A3%CD%F5%D0%C7&amp;in=20860&amp;cl=3&amp;cm=1&amp;sc=1&amp;lm=-1&amp;pn=4&amp;rn=1&amp;di=2358067532&amp;ln=1021" TargetMode="Externa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hyperlink" Target="http://image.baidu.com/i?ct=503316480&amp;z=0&amp;tn=baiduimagedetail&amp;word=%BB%F0%D0%C7&amp;in=17275&amp;cl=2&amp;cm=1&amp;sc=0&amp;lm=-1&amp;pn=4&amp;rn=1&amp;di=1893541404&amp;ln=2000" TargetMode="External"/><Relationship Id="rId8" Type="http://schemas.openxmlformats.org/officeDocument/2006/relationships/image" Target="../media/image39.jpeg"/><Relationship Id="rId7" Type="http://schemas.openxmlformats.org/officeDocument/2006/relationships/hyperlink" Target="http://image.baidu.com/i?ct=503316480&amp;z=0&amp;tn=baiduimagedetail&amp;word=%BB%F0%D0%C7&amp;in=18650&amp;cl=2&amp;cm=1&amp;sc=0&amp;lm=-1&amp;pn=3&amp;rn=1&amp;di=324379932&amp;ln=2000" TargetMode="External"/><Relationship Id="rId6" Type="http://schemas.openxmlformats.org/officeDocument/2006/relationships/image" Target="../media/image38.jpeg"/><Relationship Id="rId5" Type="http://schemas.openxmlformats.org/officeDocument/2006/relationships/hyperlink" Target="http://imgnews.baidu.com/i?ct=520093696&amp;z=0&amp;tn=baiduimagenewsdetail&amp;word=%BB%F0%D0%C7&amp;in=11331&amp;cl=2&amp;lm=-1&amp;pn=1&amp;rn=1" TargetMode="External"/><Relationship Id="rId4" Type="http://schemas.openxmlformats.org/officeDocument/2006/relationships/image" Target="../media/image37.jpeg"/><Relationship Id="rId3" Type="http://schemas.openxmlformats.org/officeDocument/2006/relationships/hyperlink" Target="http://image.baidu.com/i?ct=503316480&amp;z=0&amp;tn=baiduimagedetail&amp;word=%BB%F0%D0%C7&amp;in=21461&amp;cl=2&amp;cm=1&amp;sc=0&amp;lm=-1&amp;pn=6&amp;rn=1&amp;di=1261761368&amp;ln=2000" TargetMode="External"/><Relationship Id="rId2" Type="http://schemas.openxmlformats.org/officeDocument/2006/relationships/image" Target="../media/image36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0.jpeg"/><Relationship Id="rId1" Type="http://schemas.openxmlformats.org/officeDocument/2006/relationships/hyperlink" Target="http://image.baidu.com/i?ct=503316480&amp;z=0&amp;tn=baiduimagedetail&amp;word=%BB%F0%D0%C7&amp;in=19790&amp;cl=2&amp;cm=1&amp;sc=0&amp;lm=-1&amp;pn=7&amp;rn=1&amp;di=887118204&amp;ln=2000" TargetMode="Externa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4.jpeg"/><Relationship Id="rId7" Type="http://schemas.openxmlformats.org/officeDocument/2006/relationships/hyperlink" Target="http://image.baidu.com/i?ct=503316480&amp;z=0&amp;tn=baiduimagedetail&amp;word=%BB%C4%C1%B9%B5%C4%BB%F0%D0%C7%B1%ED%C3%E6&amp;in=23836&amp;cl=2&amp;cm=1&amp;sc=0&amp;lm=-1&amp;pn=13&amp;rn=1&amp;di=1547342600&amp;ln=913" TargetMode="External"/><Relationship Id="rId6" Type="http://schemas.openxmlformats.org/officeDocument/2006/relationships/image" Target="../media/image43.jpeg"/><Relationship Id="rId5" Type="http://schemas.openxmlformats.org/officeDocument/2006/relationships/hyperlink" Target="http://image.baidu.com/i?ct=503316480&amp;z=0&amp;tn=baiduimagedetail&amp;word=%BB%C4%C1%B9%B5%C4%BB%F0%D0%C7%B1%ED%C3%E6&amp;in=27808&amp;cl=2&amp;cm=1&amp;sc=0&amp;lm=-1&amp;pn=15&amp;rn=1&amp;di=2108441248&amp;ln=913" TargetMode="External"/><Relationship Id="rId4" Type="http://schemas.openxmlformats.org/officeDocument/2006/relationships/image" Target="../media/image42.jpeg"/><Relationship Id="rId3" Type="http://schemas.openxmlformats.org/officeDocument/2006/relationships/hyperlink" Target="http://image.baidu.com/i?ct=503316480&amp;z=0&amp;tn=baiduimagedetail&amp;word=%BB%C4%C1%B9%B5%C4%BB%F0%D0%C7%B1%ED%C3%E6&amp;in=30954&amp;cl=2&amp;cm=1&amp;sc=0&amp;lm=-1&amp;pn=5&amp;rn=1&amp;di=2538564056&amp;ln=913" TargetMode="External"/><Relationship Id="rId2" Type="http://schemas.openxmlformats.org/officeDocument/2006/relationships/image" Target="../media/image41.jpeg"/><Relationship Id="rId1" Type="http://schemas.openxmlformats.org/officeDocument/2006/relationships/hyperlink" Target="http://image.baidu.com/i?ct=503316480&amp;z=0&amp;tn=baiduimagedetail&amp;word=%BB%C4%C1%B9%B5%C4%BB%F0%D0%C7%B1%ED%C3%E6&amp;in=16718&amp;cl=2&amp;cm=1&amp;sc=0&amp;lm=-1&amp;pn=0&amp;rn=1&amp;di=528958521&amp;ln=913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1" Type="http://schemas.openxmlformats.org/officeDocument/2006/relationships/hyperlink" Target="http://image.baidu.com/i?ct=503316480&amp;z=0&amp;tn=baiduimagedetail&amp;word=%CC%AB%D1%F4%CF%B5%B5%C4%D0%D0%D0%C7&amp;in=24752&amp;cl=2&amp;cm=1&amp;sc=0&amp;lm=-1&amp;pn=15&amp;rn=1&amp;di=1071068081&amp;ln=736" TargetMode="Externa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hyperlink" Target="http://image.baidu.com/i?ct=503316480&amp;z=0&amp;tn=baiduimagedetail&amp;word=%B2%DD%C3%B1%D0%C7%CF%B5&amp;in=14213&amp;cl=3&amp;cm=1&amp;sc=1&amp;lm=-1&amp;pn=12&amp;rn=1&amp;di=837335380&amp;ln=29" TargetMode="External"/><Relationship Id="rId7" Type="http://schemas.openxmlformats.org/officeDocument/2006/relationships/image" Target="../media/image18.jpeg"/><Relationship Id="rId6" Type="http://schemas.openxmlformats.org/officeDocument/2006/relationships/hyperlink" Target="http://image.baidu.com/i?ct=503316480&amp;z=0&amp;tn=baiduimagedetail&amp;word=%B2%DD%C3%B1%D0%C7%CF%B5&amp;in=27134&amp;cl=3&amp;cm=1&amp;sc=1&amp;lm=-1&amp;pn=9&amp;rn=1&amp;di=1354503120&amp;ln=29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0" Type="http://schemas.openxmlformats.org/officeDocument/2006/relationships/slideLayout" Target="../slideLayouts/slideLayout7.xml"/><Relationship Id="rId3" Type="http://schemas.openxmlformats.org/officeDocument/2006/relationships/image" Target="../media/image48.jpeg"/><Relationship Id="rId29" Type="http://schemas.openxmlformats.org/officeDocument/2006/relationships/image" Target="../media/image49.jpeg"/><Relationship Id="rId28" Type="http://schemas.openxmlformats.org/officeDocument/2006/relationships/hyperlink" Target="http://image.baidu.com/i?ct=503316480&amp;z=0&amp;tn=baiduimagedetail&amp;word=%D4%C2%C7%F2%B1%ED%C3%E6&amp;in=4731&amp;cl=2&amp;cm=1&amp;sc=0&amp;lm=-1&amp;pn=15&amp;rn=1&amp;di=2032015860&amp;ln=772" TargetMode="External"/><Relationship Id="rId27" Type="http://schemas.openxmlformats.org/officeDocument/2006/relationships/image" Target="../media/image45.jpeg"/><Relationship Id="rId26" Type="http://schemas.openxmlformats.org/officeDocument/2006/relationships/hyperlink" Target="http://image.baidu.com/i?ct=503316480&amp;z=0&amp;tn=baiduimagedetail&amp;word=%CC%AB%D1%F4%CF%B5%B5%C4%D0%D0%D0%C7&amp;in=24752&amp;cl=2&amp;cm=1&amp;sc=0&amp;lm=-1&amp;pn=15&amp;rn=1&amp;di=1071068081&amp;ln=736" TargetMode="External"/><Relationship Id="rId25" Type="http://schemas.openxmlformats.org/officeDocument/2006/relationships/image" Target="../media/image29.jpeg"/><Relationship Id="rId24" Type="http://schemas.openxmlformats.org/officeDocument/2006/relationships/hyperlink" Target="http://image.baidu.com/i?ct=503316480&amp;z=0&amp;tn=baiduimagedetail&amp;word=%BA%DA%B6%B4&amp;in=24752&amp;cl=3&amp;cm=1&amp;sc=1&amp;lm=-1&amp;pn=4&amp;rn=1&amp;di=497282561&amp;ln=2000" TargetMode="External"/><Relationship Id="rId23" Type="http://schemas.openxmlformats.org/officeDocument/2006/relationships/image" Target="../media/image28.jpeg"/><Relationship Id="rId22" Type="http://schemas.openxmlformats.org/officeDocument/2006/relationships/hyperlink" Target="http://image.baidu.com/i?ct=503316480&amp;z=0&amp;tn=baiduimagedetail&amp;word=%B3%AC%D0%C2%D0%C7&amp;in=23653&amp;cl=3&amp;cm=1&amp;sc=1&amp;lm=-1&amp;pn=7&amp;rn=1&amp;di=2622160256&amp;ln=1107" TargetMode="External"/><Relationship Id="rId21" Type="http://schemas.openxmlformats.org/officeDocument/2006/relationships/image" Target="../media/image27.jpeg"/><Relationship Id="rId20" Type="http://schemas.openxmlformats.org/officeDocument/2006/relationships/hyperlink" Target="http://image.baidu.com/i?ct=503316480&amp;z=0&amp;tn=baiduimagedetail&amp;word=%CF%C9%C5%AE%D0%C7%D4%C6&amp;in=24752&amp;cl=3&amp;cm=1&amp;sc=1&amp;lm=-1&amp;pn=0&amp;rn=1&amp;di=1035182361&amp;ln=55" TargetMode="External"/><Relationship Id="rId2" Type="http://schemas.openxmlformats.org/officeDocument/2006/relationships/image" Target="../media/image47.jpeg"/><Relationship Id="rId19" Type="http://schemas.openxmlformats.org/officeDocument/2006/relationships/image" Target="../media/image24.jpeg"/><Relationship Id="rId18" Type="http://schemas.openxmlformats.org/officeDocument/2006/relationships/hyperlink" Target="http://image.baidu.com/i?ct=503316480&amp;z=0&amp;tn=baiduimagedetail&amp;word=%E5%E7%D0%C7%D7%B2%C4%BE%D0%C7&amp;in=18019&amp;cl=2&amp;cm=1&amp;sc=0&amp;lm=-1&amp;pn=1&amp;rn=1&amp;di=765547281&amp;ln=6" TargetMode="External"/><Relationship Id="rId17" Type="http://schemas.openxmlformats.org/officeDocument/2006/relationships/image" Target="../media/image23.jpeg"/><Relationship Id="rId16" Type="http://schemas.openxmlformats.org/officeDocument/2006/relationships/hyperlink" Target="http://image.baidu.com/i?ct=503316480&amp;z=0&amp;tn=baiduimagedetail&amp;word=%CC%AB%D1%F4%CF%B5%B5%C4%BE%C5%B4%F3%D0%D0%D0%C7&amp;in=15955&amp;cl=2&amp;cm=1&amp;sc=0&amp;lm=-1&amp;pn=13&amp;rn=1&amp;di=1732134448&amp;ln=111" TargetMode="External"/><Relationship Id="rId15" Type="http://schemas.openxmlformats.org/officeDocument/2006/relationships/image" Target="../media/image22.jpeg"/><Relationship Id="rId14" Type="http://schemas.openxmlformats.org/officeDocument/2006/relationships/hyperlink" Target="http://image.baidu.com/i?ct=503316480&amp;z=0&amp;tn=baiduimagedetail&amp;word=%D2%F8%BA%D3%CF%B5&amp;in=18790&amp;cl=3&amp;cm=1&amp;sc=1&amp;lm=-1&amp;pn=0&amp;rn=1&amp;di=1963781732&amp;ln=1590" TargetMode="External"/><Relationship Id="rId13" Type="http://schemas.openxmlformats.org/officeDocument/2006/relationships/image" Target="../media/image21.jpeg"/><Relationship Id="rId12" Type="http://schemas.openxmlformats.org/officeDocument/2006/relationships/hyperlink" Target="http://image.baidu.com/i?ct=503316480&amp;z=0&amp;tn=baiduimagedetail&amp;word=%D0%FD%CE%D0%D0%C7%CF%B5%BA%CD%CD%D6%D4%B2%D0%C7%CF%B5%C5%F6%D7%B2&amp;in=5677&amp;cl=3&amp;cm=1&amp;sc=1&amp;lm=-1&amp;pn=0&amp;rn=1&amp;di=1036116240&amp;ln=9" TargetMode="External"/><Relationship Id="rId11" Type="http://schemas.openxmlformats.org/officeDocument/2006/relationships/image" Target="../media/image20.jpeg"/><Relationship Id="rId10" Type="http://schemas.openxmlformats.org/officeDocument/2006/relationships/hyperlink" Target="http://image.baidu.com/i?ct=503316480&amp;z=0&amp;tn=baiduimagedetail&amp;word=%D0%FD%CE%D0%D0%C7%CF%B5%BA%CD%CD%D6%D4%B2%D0%C7%CF%B5%C5%F6%D7%B2&amp;in=15017&amp;cl=3&amp;cm=1&amp;sc=1&amp;lm=-1&amp;pn=5&amp;rn=1&amp;di=1169213760&amp;ln=9" TargetMode="External"/><Relationship Id="rId1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6158" y="1104265"/>
            <a:ext cx="10736580" cy="26460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6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宇宙的边疆</a:t>
            </a:r>
            <a:endParaRPr lang="zh-CN" altLang="en-US" sz="16600" b="1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2920365" y="4331335"/>
            <a:ext cx="588073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1915C8"/>
                </a:solidFill>
                <a:latin typeface="华文行楷" panose="02010800040101010101" charset="-122"/>
                <a:ea typeface="华文行楷" panose="02010800040101010101" charset="-122"/>
              </a:rPr>
              <a:t>卡尔</a:t>
            </a:r>
            <a:r>
              <a:rPr lang="zh-CN" altLang="zh-CN" sz="8800" b="1" dirty="0">
                <a:solidFill>
                  <a:srgbClr val="1915C8"/>
                </a:solidFill>
                <a:latin typeface="华文行楷" panose="02010800040101010101" charset="-122"/>
                <a:ea typeface="华文行楷" panose="02010800040101010101" charset="-122"/>
              </a:rPr>
              <a:t>·</a:t>
            </a:r>
            <a:r>
              <a:rPr lang="zh-CN" altLang="en-US" sz="8800" b="1" dirty="0">
                <a:solidFill>
                  <a:srgbClr val="1915C8"/>
                </a:solidFill>
                <a:latin typeface="华文行楷" panose="02010800040101010101" charset="-122"/>
                <a:ea typeface="华文行楷" panose="02010800040101010101" charset="-122"/>
              </a:rPr>
              <a:t>萨根</a:t>
            </a:r>
            <a:endParaRPr lang="zh-CN" altLang="en-US" sz="8800" b="1" dirty="0">
              <a:solidFill>
                <a:srgbClr val="1915C8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28675"/>
          <p:cNvSpPr txBox="1"/>
          <p:nvPr/>
        </p:nvSpPr>
        <p:spPr>
          <a:xfrm>
            <a:off x="3486785" y="685800"/>
            <a:ext cx="551815" cy="5638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61" name="矩形 28677"/>
          <p:cNvSpPr/>
          <p:nvPr/>
        </p:nvSpPr>
        <p:spPr>
          <a:xfrm>
            <a:off x="610870" y="1007110"/>
            <a:ext cx="10210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dirty="0">
                <a:solidFill>
                  <a:srgbClr val="1915C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40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根据下面的文字为星系下一个准确的定义</a:t>
            </a:r>
            <a:endParaRPr lang="zh-CN" altLang="en-US" sz="4000" b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870" y="1898015"/>
            <a:ext cx="11192510" cy="4741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宇宙空间很多区域并不是绝对的真空，在恒星际空间内充满着恒星际物质。恒星际物质的分布很不均匀的，其中宇宙尘埃物质密度较大的区域（此密度仍然远远小于地球上的实验室真空），所观测到的是雾状斑点，称为星云。星云类型主要是“亮星云”和“暗星云”两种。星云本身不能发光，所以“亮星云”其实是借助别人的力量才 “发”光的。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9157" name="文本框 2"/>
          <p:cNvSpPr txBox="1"/>
          <p:nvPr/>
        </p:nvSpPr>
        <p:spPr>
          <a:xfrm>
            <a:off x="4383088" y="53975"/>
            <a:ext cx="2976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星系的定义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2" grpId="0"/>
      <p:bldP spid="491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29697"/>
          <p:cNvSpPr txBox="1"/>
          <p:nvPr/>
        </p:nvSpPr>
        <p:spPr>
          <a:xfrm>
            <a:off x="167005" y="120650"/>
            <a:ext cx="11638280" cy="6737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200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假如一片星云附近有一颗恒星，那这个星云就能反射恒星发出的光而现出光亮来，这就象月亮反射太阳光一样，这样亮的星云我们称之为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反射星云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；还有一类星云，在它们中间有一颗恒星，星云吸收恒星的紫外辐射，再把它转变为可见光发射出来，这样我们也能看见这个星云，这样的亮星云叫做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发射星云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。如果在星云附近和中央都没有恒星，那这个星云我们也就看不到，这样的星云我们就叫它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暗星云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 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河外星系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例如室女座和后发座的河外星系），指的是银河系之外的其他星系，通常干脆简称为“星系”，它们都是与银河系属于同一级的庞大系统。河外星系一般用肉眼看不见，就是通过一般望远镜去观察，也还是一片雾气，跟星云简直一样。所以以前人们一直把它们也当做星云，称为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河外星云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。后来经过深入的研究，天文学家才发现二者完全是两码事：河外星云实际上是和我们银河系类似的星系的内部成员，是由气体和尘埃组成的。因此，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现在再也不用“星云”这个词了，而一律改称“河外星系</a:t>
            </a:r>
            <a:r>
              <a:rPr lang="en-US" altLang="zh-CN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7105" name="文本框 30721"/>
          <p:cNvSpPr txBox="1"/>
          <p:nvPr/>
        </p:nvSpPr>
        <p:spPr>
          <a:xfrm>
            <a:off x="2128520" y="982980"/>
            <a:ext cx="727646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星系：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就是在宇宙空间里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548640" y="430530"/>
            <a:ext cx="110940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根据下面的图和课文相关内容为椭圆星系下定义</a:t>
            </a:r>
            <a:endParaRPr lang="zh-CN" altLang="en-US" sz="4000" b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52226" name="组合 31746"/>
          <p:cNvGrpSpPr/>
          <p:nvPr/>
        </p:nvGrpSpPr>
        <p:grpSpPr>
          <a:xfrm>
            <a:off x="2819400" y="1257300"/>
            <a:ext cx="7391400" cy="4341813"/>
            <a:chOff x="0" y="2735"/>
            <a:chExt cx="2750" cy="2735"/>
          </a:xfrm>
        </p:grpSpPr>
        <p:sp>
          <p:nvSpPr>
            <p:cNvPr id="52227" name="矩形 31747"/>
            <p:cNvSpPr/>
            <p:nvPr/>
          </p:nvSpPr>
          <p:spPr>
            <a:xfrm>
              <a:off x="0" y="2735"/>
              <a:ext cx="2750" cy="27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28" name="矩形 31748"/>
            <p:cNvSpPr/>
            <p:nvPr/>
          </p:nvSpPr>
          <p:spPr>
            <a:xfrm>
              <a:off x="0" y="2735"/>
              <a:ext cx="2750" cy="8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r>
                <a:rPr lang="en-US" altLang="zh-CN" dirty="0">
                  <a:latin typeface="Times New Roman" panose="02020603050405020304" pitchFamily="18" charset="0"/>
                  <a:ea typeface="宋體"/>
                </a:rPr>
                <a:t>   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48133" name="图片 31749" descr="m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6210" y="1413510"/>
            <a:ext cx="2597150" cy="1954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4" name="图片 31750" descr="m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10" y="1412875"/>
            <a:ext cx="2496820" cy="1940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图片 31751" descr="ngc2841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150" y="1427480"/>
            <a:ext cx="2639060" cy="193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6" name="图片 31752" descr="ngc46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5000" y="1419860"/>
            <a:ext cx="2723515" cy="1955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48310" y="3657600"/>
            <a:ext cx="11194415" cy="2971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椭圆星系：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看起来很象球状星团，不过规模可比球状星团大得多了，并且所含的星数也更为众多．椭圆星系的形状可从球形变化到椭球形。椭球的长轴可比短轴大到五倍。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32769"/>
          <p:cNvSpPr txBox="1"/>
          <p:nvPr/>
        </p:nvSpPr>
        <p:spPr>
          <a:xfrm>
            <a:off x="401955" y="209550"/>
            <a:ext cx="1135824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44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结合课文看看下面这些图呈现的情景属于那种星系？</a:t>
            </a:r>
            <a:endParaRPr lang="zh-CN" altLang="en-US" sz="4400" b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53250" name="组合 32770"/>
          <p:cNvGrpSpPr/>
          <p:nvPr/>
        </p:nvGrpSpPr>
        <p:grpSpPr>
          <a:xfrm>
            <a:off x="2171700" y="781050"/>
            <a:ext cx="7848600" cy="5294313"/>
            <a:chOff x="0" y="2735"/>
            <a:chExt cx="2750" cy="2735"/>
          </a:xfrm>
        </p:grpSpPr>
        <p:sp>
          <p:nvSpPr>
            <p:cNvPr id="53251" name="矩形 32771"/>
            <p:cNvSpPr/>
            <p:nvPr/>
          </p:nvSpPr>
          <p:spPr>
            <a:xfrm>
              <a:off x="0" y="2735"/>
              <a:ext cx="2750" cy="27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52" name="矩形 32772"/>
            <p:cNvSpPr/>
            <p:nvPr/>
          </p:nvSpPr>
          <p:spPr>
            <a:xfrm>
              <a:off x="0" y="2735"/>
              <a:ext cx="2750" cy="7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eaLnBrk="0" hangingPunct="0"/>
              <a:endPara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49157" name="图片 32773" descr="m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55" y="2395220"/>
            <a:ext cx="3849370" cy="3258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8" name="文本框 32774"/>
          <p:cNvSpPr txBox="1"/>
          <p:nvPr/>
        </p:nvSpPr>
        <p:spPr>
          <a:xfrm>
            <a:off x="1145540" y="1801813"/>
            <a:ext cx="2362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仙女座大星云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9159" name="图片 32775" descr="m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9740" y="2395220"/>
            <a:ext cx="3656965" cy="324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0" name="图片 32776" descr="ngc7479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145" y="2395220"/>
            <a:ext cx="3660775" cy="3255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61" name="文本框 32777"/>
          <p:cNvSpPr txBox="1"/>
          <p:nvPr/>
        </p:nvSpPr>
        <p:spPr>
          <a:xfrm>
            <a:off x="5320665" y="1802130"/>
            <a:ext cx="1690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棒旋星系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9162" name="文本框 32778"/>
          <p:cNvSpPr txBox="1"/>
          <p:nvPr/>
        </p:nvSpPr>
        <p:spPr>
          <a:xfrm>
            <a:off x="9042400" y="1764030"/>
            <a:ext cx="17316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草帽星系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2780" name="文本框 32779"/>
          <p:cNvSpPr txBox="1"/>
          <p:nvPr/>
        </p:nvSpPr>
        <p:spPr>
          <a:xfrm>
            <a:off x="5060950" y="5870575"/>
            <a:ext cx="22650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漩涡星系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0" grpId="0"/>
      <p:bldP spid="49153" grpId="0"/>
      <p:bldP spid="49158" grpId="0"/>
      <p:bldP spid="49161" grpId="0"/>
      <p:bldP spid="491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4273" name="组合 33793"/>
          <p:cNvGrpSpPr/>
          <p:nvPr/>
        </p:nvGrpSpPr>
        <p:grpSpPr>
          <a:xfrm>
            <a:off x="2438400" y="1752600"/>
            <a:ext cx="7315200" cy="4341813"/>
            <a:chOff x="0" y="2735"/>
            <a:chExt cx="2750" cy="2735"/>
          </a:xfrm>
        </p:grpSpPr>
        <p:sp>
          <p:nvSpPr>
            <p:cNvPr id="54274" name="矩形 33794"/>
            <p:cNvSpPr/>
            <p:nvPr/>
          </p:nvSpPr>
          <p:spPr>
            <a:xfrm>
              <a:off x="0" y="2735"/>
              <a:ext cx="2750" cy="27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275" name="矩形 33795"/>
            <p:cNvSpPr/>
            <p:nvPr/>
          </p:nvSpPr>
          <p:spPr>
            <a:xfrm>
              <a:off x="0" y="2735"/>
              <a:ext cx="2750" cy="4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eaLnBrk="0" hangingPunct="0"/>
              <a:endPara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0180" name="文本框 33796"/>
          <p:cNvSpPr txBox="1"/>
          <p:nvPr/>
        </p:nvSpPr>
        <p:spPr>
          <a:xfrm>
            <a:off x="652780" y="310515"/>
            <a:ext cx="7668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36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结合课文说说，这又属于</a:t>
            </a:r>
            <a:r>
              <a:rPr lang="zh-CN" altLang="en-US" sz="36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什么星系？</a:t>
            </a:r>
            <a:endParaRPr lang="zh-CN" altLang="en-US" sz="3600" b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50181" name="图片 33797" descr="td0509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135380"/>
            <a:ext cx="11055985" cy="3761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文本框 33798"/>
          <p:cNvSpPr txBox="1"/>
          <p:nvPr/>
        </p:nvSpPr>
        <p:spPr>
          <a:xfrm>
            <a:off x="7794625" y="1266825"/>
            <a:ext cx="26812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大麦哲伦云</a:t>
            </a:r>
            <a:endParaRPr lang="zh-CN" altLang="en-US" sz="3600" b="1" dirty="0">
              <a:solidFill>
                <a:srgbClr val="C00000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801" name="文本框 33800"/>
          <p:cNvSpPr txBox="1"/>
          <p:nvPr/>
        </p:nvSpPr>
        <p:spPr>
          <a:xfrm>
            <a:off x="567690" y="5076825"/>
            <a:ext cx="112248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第三种星系类型是不規则星系，它沒有固定的形狀。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兩个著名的麦哲伦星云往往被当成這一类型的代表。不过，也有天文学家认为大麦哲伦云应该属于棒旋星系。</a:t>
            </a:r>
            <a:r>
              <a:rPr lang="zh-CN" altLang="en-US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/>
      <p:bldP spid="50180" grpId="0"/>
      <p:bldP spid="501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3210" y="1018540"/>
            <a:ext cx="1162558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我們的星系含有大量的星際氣體和塵埃以及發射星云，它不可能是一個橢圓星系。又由于它有一個非常確定的對稱平面，即銀河所確定的星系平面，因此也不會是一個不規則星系。于是，我們只有作這樣一個嘗試性的結論：我們的銀河系具有旋渦結構。這個結論符合于對我們星系的粗略觀察。銀河系的形狀能夠容易地根據對銀河的觀察來作推想。銀河是環繞天球的一條狹窄的帶子，所以銀河系必然是一個非常扁平的系統，或許同左圖中從“側邊”看到的旋渦星系的橫截面一樣，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eaLnBrk="0" hangingPunct="0">
              <a:buClr>
                <a:schemeClr val="bg1"/>
              </a:buClr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照此說來，我們的銀河系的確是一個旋渦星系。我們需要測定它的大小和結構，也就是要確定銀心的位置（即太陽相對于銀心的位置），找出銀河系旋臂，并確定銀河系的自轉方式。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03395" y="137795"/>
            <a:ext cx="3535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我们的银河系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5841" descr="1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30175"/>
            <a:ext cx="5668645" cy="3192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35842" descr="j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5" y="3457575"/>
            <a:ext cx="5668645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35843" descr="messie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655" y="130175"/>
            <a:ext cx="5742305" cy="3192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35844" descr="mmx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7750" y="3457575"/>
            <a:ext cx="5744210" cy="3285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9" name="文本框 35845"/>
          <p:cNvSpPr txBox="1"/>
          <p:nvPr/>
        </p:nvSpPr>
        <p:spPr>
          <a:xfrm>
            <a:off x="2667000" y="2967990"/>
            <a:ext cx="6858000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多种多样的美丽星云</a:t>
            </a:r>
            <a:endParaRPr lang="zh-CN" altLang="en-US" sz="5400" b="1" dirty="0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1650" y="1057910"/>
            <a:ext cx="11188065" cy="5517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36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、人类认识宇宙，是从地球开始的，为什么作者的解说，不沿着人类认识发展的轨迹进行呢？</a:t>
            </a:r>
            <a:endParaRPr lang="zh-CN" altLang="en-US" sz="3600" b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  课文的介绍顺序，是符合宇宙演化规律的，先有宇宙，次有星系，再有恒星，再有行星，这样介绍便于知识的梳理；其二，这是电视片的解说词，由摄影的角度来看，先整体后局部便于把握，而先局部后整体，表述上容易混乱，视觉画面也不好协调。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3000" y="351155"/>
            <a:ext cx="22866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课文探究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3885" y="267335"/>
            <a:ext cx="10984865" cy="3001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10000"/>
              </a:lnSpc>
              <a:buSzTx/>
              <a:buFontTx/>
              <a:buNone/>
            </a:pPr>
            <a:r>
              <a:rPr lang="en-US" altLang="zh-CN" sz="36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、作者对宇宙有怎样的认识？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SzTx/>
              <a:buFontTx/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宇宙辽阔无垠，神秘莫测。而人类生活的地球，只是宇宙中的沧海一粟，“它的存在可能仅仅对我们有意义”。宇宙不因为地球及生活在地球上的人类而存在，而人类的未来，却取决于对宇宙的了解程度。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665" y="3268345"/>
            <a:ext cx="11450955" cy="3117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solidFill>
                  <a:srgbClr val="1915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1915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、作者对人类有怎样的认识</a:t>
            </a:r>
            <a:r>
              <a:rPr lang="en-US" altLang="zh-CN" sz="3600" b="1">
                <a:solidFill>
                  <a:srgbClr val="1915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?</a:t>
            </a:r>
            <a:r>
              <a:rPr lang="en-US" altLang="zh-CN" sz="36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</a:t>
            </a:r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人类在宇宙中是渺小的，“只不过是晨窗中飞扬的一粒尘埃”；人类关心的大多数问题，对宇宙来说更是微不足道、毫无意义；但是人类又是勇敢、光荣的，他们以渺小的身躯，来探索广阔的宇宙，人类在渺小之中进发出宇宙般的伟大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97610" y="1333500"/>
            <a:ext cx="9956165" cy="45218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lang="zh-CN" sz="3600" b="1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1、引导学生联系实际，了解解说词的特点。 2、引导学生了解一些有关宇宙的基础知识。 3、引导学生借助文中精辟的议论和热烈的情感抒发，了解作者对宇宙和人类的思考，并引发自己的思考。 </a:t>
            </a:r>
            <a:endParaRPr lang="zh-CN" altLang="en-US" sz="3600" b="1">
              <a:solidFill>
                <a:srgbClr val="1E1E1E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27905" y="62674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学习目标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0685" y="183515"/>
            <a:ext cx="11522710" cy="25279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10000"/>
              </a:lnSpc>
              <a:buNone/>
            </a:pPr>
            <a:r>
              <a:rPr lang="en-US" altLang="zh-CN" sz="3200" b="1" dirty="0">
                <a:solidFill>
                  <a:srgbClr val="1915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4</a:t>
            </a:r>
            <a:r>
              <a:rPr lang="zh-CN" altLang="en-US" sz="3200" b="1" dirty="0">
                <a:solidFill>
                  <a:srgbClr val="1915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、课文中有大段的议论和抒情，是否干扰了对宇宙的说明？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endPara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作为电视片的解说词，不仅要让观众了解宇宙的客观构成和相关知识，还要表达人类对宇宙的主观认识和人类探索宇宙的意义，这样才能感染观众，激发他们对宇宙的兴趣。所以，议论和抒情不仅没有干扰介绍，反而使介绍更具科学意蕴和人文内涵。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685" y="2714625"/>
            <a:ext cx="11377295" cy="3949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10000"/>
              </a:lnSpc>
              <a:buNone/>
            </a:pPr>
            <a:r>
              <a:rPr lang="en-US" altLang="zh-CN" sz="3200" b="1" dirty="0">
                <a:solidFill>
                  <a:srgbClr val="1915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1915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、本文运用了大量的议论与抒情，有什么作用？</a:t>
            </a:r>
            <a:r>
              <a:rPr lang="en-US" altLang="zh-CN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en-US" altLang="zh-CN" sz="3200" b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课文补充了许多相关知识，但是更突出的，是作者抒发自己的思想感情，其中有大段的议论和抒情。如开始的三段文字和结尾的两段文字，强烈的议论和抒情色彩，融说理和抒情为一体，而且和说明性的文字配合自然，传达了作者对宇宙和人类的认识。语段中的议论和抒情也是随处可见的，如“假如我们被随意搁置在宇宙之中，我们附着或旁落在一个行星上的机会只有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1033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分之一。在日常生活当中，这样的机会是‘令人羡慕的’。可见天体是多么宝贵”等。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4288790" y="224790"/>
            <a:ext cx="3393440" cy="762000"/>
          </a:xfrm>
        </p:spPr>
        <p:txBody>
          <a:bodyPr anchor="ctr">
            <a:normAutofit fontScale="90000"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</a:rPr>
              <a:t>理解下列语句</a:t>
            </a:r>
            <a:endParaRPr kumimoji="0" lang="zh-CN" altLang="en-US" sz="4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4665" y="986790"/>
            <a:ext cx="11202670" cy="2159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．从宏观来看，人类所关心的大多数问题都可以说是无关紧要的，甚至是微不足道的。</a:t>
            </a:r>
            <a:endParaRPr lang="zh-CN" altLang="en-US" sz="3200" b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 dirty="0">
                <a:solidFill>
                  <a:srgbClr val="FFFF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FFC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人类对宇宙来说，是渺小甚至微不足道的。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   </a:t>
            </a:r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855" y="3462020"/>
            <a:ext cx="11079480" cy="2848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．这些探索活动提醒我们：好奇是人类的天性，理解是一种乐趣，知识是生存的先决条件。</a:t>
            </a:r>
            <a:endParaRPr lang="zh-CN" altLang="en-US" sz="3200" b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 dirty="0">
                <a:solidFill>
                  <a:srgbClr val="FFFF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人类对宇宙的探索是本能的，是人类拥有智慧而必须承担的责任，也是人类拥有未来的希望。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7845" y="453390"/>
            <a:ext cx="11115675" cy="2749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．我们探索宇宙的时候，既要勇于怀疑，又要富于想像。想像经常能够把我们带领到崭新的境界，没有想像，我们就到处碰壁。怀疑可以使我们摆脱幻想，还可以检验我们的推测。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 b="1" dirty="0">
                <a:solidFill>
                  <a:srgbClr val="FFFF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</a:t>
            </a:r>
            <a:r>
              <a:rPr lang="en-US" altLang="zh-CN" sz="3200" b="1" dirty="0">
                <a:solidFill>
                  <a:srgbClr val="FFFF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人类探索宇宙所需要的勇气和素质。</a:t>
            </a:r>
            <a:r>
              <a:rPr lang="zh-CN" altLang="en-US" sz="3200" b="1" dirty="0">
                <a:solidFill>
                  <a:srgbClr val="FFFF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zh-CN" altLang="en-US" sz="3200" b="1" dirty="0">
              <a:solidFill>
                <a:srgbClr val="FFFF99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8480" y="3341370"/>
            <a:ext cx="11115675" cy="2946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</a:pPr>
            <a:r>
              <a:rPr lang="en-US" altLang="zh-CN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4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．</a:t>
            </a:r>
            <a:r>
              <a:rPr lang="en-US" altLang="zh-CN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......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因为宇宙中的大部分是空的。惟一典型 的地方在广袤、寒冷的宇宙真空之中，在星际空间永恒的黑夜里。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</a:pPr>
            <a:r>
              <a:rPr lang="zh-CN" altLang="en-US" sz="3200" b="1" dirty="0">
                <a:solidFill>
                  <a:srgbClr val="FFFF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宇宙大部分是虚空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当然不是绝对的真空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，所以人类能生活在一个固体的星球上，是非常幸运的。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5485" y="231775"/>
            <a:ext cx="11028680" cy="3044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．宇宙汪洋茫无际涯，范围之大，难以想像，而这个星球仅是其中之一，完全淹没于宇宙汪洋之中，它的存在可能仅仅对我们有意义。</a:t>
            </a:r>
            <a:endParaRPr lang="zh-CN" altLang="en-US" sz="3200" b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 b="1" dirty="0">
                <a:solidFill>
                  <a:srgbClr val="FFFF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FFC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宇宙广阔无垠，地球只是其中的沧海一粟，人类更是渺小。人类对宇宙的存在也许毫无意义。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485" y="3392805"/>
            <a:ext cx="10910570" cy="2894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</a:pPr>
            <a:r>
              <a:rPr lang="en-US" altLang="zh-CN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6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．我们这个世界人才济济，人们勤学好问。我们的时代以知识为荣，我们是很幸运的。人类是宇宙的产物，现在暂时居住在叫做“地球”的星球上。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</a:pPr>
            <a:r>
              <a:rPr lang="zh-CN" altLang="en-US" sz="3200" b="1" dirty="0">
                <a:solidFill>
                  <a:srgbClr val="FFFF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虽然人类是渺小的，但人类也是伟大的。人类以知识、智慧和勇气证明了自己存在的价值。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88560" y="43688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主旨感悟</a:t>
            </a:r>
            <a:endParaRPr lang="zh-CN" altLang="en-US" sz="4000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0920" y="1609090"/>
            <a:ext cx="10431780" cy="4300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90000"/>
              </a:lnSpc>
            </a:pPr>
            <a:r>
              <a:rPr lang="en-US" altLang="zh-CN" sz="3600" b="1" dirty="0">
                <a:solidFill>
                  <a:schemeClr val="tx1"/>
                </a:solidFill>
                <a:ea typeface="华文中宋" panose="02010600040101010101" pitchFamily="2" charset="-122"/>
                <a:sym typeface="+mn-ea"/>
              </a:rPr>
              <a:t>         </a:t>
            </a:r>
            <a:r>
              <a:rPr lang="zh-CN" altLang="en-US" sz="3600" b="1" dirty="0">
                <a:solidFill>
                  <a:schemeClr val="tx1"/>
                </a:solidFill>
                <a:ea typeface="华文中宋" panose="02010600040101010101" pitchFamily="2" charset="-122"/>
                <a:sym typeface="+mn-ea"/>
              </a:rPr>
              <a:t>全文通过对众多宇宙画面的说明，向我们展示了宇宙空间的奥秘及天体的物理特征和遨游太空的收获，引发世人对宇宙探索的兴趣，激发献身宇宙科学、造福人类的勇气和斗志。</a:t>
            </a:r>
            <a:endParaRPr lang="zh-CN" altLang="en-US" sz="3600" b="1" dirty="0">
              <a:solidFill>
                <a:schemeClr val="tx1"/>
              </a:solidFill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85360" y="16383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写作借鉴</a:t>
            </a:r>
            <a:endParaRPr lang="zh-CN" altLang="en-US" sz="4000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440" y="976630"/>
            <a:ext cx="11189335" cy="557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10000"/>
              </a:lnSpc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平实说明极具科学的准确性。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本文几乎在每个天体空间的说明中都运用了数字说明。否则人们就对天体特征模糊不清。</a:t>
            </a:r>
            <a:endParaRPr lang="en-US" altLang="zh-CN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生动说明增强了文章的可读性。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大量的比喻把人们难以想象的宇宙景象生动地展现在读者面前，增强了说明文的可读性。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本文行文有很大的跳跃性，但通篇又极具层次感，这是电视解说词的最大特点。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它必须随时随电视画面而改变说明的内容。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1505" name="图片 38913" descr="09xxing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" y="115570"/>
            <a:ext cx="11954510" cy="6626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15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2529" name="图片 39937" descr="13xkong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" y="172085"/>
            <a:ext cx="11936730" cy="6514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25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84994" name="标题 849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endParaRPr strike="noStrike" noProof="1" dirty="0"/>
          </a:p>
        </p:txBody>
      </p:sp>
      <p:sp>
        <p:nvSpPr>
          <p:cNvPr id="30722" name="文本占位符 8499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23555" name="图片 84996" descr="u=2357915512,106845436&amp;fm=0&amp;gp=2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40640"/>
            <a:ext cx="11948795" cy="6776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文本框 84997"/>
          <p:cNvSpPr txBox="1"/>
          <p:nvPr/>
        </p:nvSpPr>
        <p:spPr>
          <a:xfrm>
            <a:off x="1145540" y="533400"/>
            <a:ext cx="24447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草帽星系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35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86018" name="标题 860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endParaRPr strike="noStrike" noProof="1" dirty="0"/>
          </a:p>
        </p:txBody>
      </p:sp>
      <p:sp>
        <p:nvSpPr>
          <p:cNvPr id="31746" name="文本占位符 8601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24579" name="图片 86020" descr="u=2411101883,2132567463&amp;fm=0&amp;gp=3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" y="139700"/>
            <a:ext cx="11933555" cy="6579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86021"/>
          <p:cNvSpPr txBox="1"/>
          <p:nvPr/>
        </p:nvSpPr>
        <p:spPr>
          <a:xfrm>
            <a:off x="838200" y="488950"/>
            <a:ext cx="37661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草帽星系状星云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45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8615" y="678180"/>
            <a:ext cx="11494770" cy="6179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《自然选择的证明》节选自达尔文的《物种起源》，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文章用大量科学考察得来的事实阐述生物进化的一般原理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。《物种起源》是有着重大影响的经典科学论著，从节选部分也可以领略其学说的基本风貌。《宇宙的边疆》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则是一篇当代科普作品，以通俗易懂的语言，为我们勾画了宇宙的全景。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梳理事实，从中发现基本规律，作出结论，这是科学的基本工作。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学习这两篇文章，要明确事实、规律、结论之间的关系，理清文章的逻辑结构。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在《自然选择的证明》中，作者观察、概括生物界的变异和遗传现象，由此展开分析和推论，证明自然选择决定了生物进化的方向。阅读时要理解其基本观点和文章各部分之间的关系，把握整体思路，体会严密的论辩逻辑。初次接触这种专业性很强的科学经典，可能会感到很难。其实深文也可以“浅读”，能了解基本内容，对论述方法与思辨力量有初步的印象，就可以了。相比之下，作为科普作品的《宇宙的边疆》比较好读。学习时除了关注其中介绍的宇宙知识，还要梳理讲述的顺序，理解作者为何这样安排内容，以及从哪些方面引导我们认识宇宙和人类的关系的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这两篇文章分属学术论著和科普作品，表达方式、语言风格都有所不同，学习时要注意比较和思考。</a:t>
            </a:r>
            <a:endParaRPr lang="zh-CN" altLang="en-US" sz="24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8560" y="6858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学习提示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87042" name="标题 870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endParaRPr strike="noStrike" noProof="1" dirty="0"/>
          </a:p>
        </p:txBody>
      </p:sp>
      <p:sp>
        <p:nvSpPr>
          <p:cNvPr id="32770" name="文本占位符 8704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25603" name="图片 87044" descr="u=3182158791,3717983068&amp;fm=0&amp;gp=1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" y="127000"/>
            <a:ext cx="11919585" cy="660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文本框 87045"/>
          <p:cNvSpPr txBox="1"/>
          <p:nvPr/>
        </p:nvSpPr>
        <p:spPr>
          <a:xfrm>
            <a:off x="687070" y="675005"/>
            <a:ext cx="58674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旋涡星系和椭圆星系碰撞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88066" name="标题 88065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762000"/>
          </a:xfrm>
        </p:spPr>
        <p:txBody>
          <a:bodyPr anchor="ctr">
            <a:normAutofit fontScale="90000"/>
          </a:bodyPr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旋涡星系与椭圆星系碰撞</a:t>
            </a:r>
            <a:endParaRPr kumimoji="0" lang="zh-CN" altLang="en-US" sz="4400" b="1" i="0" u="none" strike="noStrike" kern="1200" cap="none" spc="0" normalizeH="0" baseline="0" noProof="1" dirty="0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3794" name="文本占位符 8806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26627" name="图片 88068" descr="u=4269487167,125977240&amp;fm=0&amp;gp=4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" y="130810"/>
            <a:ext cx="11946890" cy="6597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88065"/>
          <p:cNvSpPr>
            <a:spLocks noGrp="1"/>
          </p:cNvSpPr>
          <p:nvPr/>
        </p:nvSpPr>
        <p:spPr>
          <a:xfrm>
            <a:off x="1981200" y="228600"/>
            <a:ext cx="5988050" cy="8521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zh-CN" altLang="en-US" sz="4000" b="1" strike="noStrike" noProof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旋涡星系与椭圆星系碰撞</a:t>
            </a:r>
            <a:endParaRPr lang="zh-CN" altLang="en-US" sz="4000" b="1" strike="noStrike" noProof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66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4210" name="标题 9420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银河系</a:t>
            </a:r>
            <a:endParaRPr kumimoji="0" lang="zh-CN" altLang="en-US" sz="4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4818" name="文本占位符 94210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27651" name="图片 94212" descr="u=4237784393,3562638843&amp;fm=0&amp;gp=3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" y="68580"/>
            <a:ext cx="11954510" cy="6720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94209"/>
          <p:cNvSpPr>
            <a:spLocks noGrp="1"/>
          </p:cNvSpPr>
          <p:nvPr/>
        </p:nvSpPr>
        <p:spPr>
          <a:xfrm>
            <a:off x="2108200" y="355600"/>
            <a:ext cx="2085975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zh-CN" altLang="en-US" sz="4000" b="1" strike="noStrike" noProof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银河系</a:t>
            </a:r>
            <a:endParaRPr lang="zh-CN" altLang="en-US" sz="4000" b="1" strike="noStrike" noProof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76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0114" name="标题 901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 dirty="0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太阳系九大行星</a:t>
            </a:r>
            <a:endParaRPr kumimoji="0" lang="zh-CN" altLang="en-US" sz="4400" b="1" i="0" u="none" strike="noStrike" kern="1200" cap="none" spc="0" normalizeH="0" baseline="0" noProof="1" dirty="0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5842" name="文本占位符 9011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28675" name="图片 90116" descr="u=1029979102,286966651&amp;fm=0&amp;gp=48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" y="78105"/>
            <a:ext cx="11967845" cy="6701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90113"/>
          <p:cNvSpPr>
            <a:spLocks noGrp="1"/>
          </p:cNvSpPr>
          <p:nvPr/>
        </p:nvSpPr>
        <p:spPr>
          <a:xfrm>
            <a:off x="838200" y="254000"/>
            <a:ext cx="4109085" cy="7067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zh-CN" altLang="en-US" sz="4000" b="1" strike="noStrike" noProof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太阳系九大行星</a:t>
            </a:r>
            <a:endParaRPr lang="zh-CN" altLang="en-US" sz="4000" b="1" strike="noStrike" noProof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86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8306" name="标题 983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彗星撞木星</a:t>
            </a:r>
            <a:endParaRPr kumimoji="0" lang="zh-CN" altLang="en-US" sz="4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6866" name="文本占位符 9830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29699" name="图片 98308" descr="u=556470019,2794577598&amp;fm=3&amp;gp=3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" y="61595"/>
            <a:ext cx="11982450" cy="6734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98305"/>
          <p:cNvSpPr>
            <a:spLocks noGrp="1"/>
          </p:cNvSpPr>
          <p:nvPr/>
        </p:nvSpPr>
        <p:spPr>
          <a:xfrm>
            <a:off x="928370" y="559435"/>
            <a:ext cx="3016885" cy="72136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zh-CN" altLang="en-US" sz="4000" b="1" strike="noStrike" noProof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彗星撞木星</a:t>
            </a:r>
            <a:endParaRPr lang="zh-CN" altLang="en-US" sz="4000" b="1" strike="noStrike" noProof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7890" name="文本占位符 9728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30723" name="图片 97284" descr="u=2469898572,1112121907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" y="187960"/>
            <a:ext cx="5589270" cy="65671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97286" descr="u=628666919,1969618949&amp;fm=0&amp;gp=1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875" y="187960"/>
            <a:ext cx="6363970" cy="6567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97281"/>
          <p:cNvSpPr>
            <a:spLocks noGrp="1"/>
          </p:cNvSpPr>
          <p:nvPr/>
        </p:nvSpPr>
        <p:spPr>
          <a:xfrm>
            <a:off x="1676400" y="130746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3020" y="539115"/>
            <a:ext cx="1300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彗星</a:t>
            </a:r>
            <a:endParaRPr kumimoji="0" lang="zh-CN" altLang="en-US" sz="4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307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3186" name="标题 931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endParaRPr strike="noStrike" noProof="1" dirty="0"/>
          </a:p>
        </p:txBody>
      </p:sp>
      <p:sp>
        <p:nvSpPr>
          <p:cNvPr id="38914" name="文本占位符 9318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31747" name="图片 93188" descr="u=3241757364,1208579482&amp;fm=3&amp;gp=1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" y="139065"/>
            <a:ext cx="11939905" cy="6579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93189"/>
          <p:cNvSpPr txBox="1"/>
          <p:nvPr/>
        </p:nvSpPr>
        <p:spPr>
          <a:xfrm>
            <a:off x="2376805" y="365125"/>
            <a:ext cx="56921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仙女星云中的</a:t>
            </a:r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M31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星系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5234" name="标题 95233"/>
          <p:cNvSpPr>
            <a:spLocks noGrp="1"/>
          </p:cNvSpPr>
          <p:nvPr>
            <p:ph type="title"/>
          </p:nvPr>
        </p:nvSpPr>
        <p:spPr>
          <a:xfrm>
            <a:off x="1974850" y="103188"/>
            <a:ext cx="8229600" cy="1143000"/>
          </a:xfrm>
        </p:spPr>
        <p:txBody>
          <a:bodyPr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0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超新星</a:t>
            </a:r>
            <a:endParaRPr kumimoji="0" lang="zh-CN" altLang="en-US" sz="4400" b="0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9938" name="文本占位符 9523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32771" name="图片 95236" descr="u=1927456578,2857064901&amp;fm=0&amp;gp=-4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" y="52070"/>
            <a:ext cx="11926570" cy="6754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95233"/>
          <p:cNvSpPr>
            <a:spLocks noGrp="1"/>
          </p:cNvSpPr>
          <p:nvPr/>
        </p:nvSpPr>
        <p:spPr>
          <a:xfrm>
            <a:off x="2101850" y="23018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base"/>
            <a:endParaRPr lang="zh-CN" altLang="en-US" strike="noStrike" noProof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200" y="321945"/>
            <a:ext cx="170878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base"/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  <a:sym typeface="+mn-ea"/>
              </a:rPr>
              <a:t>超新星</a:t>
            </a:r>
            <a:endParaRPr lang="zh-CN" altLang="en-US" sz="4000" b="1" strike="noStrike" noProof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27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6258" name="标题 962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黑洞</a:t>
            </a:r>
            <a:endParaRPr kumimoji="0" lang="zh-CN" altLang="en-US" sz="4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0962" name="文本占位符 9625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33795" name="图片 96260" descr="u=679215917,3986366832&amp;fm=3&amp;gp=1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" y="134620"/>
            <a:ext cx="11925300" cy="6589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96257"/>
          <p:cNvSpPr>
            <a:spLocks noGrp="1"/>
          </p:cNvSpPr>
          <p:nvPr/>
        </p:nvSpPr>
        <p:spPr>
          <a:xfrm>
            <a:off x="2108200" y="355600"/>
            <a:ext cx="8229600" cy="749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zh-CN" altLang="en-US" sz="4000" b="1" strike="noStrike" noProof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黑洞</a:t>
            </a:r>
            <a:endParaRPr lang="zh-CN" altLang="en-US" sz="4000" b="1" strike="noStrike" noProof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9330" name="标题 99329"/>
          <p:cNvSpPr>
            <a:spLocks noGrp="1"/>
          </p:cNvSpPr>
          <p:nvPr>
            <p:ph type="title" idx="4294967295"/>
          </p:nvPr>
        </p:nvSpPr>
        <p:spPr>
          <a:xfrm>
            <a:off x="1524000" y="228600"/>
            <a:ext cx="8229600" cy="1143000"/>
          </a:xfrm>
        </p:spPr>
        <p:txBody>
          <a:bodyPr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4819" name="图片 99332" descr="u=3988711691,4136288931&amp;fm=0&amp;gp=8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" y="114300"/>
            <a:ext cx="5831840" cy="6628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图片 99334" descr="u=3664621794,1585876235&amp;fm=0&amp;gp=48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114300"/>
            <a:ext cx="6119495" cy="6628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094355" y="415925"/>
            <a:ext cx="5770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冥王星和它的卫星卡戎</a:t>
            </a:r>
            <a:endParaRPr kumimoji="0" lang="zh-CN" altLang="en-US" sz="4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48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348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6740" y="27305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作者简介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81375" y="182245"/>
            <a:ext cx="854646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卡尔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·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萨根（</a:t>
            </a:r>
            <a:r>
              <a:rPr lang="en-US" altLang="zh-CN" sz="3200" b="1" err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Carl Sagan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1934—1996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美国人，曾任美国康奈尔大学行星研究中心主任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被称为“大众天文学家”和“公众科学家”。他以对科学的热忱和个人巨大的影响力，引导几代年轻人走上探索科学之路。他对人类将无人航天器发送到太空起过重要的作用，在行星科学、生命的起源、外星智能的探索方面也有诸多成就。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他主持过电视科学节目，出版了大量科普文章和书籍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，其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伊甸园的飞龙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曾获得普里策奖，电视系列节目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宇宙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在全世界取得热烈反响。主要作品还有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宇宙联结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》《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宇宙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》《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布卢卡的脑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》《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被遗忘前辈的阴影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》《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暗淡蓝点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》《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数以十亿计的星球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等。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" y="1193165"/>
            <a:ext cx="3199765" cy="54819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0354" name="标题 1003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3010" name="文本占位符 10035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35843" name="图片 100356" descr="u=513897496,3832859143&amp;fm=0&amp;gp=-1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174625"/>
            <a:ext cx="5803900" cy="3537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100358" descr="u=3439432688,1268572046&amp;fm=0&amp;gp=1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" y="3712210"/>
            <a:ext cx="5804535" cy="300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100360" descr="u=3520832158,3375433668&amp;fm=0&amp;gp=10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05" y="174625"/>
            <a:ext cx="6017895" cy="3537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图片 100362" descr="it?u=1500716223,488842392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0275" y="3712210"/>
            <a:ext cx="6015990" cy="300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文本框 100363"/>
          <p:cNvSpPr txBox="1"/>
          <p:nvPr/>
        </p:nvSpPr>
        <p:spPr>
          <a:xfrm>
            <a:off x="7162800" y="3200400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土星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13305" y="365125"/>
            <a:ext cx="730377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j-cs"/>
                <a:sym typeface="+mn-ea"/>
              </a:rPr>
              <a:t>海王星、天王星和土星及其表面</a:t>
            </a:r>
            <a:endParaRPr kumimoji="0" lang="zh-CN" altLang="en-US" sz="40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58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358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358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358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1378" name="标题 10137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4034" name="文本占位符 10137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36867" name="图片 101380" descr="u=2762677467,1380696324&amp;fm=0&amp;gp=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9295" y="156845"/>
            <a:ext cx="3632835" cy="4034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101382" descr="u=714036452,2745348150&amp;fm=0&amp;gp=18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4755" y="156845"/>
            <a:ext cx="3304540" cy="4034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图片 101384" descr="it?u=2953830024,2846899328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145" y="4191000"/>
            <a:ext cx="5332730" cy="2550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图片 101386" descr="u=2519428568,787684703&amp;fm=0&amp;gp=32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7875" y="4191000"/>
            <a:ext cx="6104255" cy="2550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图片 101388" descr="u=2300811145,3399582814&amp;fm=0&amp;gp=4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5145" y="156845"/>
            <a:ext cx="4500245" cy="4034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58240" y="481965"/>
            <a:ext cx="323469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j-cs"/>
                <a:sym typeface="+mn-ea"/>
              </a:rPr>
              <a:t>火星及其表面</a:t>
            </a:r>
            <a:endParaRPr kumimoji="0" lang="zh-CN" altLang="en-US" sz="40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68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368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368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68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368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89090" name="标题 890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endParaRPr strike="noStrike" noProof="1" dirty="0"/>
          </a:p>
        </p:txBody>
      </p:sp>
      <p:sp>
        <p:nvSpPr>
          <p:cNvPr id="45058" name="文本占位符 89090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37891" name="图片 89092" descr="u=3641930198,2626054985&amp;fm=3&amp;gp=2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05" y="114300"/>
            <a:ext cx="5547995" cy="37166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89094" descr="u=2640418752,3591357625&amp;fm=0&amp;gp=-40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114935"/>
            <a:ext cx="6187440" cy="3695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图片 89096" descr="u=252917416,1654633525&amp;fm=0&amp;gp=48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205" y="3810000"/>
            <a:ext cx="5547995" cy="2917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图片 89098" descr="u=2206169627,325599641&amp;fm=0&amp;gp=0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1200" y="3810000"/>
            <a:ext cx="6187440" cy="2917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3" name="文本框 89099"/>
          <p:cNvSpPr txBox="1"/>
          <p:nvPr/>
        </p:nvSpPr>
        <p:spPr>
          <a:xfrm>
            <a:off x="4508500" y="612775"/>
            <a:ext cx="26993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火星表面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78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" fill="hold"/>
                                        <p:tgtEl>
                                          <p:spTgt spid="378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1138" name="标题 911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endParaRPr strike="noStrike" noProof="1" dirty="0"/>
          </a:p>
        </p:txBody>
      </p:sp>
      <p:sp>
        <p:nvSpPr>
          <p:cNvPr id="46082" name="文本占位符 9113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38915" name="图片 91140" descr="u=1589670493,3271071298&amp;fm=3&amp;gp=3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9535"/>
            <a:ext cx="11977370" cy="66782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89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4097" name="图片 26625" descr="1068003146_65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" y="79375"/>
            <a:ext cx="11939905" cy="6581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26626"/>
          <p:cNvSpPr txBox="1"/>
          <p:nvPr/>
        </p:nvSpPr>
        <p:spPr>
          <a:xfrm>
            <a:off x="2138363" y="79375"/>
            <a:ext cx="79152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只要我看到涌来的星空，我总是能被深深地震撼。                                        　　　　　　　　　　　　　　　　　－－爱因斯坦 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9" name="文本框 26627"/>
          <p:cNvSpPr txBox="1"/>
          <p:nvPr/>
        </p:nvSpPr>
        <p:spPr>
          <a:xfrm>
            <a:off x="2019300" y="1141413"/>
            <a:ext cx="845026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理论是从注视天空开始的，最早的哲学家是天文学家。                                             　　　　　　　　　　　　　　－－费尔巴哈</a:t>
            </a:r>
            <a:endParaRPr lang="zh-CN" altLang="en-US" sz="28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00" name="文本框 26628"/>
          <p:cNvSpPr txBox="1"/>
          <p:nvPr/>
        </p:nvSpPr>
        <p:spPr>
          <a:xfrm>
            <a:off x="2019300" y="2093913"/>
            <a:ext cx="5927725" cy="4431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华文行楷" panose="02010800040101010101" charset="-122"/>
                <a:ea typeface="华文行楷" panose="02010800040101010101" charset="-122"/>
              </a:rPr>
              <a:t>假如星星一千年才出现一次</a:t>
            </a:r>
            <a:r>
              <a:rPr lang="en-US" altLang="zh-CN" sz="3600" dirty="0">
                <a:latin typeface="华文行楷" panose="02010800040101010101" charset="-122"/>
                <a:ea typeface="华文行楷" panose="02010800040101010101" charset="-122"/>
              </a:rPr>
              <a:t>,</a:t>
            </a:r>
            <a:r>
              <a:rPr lang="zh-CN" altLang="en-US" sz="3600" dirty="0">
                <a:latin typeface="华文行楷" panose="02010800040101010101" charset="-122"/>
                <a:ea typeface="华文行楷" panose="02010800040101010101" charset="-122"/>
              </a:rPr>
              <a:t>设想一下那将是多么令人激动的景象啊！然而由于天空中每晚都有星星，我们几乎难得看上一眼。　　　　　</a:t>
            </a:r>
            <a:endParaRPr lang="zh-CN" altLang="en-US" sz="3600" dirty="0">
              <a:latin typeface="华文行楷" panose="02010800040101010101" charset="-122"/>
              <a:ea typeface="华文行楷" panose="02010800040101010101" charset="-122"/>
            </a:endParaRPr>
          </a:p>
          <a:p>
            <a:pPr algn="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华文行楷" panose="02010800040101010101" charset="-122"/>
                <a:ea typeface="华文行楷" panose="02010800040101010101" charset="-122"/>
              </a:rPr>
              <a:t>－－拉</a:t>
            </a:r>
            <a:r>
              <a:rPr lang="en-US" altLang="zh-CN" sz="3600" dirty="0">
                <a:latin typeface="华文行楷" panose="02010800040101010101" charset="-122"/>
                <a:ea typeface="华文行楷" panose="02010800040101010101" charset="-122"/>
              </a:rPr>
              <a:t>.</a:t>
            </a:r>
            <a:r>
              <a:rPr lang="zh-CN" altLang="en-US" sz="3600" dirty="0">
                <a:latin typeface="华文行楷" panose="02010800040101010101" charset="-122"/>
                <a:ea typeface="华文行楷" panose="02010800040101010101" charset="-122"/>
              </a:rPr>
              <a:t>华</a:t>
            </a:r>
            <a:r>
              <a:rPr lang="en-US" altLang="zh-CN" sz="3600" dirty="0">
                <a:latin typeface="华文行楷" panose="02010800040101010101" charset="-122"/>
                <a:ea typeface="华文行楷" panose="02010800040101010101" charset="-122"/>
              </a:rPr>
              <a:t>.</a:t>
            </a:r>
            <a:r>
              <a:rPr lang="zh-CN" altLang="en-US" sz="3600" dirty="0">
                <a:latin typeface="华文行楷" panose="02010800040101010101" charset="-122"/>
                <a:ea typeface="华文行楷" panose="02010800040101010101" charset="-122"/>
              </a:rPr>
              <a:t>爱默生</a:t>
            </a:r>
            <a:r>
              <a:rPr lang="en-US" altLang="zh-CN" sz="3600" dirty="0">
                <a:latin typeface="华文行楷" panose="02010800040101010101" charset="-122"/>
                <a:ea typeface="华文行楷" panose="02010800040101010101" charset="-122"/>
              </a:rPr>
              <a:t>《</a:t>
            </a:r>
            <a:r>
              <a:rPr lang="zh-CN" altLang="en-US" sz="3600" dirty="0">
                <a:latin typeface="华文行楷" panose="02010800040101010101" charset="-122"/>
                <a:ea typeface="华文行楷" panose="02010800040101010101" charset="-122"/>
              </a:rPr>
              <a:t>论自然</a:t>
            </a:r>
            <a:r>
              <a:rPr lang="en-US" altLang="zh-CN" sz="3600">
                <a:latin typeface="华文行楷" panose="02010800040101010101" charset="-122"/>
                <a:ea typeface="华文行楷" panose="02010800040101010101" charset="-122"/>
              </a:rPr>
              <a:t>》</a:t>
            </a:r>
            <a:endParaRPr lang="en-US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en-US" altLang="zh-CN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01" name="文本框 26629"/>
          <p:cNvSpPr txBox="1"/>
          <p:nvPr/>
        </p:nvSpPr>
        <p:spPr>
          <a:xfrm>
            <a:off x="2970213" y="5483225"/>
            <a:ext cx="442753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charset="-122"/>
              </a:rPr>
              <a:t>观赏星空是一种高尚的爱好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charset="-122"/>
            </a:endParaRPr>
          </a:p>
        </p:txBody>
      </p:sp>
      <p:pic>
        <p:nvPicPr>
          <p:cNvPr id="5121" name="图片 36865" descr="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" y="146685"/>
            <a:ext cx="11940540" cy="6447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" name="图片 37889" descr="05diyue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65" y="158115"/>
            <a:ext cx="11938000" cy="6523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5" name="图片 38913" descr="09xxing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365" y="125730"/>
            <a:ext cx="11938000" cy="6430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29" name="图片 39937" descr="13xkong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365" y="146685"/>
            <a:ext cx="11938635" cy="6586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84996" descr="u=2357915512,106845436&amp;fm=0&amp;gp=20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365" y="79375"/>
            <a:ext cx="11938635" cy="6500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86020" descr="u=2411101883,2132567463&amp;fm=0&amp;gp=30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365" y="146685"/>
            <a:ext cx="11939270" cy="6593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8" name="文本框 86021"/>
          <p:cNvSpPr txBox="1"/>
          <p:nvPr/>
        </p:nvSpPr>
        <p:spPr>
          <a:xfrm>
            <a:off x="2590800" y="838200"/>
            <a:ext cx="3810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草帽星系状星云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3" name="图片 87044" descr="u=3182158791,3717983068&amp;fm=0&amp;gp=10">
            <a:hlinkClick r:id="rId10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6365" y="79375"/>
            <a:ext cx="11940540" cy="666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文本框 87045"/>
          <p:cNvSpPr txBox="1"/>
          <p:nvPr/>
        </p:nvSpPr>
        <p:spPr>
          <a:xfrm>
            <a:off x="2432050" y="715963"/>
            <a:ext cx="58674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旋涡星系和椭圆星系碰撞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27" name="图片 88068" descr="u=4269487167,125977240&amp;fm=0&amp;gp=40">
            <a:hlinkClick r:id="rId12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6365" y="158750"/>
            <a:ext cx="11939270" cy="6503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88065"/>
          <p:cNvSpPr>
            <a:spLocks noGrp="1"/>
          </p:cNvSpPr>
          <p:nvPr/>
        </p:nvSpPr>
        <p:spPr>
          <a:xfrm>
            <a:off x="2008188" y="55562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b="1" strike="noStrike" noProof="1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旋涡星系与椭圆星系碰撞</a:t>
            </a:r>
            <a:endParaRPr lang="zh-CN" altLang="en-US" b="1" strike="noStrike" noProof="1" dirty="0">
              <a:solidFill>
                <a:schemeClr val="hlink"/>
              </a:solidFill>
            </a:endParaRPr>
          </a:p>
        </p:txBody>
      </p:sp>
      <p:pic>
        <p:nvPicPr>
          <p:cNvPr id="27651" name="图片 94212" descr="u=4237784393,3562638843&amp;fm=0&amp;gp=32">
            <a:hlinkClick r:id="rId14"/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6365" y="125730"/>
            <a:ext cx="11938635" cy="6464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94209"/>
          <p:cNvSpPr>
            <a:spLocks noGrp="1"/>
          </p:cNvSpPr>
          <p:nvPr/>
        </p:nvSpPr>
        <p:spPr>
          <a:xfrm>
            <a:off x="2031683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b="1" strike="noStrike" noProof="1" dirty="0">
                <a:latin typeface="+mj-lt"/>
                <a:ea typeface="+mj-ea"/>
                <a:cs typeface="+mj-cs"/>
              </a:rPr>
              <a:t>银河系</a:t>
            </a:r>
            <a:endParaRPr lang="zh-CN" altLang="en-US" b="1" strike="noStrike" noProof="1" dirty="0"/>
          </a:p>
        </p:txBody>
      </p:sp>
      <p:pic>
        <p:nvPicPr>
          <p:cNvPr id="28675" name="图片 90116" descr="u=1029979102,286966651&amp;fm=0&amp;gp=48">
            <a:hlinkClick r:id="rId16"/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6365" y="102870"/>
            <a:ext cx="11938635" cy="6614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90113"/>
          <p:cNvSpPr>
            <a:spLocks noGrp="1"/>
          </p:cNvSpPr>
          <p:nvPr/>
        </p:nvSpPr>
        <p:spPr>
          <a:xfrm>
            <a:off x="2432050" y="5572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b="1" strike="noStrike" noProof="1" dirty="0">
                <a:solidFill>
                  <a:srgbClr val="FF00FF"/>
                </a:solidFill>
                <a:latin typeface="+mj-lt"/>
                <a:ea typeface="+mj-ea"/>
                <a:cs typeface="+mj-cs"/>
              </a:rPr>
              <a:t>太阳系九大行星</a:t>
            </a:r>
            <a:endParaRPr lang="zh-CN" altLang="en-US" b="1" strike="noStrike" noProof="1" dirty="0">
              <a:solidFill>
                <a:srgbClr val="FF00FF"/>
              </a:solidFill>
            </a:endParaRPr>
          </a:p>
        </p:txBody>
      </p:sp>
      <p:pic>
        <p:nvPicPr>
          <p:cNvPr id="29699" name="图片 98308" descr="u=556470019,2794577598&amp;fm=3&amp;gp=31">
            <a:hlinkClick r:id="rId18"/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6365" y="97790"/>
            <a:ext cx="11938635" cy="6701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98305"/>
          <p:cNvSpPr>
            <a:spLocks noGrp="1"/>
          </p:cNvSpPr>
          <p:nvPr/>
        </p:nvSpPr>
        <p:spPr>
          <a:xfrm>
            <a:off x="2432050" y="55562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b="1" strike="noStrike" noProof="1" dirty="0">
                <a:latin typeface="+mj-lt"/>
                <a:ea typeface="+mj-ea"/>
                <a:cs typeface="+mj-cs"/>
              </a:rPr>
              <a:t>彗星撞木星</a:t>
            </a:r>
            <a:endParaRPr lang="zh-CN" altLang="en-US" b="1" strike="noStrike" noProof="1" dirty="0"/>
          </a:p>
        </p:txBody>
      </p:sp>
      <p:pic>
        <p:nvPicPr>
          <p:cNvPr id="31747" name="图片 93188" descr="u=3241757364,1208579482&amp;fm=3&amp;gp=11">
            <a:hlinkClick r:id="rId20"/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26365" y="102870"/>
            <a:ext cx="11938635" cy="6696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93189"/>
          <p:cNvSpPr txBox="1"/>
          <p:nvPr/>
        </p:nvSpPr>
        <p:spPr>
          <a:xfrm>
            <a:off x="6070600" y="1498600"/>
            <a:ext cx="25908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仙女星云中的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M31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星系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2771" name="图片 95236" descr="u=1927456578,2857064901&amp;fm=0&amp;gp=-40">
            <a:hlinkClick r:id="rId22"/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26365" y="79375"/>
            <a:ext cx="11938635" cy="649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标题 95233"/>
          <p:cNvSpPr>
            <a:spLocks noGrp="1"/>
          </p:cNvSpPr>
          <p:nvPr/>
        </p:nvSpPr>
        <p:spPr>
          <a:xfrm>
            <a:off x="1981200" y="72580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trike="noStrike" noProof="1" dirty="0">
                <a:latin typeface="+mj-lt"/>
                <a:ea typeface="+mj-ea"/>
                <a:cs typeface="+mj-cs"/>
              </a:rPr>
              <a:t>超新星</a:t>
            </a:r>
            <a:endParaRPr lang="zh-CN" altLang="en-US" strike="noStrike" noProof="1" dirty="0"/>
          </a:p>
        </p:txBody>
      </p:sp>
      <p:pic>
        <p:nvPicPr>
          <p:cNvPr id="33795" name="图片 96260" descr="u=679215917,3986366832&amp;fm=3&amp;gp=11">
            <a:hlinkClick r:id="rId24"/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26365" y="97790"/>
            <a:ext cx="11938635" cy="6545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91140" descr="u=1589670493,3271071298&amp;fm=3&amp;gp=31">
            <a:hlinkClick r:id="rId26"/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26365" y="54610"/>
            <a:ext cx="11939270" cy="6606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图片 92164" descr="u=768759646,1462925616&amp;fm=0&amp;gp=10">
            <a:hlinkClick r:id="rId28"/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26365" y="87630"/>
            <a:ext cx="11939905" cy="671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1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/>
      <p:bldP spid="4100" grpId="0"/>
      <p:bldP spid="4101" grpId="0"/>
      <p:bldP spid="25604" grpId="0"/>
      <p:bldP spid="2" grpId="0"/>
      <p:bldP spid="3" grpId="0"/>
      <p:bldP spid="4" grpId="0"/>
      <p:bldP spid="5" grpId="0"/>
      <p:bldP spid="31748" grpId="0"/>
      <p:bldP spid="6" grpId="0"/>
      <p:bldP spid="41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18465" y="1416050"/>
            <a:ext cx="1135507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</a:t>
            </a:r>
            <a:r>
              <a:rPr 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宇宙的边疆》是一部电视片的解说词，它节选自卡尔•萨根的作品《宇宙》。《宇宙》被翻译成10多种语言，在60多个国家和地区放映，观众达5亿。与这部电视剧相配套的科普书籍《宇宙》是《纽约时报》连续70周的最佳畅销书，是历史上英语出版的科普书籍中发行量最大 ——在80多个国家发行了500多万册。 </a:t>
            </a:r>
            <a:endParaRPr lang="zh-CN" altLang="en-US" sz="36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9975" y="610870"/>
            <a:ext cx="24320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题目解说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06495" y="145415"/>
            <a:ext cx="477964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4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解说词的文体特点</a:t>
            </a:r>
            <a:r>
              <a:rPr lang="zh-CN" altLang="en-US" sz="4400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 </a:t>
            </a:r>
            <a:endParaRPr kumimoji="0" lang="zh-CN" altLang="en-US" sz="4400" b="0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635" y="1001395"/>
            <a:ext cx="1168336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）解说词要根据解说对象的特点，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有明确的主题和说明重点，不能面面俱到，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要突出事物的主要方面，抓住事物的关键，即使是拓展性内容，也不能游离解说的主题。如课文解说的对象是宇宙，那么就要紧扣宇宙的组成来介绍，不能随意生发其他问题。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解说词补充和增加解说对象的相关信息，主要是知识和情理的扩展，使读者接受到画面和实物本身无法传递和难以表达的涵义。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如课文中对光年基本概念的介绍（知识扩展），将宇宙比做大海，激发读者对宇宙的想像（情理扩展）。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解说词是一个有机的整体，但各个部分又有相对的独立性。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课文从宇宙整体到星系的组成再到太阳系，虽然每个部分紧密相联，但又各有侧重，各有中心。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1268"/>
          <p:cNvSpPr txBox="1"/>
          <p:nvPr/>
        </p:nvSpPr>
        <p:spPr>
          <a:xfrm>
            <a:off x="4318000" y="107950"/>
            <a:ext cx="40354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探究文章结构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0" name="文本框 3"/>
          <p:cNvSpPr txBox="1"/>
          <p:nvPr/>
        </p:nvSpPr>
        <p:spPr>
          <a:xfrm>
            <a:off x="11396663" y="2133600"/>
            <a:ext cx="12652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5"/>
          <p:cNvSpPr txBox="1"/>
          <p:nvPr/>
        </p:nvSpPr>
        <p:spPr>
          <a:xfrm>
            <a:off x="11763375" y="938213"/>
            <a:ext cx="898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7055" y="938530"/>
            <a:ext cx="11196320" cy="5502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10000"/>
              </a:lnSpc>
              <a:buNone/>
            </a:pPr>
            <a:r>
              <a:rPr lang="en-US" altLang="zh-CN" sz="3200" b="1" dirty="0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作者是按照什么顺序做介绍的，并归纳一下每个部分的主要内容。</a:t>
            </a:r>
            <a:endParaRPr lang="zh-CN" altLang="en-US" sz="3200" b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solidFill>
                  <a:srgbClr val="FFFF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FFC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从说明顺序上看，作者是按照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空间顺序</a:t>
            </a:r>
            <a:r>
              <a:rPr lang="zh-CN" altLang="en-US" sz="3200" b="1" dirty="0">
                <a:solidFill>
                  <a:srgbClr val="1915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，由大尺度空间向小尺度空间推进介绍的。</a:t>
            </a:r>
            <a:endParaRPr lang="zh-CN" altLang="en-US" sz="3200" b="1" dirty="0">
              <a:solidFill>
                <a:srgbClr val="1915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第一部分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1~6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：介绍宇宙并说明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人类探索宇宙的意义；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第二部分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7~9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：介绍星系；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第三部分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10~14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：介绍恒星；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第四部分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15~16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：介绍太阳系；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第五部分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17~18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：回归到人类的家园。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90865" y="3103245"/>
            <a:ext cx="3035300" cy="3338195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宇宙    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10000"/>
              </a:lnSpc>
            </a:pP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星系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星系群、恒星      太阳系 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行星        地球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5455" y="136525"/>
            <a:ext cx="11261090" cy="6585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这样的说明顺序，好处在于：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solidFill>
                  <a:srgbClr val="FFFF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）虽然我们生活在宇宙中，但是我们跳出宇宙之外，将它作为纯客观的说明对象来解说，这样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能够更清晰、直观地介绍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（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）空间尺度由大到小，让读者从整体上有所了解之后，再深入局部了解细微，这样顺序清楚，层次分明，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符合读者的思维习惯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（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由广阔的宇宙，穿过无尽的空间，最终回到人类的家园，这是探索和发现的过程，表现了人类对宇宙的敬仰和“掌握我们自己的命运”的热情。“人类的未来取决于我们对这个宇宙的了解程度”，由宇宙再反观地球，就是人类的未来之路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说明的顺序和作者的思想达到某种契合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 idx="4294967295"/>
          </p:nvPr>
        </p:nvSpPr>
        <p:spPr/>
        <p:txBody>
          <a:bodyPr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0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kumimoji="0" lang="en-US" altLang="zh-CN" sz="4400" b="0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8130" name="文本框 27651"/>
          <p:cNvSpPr txBox="1"/>
          <p:nvPr/>
        </p:nvSpPr>
        <p:spPr>
          <a:xfrm>
            <a:off x="4419600" y="457200"/>
            <a:ext cx="238601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星</a:t>
            </a:r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系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36" name="文本框 27652"/>
          <p:cNvSpPr txBox="1"/>
          <p:nvPr/>
        </p:nvSpPr>
        <p:spPr>
          <a:xfrm>
            <a:off x="3582988" y="2365375"/>
            <a:ext cx="4419600" cy="3046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4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星系的定义</a:t>
            </a:r>
            <a:endParaRPr lang="zh-CN" altLang="en-US" sz="48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4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星系的分类 </a:t>
            </a:r>
            <a:endParaRPr lang="zh-CN" altLang="en-US" sz="48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4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我们的银河系</a:t>
            </a:r>
            <a:endParaRPr lang="zh-CN" altLang="en-US" sz="4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8130" grpId="0"/>
    </p:bldLst>
  </p:timing>
</p:sld>
</file>

<file path=ppt/tags/tag1.xml><?xml version="1.0" encoding="utf-8"?>
<p:tagLst xmlns:p="http://schemas.openxmlformats.org/presentationml/2006/main">
  <p:tag name="COMMONDATA" val="eyJoZGlkIjoiMzJlZWU4ODA4ZjYyMTJiOTk1MWZhZTYyMDM2Y2UwNDMifQ=="/>
  <p:tag name="KSO_WPP_MARK_KEY" val="056a3239-a858-487f-b4c9-3aacba608f7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5138</Words>
  <Application>WPS 演示</Application>
  <PresentationFormat>宽屏</PresentationFormat>
  <Paragraphs>217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8" baseType="lpstr">
      <vt:lpstr>Arial</vt:lpstr>
      <vt:lpstr>宋体</vt:lpstr>
      <vt:lpstr>Wingdings</vt:lpstr>
      <vt:lpstr>华文行楷</vt:lpstr>
      <vt:lpstr>华文中宋</vt:lpstr>
      <vt:lpstr>微软雅黑</vt:lpstr>
      <vt:lpstr>Times New Roman</vt:lpstr>
      <vt:lpstr>Arial Unicode MS</vt:lpstr>
      <vt:lpstr>Calibri</vt:lpstr>
      <vt:lpstr>宋體</vt:lpstr>
      <vt:lpstr>黑体</vt:lpstr>
      <vt:lpstr>华文新魏</vt:lpstr>
      <vt:lpstr>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理解下列语句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旋涡星系与椭圆星系碰撞</vt:lpstr>
      <vt:lpstr>银河系</vt:lpstr>
      <vt:lpstr>太阳系九大行星</vt:lpstr>
      <vt:lpstr>彗星撞木星</vt:lpstr>
      <vt:lpstr>PowerPoint 演示文稿</vt:lpstr>
      <vt:lpstr>PowerPoint 演示文稿</vt:lpstr>
      <vt:lpstr>超新星</vt:lpstr>
      <vt:lpstr>黑洞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ASUS</dc:creator>
  <cp:lastModifiedBy>赵生勤  高中语文  潇洒走一回</cp:lastModifiedBy>
  <cp:revision>8</cp:revision>
  <dcterms:created xsi:type="dcterms:W3CDTF">2022-01-04T09:11:00Z</dcterms:created>
  <dcterms:modified xsi:type="dcterms:W3CDTF">2022-09-20T13:41:25Z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1A21E50069BC4E3E801316213B2BF8C1</vt:lpwstr>
  </property>
  <property fmtid="{D5CDD505-2E9C-101B-9397-08002B2CF9AE}" pid="3" name="KSOProductBuildVer">
    <vt:lpwstr>2052-11.1.0.12358</vt:lpwstr>
  </property>
</Properties>
</file>