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6"/>
  </p:handoutMasterIdLst>
  <p:sldIdLst>
    <p:sldId id="256" r:id="rId2"/>
    <p:sldId id="303" r:id="rId3"/>
    <p:sldId id="302" r:id="rId4"/>
    <p:sldId id="304" r:id="rId5"/>
    <p:sldId id="257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3" r:id="rId14"/>
    <p:sldId id="275" r:id="rId15"/>
    <p:sldId id="276" r:id="rId16"/>
    <p:sldId id="277" r:id="rId17"/>
    <p:sldId id="278" r:id="rId18"/>
    <p:sldId id="279" r:id="rId19"/>
    <p:sldId id="286" r:id="rId20"/>
    <p:sldId id="287" r:id="rId21"/>
    <p:sldId id="288" r:id="rId22"/>
    <p:sldId id="289" r:id="rId23"/>
    <p:sldId id="290" r:id="rId24"/>
    <p:sldId id="292" r:id="rId25"/>
    <p:sldId id="307" r:id="rId26"/>
    <p:sldId id="294" r:id="rId27"/>
    <p:sldId id="295" r:id="rId28"/>
    <p:sldId id="296" r:id="rId29"/>
    <p:sldId id="297" r:id="rId30"/>
    <p:sldId id="298" r:id="rId31"/>
    <p:sldId id="299" r:id="rId32"/>
    <p:sldId id="301" r:id="rId33"/>
    <p:sldId id="305" r:id="rId34"/>
    <p:sldId id="306" r:id="rId35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23E33-B168-44C7-876E-0E86EFBBA9F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1D6E5-DA5F-4B83-9DFB-71FB95988E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 descr="C:\Users\Administrator\AppData\Roaming\Tencent\Users\1606737325\QQ\WinTemp\RichOle\4]FQ$$NAWDF6MX@F[)}9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90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200551721124146"/>
          <p:cNvPicPr>
            <a:picLocks noChangeAspect="1" noChangeArrowheads="1"/>
          </p:cNvPicPr>
          <p:nvPr/>
        </p:nvPicPr>
        <p:blipFill>
          <a:blip r:embed="rId2" cstate="print">
            <a:lum bright="30000" contrast="14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533400" y="3810000"/>
            <a:ext cx="73914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“         </a:t>
            </a:r>
            <a:r>
              <a:rPr lang="zh-CN" altLang="en-US" sz="4800" b="1">
                <a:solidFill>
                  <a:srgbClr val="A50021"/>
                </a:solidFill>
              </a:rPr>
              <a:t>湿”。    第一二段通过“湿”这个词语衔接，过度自然、紧凑。</a:t>
            </a:r>
          </a:p>
        </p:txBody>
      </p:sp>
      <p:pic>
        <p:nvPicPr>
          <p:cNvPr id="111620" name="Picture 4" descr="12_1127689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11162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ea typeface="隶书" pitchFamily="49" charset="-122"/>
              </a:rPr>
              <a:t>3. </a:t>
            </a:r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那么是不是所有人都能感觉到这“湿”带给人的这种美的享受呢？</a:t>
            </a:r>
          </a:p>
        </p:txBody>
      </p:sp>
      <p:sp>
        <p:nvSpPr>
          <p:cNvPr id="1116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229600" cy="51845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画家：</a:t>
            </a:r>
            <a:endParaRPr lang="en-US" altLang="zh-CN" sz="2800" b="1" dirty="0" smtClean="0">
              <a:solidFill>
                <a:srgbClr val="FF00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>
                <a:ea typeface="隶书" pitchFamily="49" charset="-122"/>
              </a:rPr>
              <a:t> </a:t>
            </a:r>
            <a:r>
              <a:rPr lang="zh-CN" altLang="en-US" sz="2800" b="1" dirty="0" smtClean="0">
                <a:solidFill>
                  <a:srgbClr val="002060"/>
                </a:solidFill>
                <a:ea typeface="隶书" pitchFamily="49" charset="-122"/>
              </a:rPr>
              <a:t>“衣服湿了，颜色变深，湿衣服穿在身上不舒服，但湿了的大自然却格外地有韵味。”</a:t>
            </a:r>
            <a:endParaRPr lang="en-US" altLang="zh-CN" sz="2800" b="1" dirty="0" smtClean="0">
              <a:solidFill>
                <a:srgbClr val="FF0000"/>
              </a:solidFill>
              <a:ea typeface="隶书" pitchFamily="49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主人：</a:t>
            </a:r>
            <a:endParaRPr lang="en-US" altLang="zh-CN" sz="2800" b="1" dirty="0" smtClean="0">
              <a:ea typeface="隶书" pitchFamily="49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800" b="1" dirty="0" smtClean="0">
                <a:ea typeface="隶书" pitchFamily="49" charset="-122"/>
              </a:rPr>
              <a:t>因</a:t>
            </a:r>
            <a:r>
              <a:rPr lang="zh-CN" altLang="en-US" sz="2800" b="1" dirty="0">
                <a:ea typeface="隶书" pitchFamily="49" charset="-122"/>
              </a:rPr>
              <a:t>为下雨而感到遗憾</a:t>
            </a:r>
            <a:r>
              <a:rPr lang="zh-CN" altLang="en-US" sz="2800" b="1" dirty="0" smtClean="0">
                <a:ea typeface="隶书" pitchFamily="49" charset="-122"/>
              </a:rPr>
              <a:t>。</a:t>
            </a:r>
            <a:endParaRPr lang="en-US" altLang="zh-CN" sz="2800" b="1" dirty="0" smtClean="0">
              <a:ea typeface="隶书" pitchFamily="49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普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通</a:t>
            </a: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人：</a:t>
            </a:r>
            <a:endParaRPr lang="en-US" altLang="zh-CN" sz="2800" b="1" dirty="0" smtClean="0">
              <a:solidFill>
                <a:srgbClr val="FF0000"/>
              </a:solidFill>
              <a:ea typeface="隶书" pitchFamily="49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800" b="1" dirty="0" smtClean="0">
                <a:ea typeface="隶书" pitchFamily="49" charset="-122"/>
              </a:rPr>
              <a:t>湿</a:t>
            </a:r>
            <a:r>
              <a:rPr lang="zh-CN" altLang="en-US" sz="2800" b="1" dirty="0">
                <a:ea typeface="隶书" pitchFamily="49" charset="-122"/>
              </a:rPr>
              <a:t>和雨景只是一种客观存</a:t>
            </a:r>
            <a:r>
              <a:rPr lang="zh-CN" altLang="en-US" sz="2800" b="1" dirty="0" smtClean="0">
                <a:ea typeface="隶书" pitchFamily="49" charset="-122"/>
              </a:rPr>
              <a:t>在。</a:t>
            </a:r>
            <a:endParaRPr lang="en-US" altLang="zh-CN" sz="2800" b="1" dirty="0" smtClean="0">
              <a:ea typeface="隶书" pitchFamily="49" charset="-122"/>
            </a:endParaRPr>
          </a:p>
        </p:txBody>
      </p:sp>
      <p:sp>
        <p:nvSpPr>
          <p:cNvPr id="7" name="上弧形箭头 6"/>
          <p:cNvSpPr/>
          <p:nvPr/>
        </p:nvSpPr>
        <p:spPr>
          <a:xfrm rot="5400000">
            <a:off x="3851920" y="4293096"/>
            <a:ext cx="1656184" cy="122413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16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16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200551721124146"/>
          <p:cNvPicPr>
            <a:picLocks noChangeAspect="1" noChangeArrowheads="1"/>
          </p:cNvPicPr>
          <p:nvPr/>
        </p:nvPicPr>
        <p:blipFill>
          <a:blip r:embed="rId2" cstate="print">
            <a:lum bright="30000" contrast="14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533400" y="3810000"/>
            <a:ext cx="73914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“         </a:t>
            </a:r>
            <a:r>
              <a:rPr lang="zh-CN" altLang="en-US" sz="4800" b="1">
                <a:solidFill>
                  <a:srgbClr val="A50021"/>
                </a:solidFill>
              </a:rPr>
              <a:t>湿”。    第一二段通过“湿”这个词语衔接，过度自然、紧凑。</a:t>
            </a:r>
          </a:p>
        </p:txBody>
      </p:sp>
      <p:pic>
        <p:nvPicPr>
          <p:cNvPr id="114692" name="Picture 4" descr="12_1127689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114693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52426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ea typeface="隶书" pitchFamily="49" charset="-122"/>
              </a:rPr>
              <a:t>4</a:t>
            </a:r>
            <a:r>
              <a:rPr lang="en-US" altLang="zh-CN" b="1" dirty="0" smtClean="0">
                <a:solidFill>
                  <a:srgbClr val="FF0000"/>
                </a:solidFill>
                <a:ea typeface="隶书" pitchFamily="49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ea typeface="隶书" pitchFamily="49" charset="-122"/>
              </a:rPr>
              <a:t>作者这种对湿景的感受是不是他自己所独有的呢？</a:t>
            </a:r>
            <a:r>
              <a:rPr lang="zh-CN" altLang="en-US" sz="4000" b="1" dirty="0"/>
              <a:t> </a:t>
            </a:r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22922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4400" b="1" dirty="0" smtClean="0">
                <a:ea typeface="隶书" pitchFamily="49" charset="-122"/>
              </a:rPr>
              <a:t>不</a:t>
            </a:r>
            <a:r>
              <a:rPr lang="zh-CN" altLang="en-US" sz="4400" b="1" dirty="0">
                <a:ea typeface="隶书" pitchFamily="49" charset="-122"/>
              </a:rPr>
              <a:t>是。作者在这里引用了张志和的</a:t>
            </a:r>
            <a:r>
              <a:rPr lang="en-US" altLang="zh-CN" sz="4400" b="1" dirty="0">
                <a:ea typeface="隶书" pitchFamily="49" charset="-122"/>
              </a:rPr>
              <a:t>〈〈</a:t>
            </a:r>
            <a:r>
              <a:rPr lang="zh-CN" altLang="en-US" sz="4400" b="1" dirty="0">
                <a:ea typeface="隶书" pitchFamily="49" charset="-122"/>
              </a:rPr>
              <a:t>渔歌子</a:t>
            </a:r>
            <a:r>
              <a:rPr lang="en-US" altLang="zh-CN" sz="4400" b="1" dirty="0">
                <a:ea typeface="隶书" pitchFamily="49" charset="-122"/>
              </a:rPr>
              <a:t>〉〉“</a:t>
            </a:r>
            <a:r>
              <a:rPr lang="zh-CN" altLang="en-US" sz="4400" b="1" dirty="0">
                <a:ea typeface="隶书" pitchFamily="49" charset="-122"/>
              </a:rPr>
              <a:t>斜风细雨不须归</a:t>
            </a:r>
            <a:r>
              <a:rPr lang="zh-CN" altLang="en-US" sz="4400" b="1" dirty="0" smtClean="0">
                <a:ea typeface="隶书" pitchFamily="49" charset="-122"/>
              </a:rPr>
              <a:t>”说明中</a:t>
            </a:r>
            <a:r>
              <a:rPr lang="zh-CN" altLang="en-US" sz="4400" b="1" dirty="0">
                <a:ea typeface="隶书" pitchFamily="49" charset="-122"/>
              </a:rPr>
              <a:t>国画家爱画风雨归</a:t>
            </a:r>
            <a:r>
              <a:rPr lang="zh-CN" altLang="en-US" sz="4400" b="1" dirty="0" smtClean="0">
                <a:ea typeface="隶书" pitchFamily="49" charset="-122"/>
              </a:rPr>
              <a:t>舟的诗境。中</a:t>
            </a:r>
            <a:r>
              <a:rPr lang="zh-CN" altLang="en-US" sz="4400" b="1" dirty="0">
                <a:ea typeface="隶书" pitchFamily="49" charset="-122"/>
              </a:rPr>
              <a:t>国传统的水墨画就是以湿、淡为特点。在这一点</a:t>
            </a:r>
            <a:r>
              <a:rPr lang="zh-CN" altLang="en-US" sz="4400" b="1" dirty="0" smtClean="0">
                <a:ea typeface="隶书" pitchFamily="49" charset="-122"/>
              </a:rPr>
              <a:t>上中国画家和</a:t>
            </a:r>
            <a:r>
              <a:rPr lang="zh-CN" altLang="en-US" sz="4400" b="1" dirty="0">
                <a:ea typeface="隶书" pitchFamily="49" charset="-122"/>
              </a:rPr>
              <a:t>作者的审美观是一致的。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95536" y="2348880"/>
            <a:ext cx="8280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FF0000"/>
                </a:solidFill>
                <a:ea typeface="隶书" pitchFamily="49" charset="-122"/>
              </a:rPr>
              <a:t>   </a:t>
            </a:r>
            <a:r>
              <a:rPr lang="en-US" altLang="zh-CN" sz="5400" b="1" dirty="0" smtClean="0">
                <a:solidFill>
                  <a:srgbClr val="FF0000"/>
                </a:solidFill>
                <a:ea typeface="隶书" pitchFamily="49" charset="-122"/>
              </a:rPr>
              <a:t>5.</a:t>
            </a:r>
            <a:r>
              <a:rPr lang="zh-CN" altLang="en-US" sz="6600" b="1" dirty="0" smtClean="0">
                <a:solidFill>
                  <a:srgbClr val="FF0000"/>
                </a:solidFill>
                <a:ea typeface="隶书" pitchFamily="49" charset="-122"/>
              </a:rPr>
              <a:t>湿改变了哪些色调？给画家怎样的感受？</a:t>
            </a:r>
            <a:endParaRPr lang="zh-CN" altLang="en-US" sz="66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755576" y="908720"/>
            <a:ext cx="79248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</a:t>
            </a:r>
            <a:r>
              <a:rPr lang="zh-CN" altLang="en-US" sz="3600" b="1" dirty="0"/>
              <a:t>雨后，</a:t>
            </a:r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红</a:t>
            </a:r>
            <a:r>
              <a:rPr lang="zh-CN" altLang="en-US" sz="3600" b="1" dirty="0"/>
              <a:t>土成了</a:t>
            </a:r>
            <a:r>
              <a:rPr lang="zh-CN" altLang="en-US" sz="3600" b="1" dirty="0">
                <a:solidFill>
                  <a:srgbClr val="C00000"/>
                </a:solidFill>
                <a:ea typeface="隶书" pitchFamily="49" charset="-122"/>
              </a:rPr>
              <a:t>棕红色</a:t>
            </a:r>
            <a:r>
              <a:rPr lang="zh-CN" altLang="en-US" sz="3600" b="1" dirty="0"/>
              <a:t>，</a:t>
            </a:r>
            <a:r>
              <a:rPr lang="zh-CN" altLang="en-US" sz="3600" b="1" dirty="0">
                <a:solidFill>
                  <a:srgbClr val="00B050"/>
                </a:solidFill>
                <a:ea typeface="隶书" pitchFamily="49" charset="-122"/>
              </a:rPr>
              <a:t>草绿色</a:t>
            </a:r>
            <a:r>
              <a:rPr lang="zh-CN" altLang="en-US" sz="3600" b="1" dirty="0"/>
              <a:t>的竹林也偏</a:t>
            </a:r>
            <a:r>
              <a:rPr lang="zh-CN" altLang="en-US" sz="3600" b="1" dirty="0">
                <a:solidFill>
                  <a:schemeClr val="accent3">
                    <a:lumMod val="75000"/>
                  </a:schemeClr>
                </a:solidFill>
                <a:ea typeface="隶书" pitchFamily="49" charset="-122"/>
              </a:rPr>
              <a:t>暗绿</a:t>
            </a:r>
            <a:r>
              <a:rPr lang="zh-CN" altLang="en-US" sz="3600" b="1" dirty="0"/>
              <a:t>了，它们都渗进了</a:t>
            </a:r>
            <a:r>
              <a:rPr lang="zh-CN" altLang="en-US" sz="3600" b="1" dirty="0">
                <a:ea typeface="隶书" pitchFamily="49" charset="-122"/>
              </a:rPr>
              <a:t>深暗色</a:t>
            </a:r>
            <a:r>
              <a:rPr lang="zh-CN" altLang="en-US" sz="3600" b="1" dirty="0"/>
              <a:t>的成分，统一于</a:t>
            </a:r>
            <a:r>
              <a:rPr lang="zh-CN" altLang="en-US" sz="3600" b="1" dirty="0">
                <a:ea typeface="隶书" pitchFamily="49" charset="-122"/>
              </a:rPr>
              <a:t>含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ea typeface="隶书" pitchFamily="49" charset="-122"/>
              </a:rPr>
              <a:t>灰</a:t>
            </a:r>
            <a:r>
              <a:rPr lang="zh-CN" altLang="en-US" sz="3600" b="1" dirty="0"/>
              <a:t>的中间调里，或者说它们都含蕴着</a:t>
            </a: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ea typeface="隶书" pitchFamily="49" charset="-122"/>
              </a:rPr>
              <a:t>墨色</a:t>
            </a:r>
            <a:r>
              <a:rPr lang="zh-CN" altLang="en-US" sz="3600" b="1" dirty="0"/>
              <a:t>了。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但湿了的大自然景色却格外地有</a:t>
            </a:r>
            <a:r>
              <a:rPr lang="zh-CN" altLang="en-US" sz="3600" b="1" dirty="0">
                <a:solidFill>
                  <a:srgbClr val="FF0000"/>
                </a:solidFill>
              </a:rPr>
              <a:t>韵味</a:t>
            </a:r>
            <a:r>
              <a:rPr lang="zh-CN" altLang="en-US" sz="3600" b="1" dirty="0" smtClean="0"/>
              <a:t>。因</a:t>
            </a:r>
            <a:r>
              <a:rPr lang="zh-CN" altLang="en-US" sz="3600" b="1" dirty="0"/>
              <a:t>为雨，有些</a:t>
            </a:r>
            <a:r>
              <a:rPr lang="zh-CN" altLang="en-US" sz="3600" b="1" dirty="0">
                <a:solidFill>
                  <a:srgbClr val="FF0000"/>
                </a:solidFill>
              </a:rPr>
              <a:t>景物朦胧</a:t>
            </a:r>
            <a:r>
              <a:rPr lang="zh-CN" altLang="en-US" sz="3600" b="1" dirty="0"/>
              <a:t>了，有些</a:t>
            </a:r>
            <a:r>
              <a:rPr lang="zh-CN" altLang="en-US" sz="3600" b="1" dirty="0">
                <a:solidFill>
                  <a:srgbClr val="FF0000"/>
                </a:solidFill>
              </a:rPr>
              <a:t>形象突出</a:t>
            </a:r>
            <a:r>
              <a:rPr lang="zh-CN" altLang="en-US" sz="3600" b="1" dirty="0"/>
              <a:t>了</a:t>
            </a:r>
            <a:r>
              <a:rPr lang="zh-CN" altLang="en-US" sz="3600" b="1" dirty="0" smtClean="0"/>
              <a:t>，表</a:t>
            </a:r>
            <a:r>
              <a:rPr lang="zh-CN" altLang="en-US" sz="3600" b="1" dirty="0"/>
              <a:t>达着不同的</a:t>
            </a:r>
            <a:r>
              <a:rPr lang="zh-CN" altLang="en-US" sz="3600" b="1" dirty="0">
                <a:solidFill>
                  <a:srgbClr val="FF0000"/>
                </a:solidFill>
              </a:rPr>
              <a:t>意境</a:t>
            </a:r>
            <a:r>
              <a:rPr lang="zh-CN" altLang="en-US" sz="3600" b="1" dirty="0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9888"/>
            <a:ext cx="9144000" cy="7329488"/>
          </a:xfrm>
          <a:prstGeom prst="rect">
            <a:avLst/>
          </a:prstGeom>
          <a:noFill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57200" y="1066800"/>
            <a:ext cx="8280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solidFill>
                  <a:srgbClr val="FF0000"/>
                </a:solidFill>
                <a:ea typeface="隶书" pitchFamily="49" charset="-122"/>
              </a:rPr>
              <a:t>    </a:t>
            </a:r>
            <a:r>
              <a:rPr lang="en-US" altLang="zh-CN" sz="6600" b="1" dirty="0" smtClean="0">
                <a:solidFill>
                  <a:srgbClr val="FF0000"/>
                </a:solidFill>
                <a:ea typeface="隶书" pitchFamily="49" charset="-122"/>
              </a:rPr>
              <a:t>6</a:t>
            </a:r>
            <a:r>
              <a:rPr lang="en-US" altLang="zh-CN" sz="7200" b="1" dirty="0" smtClean="0">
                <a:solidFill>
                  <a:srgbClr val="FF0000"/>
                </a:solidFill>
                <a:ea typeface="隶书" pitchFamily="49" charset="-122"/>
              </a:rPr>
              <a:t>. </a:t>
            </a:r>
            <a:r>
              <a:rPr lang="zh-CN" altLang="en-US" sz="8000" b="1" dirty="0">
                <a:solidFill>
                  <a:srgbClr val="FF0000"/>
                </a:solidFill>
                <a:ea typeface="隶书" pitchFamily="49" charset="-122"/>
              </a:rPr>
              <a:t>你还知道哪些有关雨的诗句？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188" y="838200"/>
            <a:ext cx="8064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3333FF"/>
                </a:solidFill>
              </a:rPr>
              <a:t>           </a:t>
            </a:r>
            <a:endParaRPr lang="en-US" altLang="zh-CN" sz="6600" b="1">
              <a:solidFill>
                <a:srgbClr val="3333FF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23528" y="404664"/>
            <a:ext cx="853281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隶书" pitchFamily="49" charset="-122"/>
              </a:rPr>
              <a:t>夜阑卧听风吹雨，铁马冰河入梦来。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陆游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十一月四日风雨大作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a typeface="隶书" pitchFamily="49" charset="-122"/>
              </a:rPr>
              <a:t>七八个星天外，两三点雨山前。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      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辛弃疾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西江月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a typeface="隶书" pitchFamily="49" charset="-122"/>
              </a:rPr>
              <a:t>山路元无雨，空翠湿人衣。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        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王维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山中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a typeface="隶书" pitchFamily="49" charset="-122"/>
              </a:rPr>
              <a:t>自在飞花轻似梦，无边丝雨细如愁。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秦观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浣溪沙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漠漠轻寒上小楼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》</a:t>
            </a:r>
            <a:endParaRPr lang="en-US" altLang="zh-CN" sz="32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692275" y="1341438"/>
            <a:ext cx="575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95536" y="235669"/>
            <a:ext cx="835342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隶书" pitchFamily="49" charset="-122"/>
              </a:rPr>
              <a:t>东</a:t>
            </a:r>
            <a:r>
              <a:rPr lang="zh-CN" altLang="en-US" sz="3200" b="1" dirty="0">
                <a:ea typeface="隶书" pitchFamily="49" charset="-122"/>
              </a:rPr>
              <a:t>边日出西边雨，道是无晴却有晴。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刘禹锡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ea typeface="隶书" pitchFamily="49" charset="-122"/>
              </a:rPr>
              <a:t>黑云翻墨未遮山，白雨跳珠乱入船。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苏轼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六月二十七日望湖楼醉书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ea typeface="隶书" pitchFamily="49" charset="-122"/>
              </a:rPr>
              <a:t>渭城朝雨浥轻尘，客舍青青柳色新。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      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王维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送元二使安西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ea typeface="隶书" pitchFamily="49" charset="-122"/>
              </a:rPr>
              <a:t>天街小雨润如酥，草色遥看近却无。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  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ea typeface="隶书" pitchFamily="49" charset="-122"/>
              </a:rPr>
              <a:t>                        </a:t>
            </a:r>
            <a:r>
              <a:rPr lang="en-US" altLang="zh-CN" sz="3200" b="1" dirty="0" smtClean="0">
                <a:solidFill>
                  <a:srgbClr val="FF0000"/>
                </a:solidFill>
                <a:ea typeface="隶书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韩愈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隶书" pitchFamily="49" charset="-122"/>
              </a:rPr>
              <a:t>早春</a:t>
            </a:r>
            <a:r>
              <a:rPr lang="en-US" altLang="zh-CN" sz="3200" b="1" dirty="0">
                <a:solidFill>
                  <a:srgbClr val="FF0000"/>
                </a:solidFill>
                <a:ea typeface="隶书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9888"/>
            <a:ext cx="9144000" cy="7329488"/>
          </a:xfrm>
          <a:prstGeom prst="rect">
            <a:avLst/>
          </a:prstGeom>
          <a:noFill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57200" y="304800"/>
            <a:ext cx="836295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FF0000"/>
                </a:solidFill>
                <a:ea typeface="隶书" pitchFamily="49" charset="-122"/>
              </a:rPr>
              <a:t>  </a:t>
            </a:r>
            <a:r>
              <a:rPr lang="zh-CN" altLang="en-US" sz="7200" b="1" dirty="0">
                <a:solidFill>
                  <a:srgbClr val="FF0000"/>
                </a:solidFill>
                <a:ea typeface="隶书" pitchFamily="49" charset="-122"/>
              </a:rPr>
              <a:t>阅读第三段。</a:t>
            </a:r>
          </a:p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en-US" altLang="zh-CN" sz="6600" b="1" dirty="0">
                <a:solidFill>
                  <a:srgbClr val="FF0000"/>
                </a:solidFill>
                <a:ea typeface="隶书" pitchFamily="49" charset="-122"/>
              </a:rPr>
              <a:t>1.</a:t>
            </a:r>
            <a:r>
              <a:rPr lang="en-US" altLang="zh-CN" sz="8000" b="1" dirty="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ea typeface="隶书" pitchFamily="49" charset="-122"/>
              </a:rPr>
              <a:t>课文中提到了几种绘画技法。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26"/>
          <p:cNvSpPr txBox="1">
            <a:spLocks noChangeArrowheads="1"/>
          </p:cNvSpPr>
          <p:nvPr/>
        </p:nvSpPr>
        <p:spPr bwMode="auto">
          <a:xfrm>
            <a:off x="251520" y="260648"/>
            <a:ext cx="849694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彩画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水彩绘成的画。水彩是用水调和后使用的绘画颜料。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水墨画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指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纯用墨不着彩色的国画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油画：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是西方绘画最重要的画种之一，采用油画颜料，在制作过底子的布、纸、木板等材料上绘制作品 。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676400" y="1600200"/>
            <a:ext cx="63246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D43414"/>
                </a:solidFill>
              </a:rPr>
              <a:t>       </a:t>
            </a:r>
            <a:r>
              <a:rPr lang="zh-CN" altLang="en-US" sz="6000" b="1">
                <a:solidFill>
                  <a:srgbClr val="D43414"/>
                </a:solidFill>
              </a:rPr>
              <a:t>西洋油画家对阳光和阴雨的感觉与作者有何不同？</a:t>
            </a:r>
          </a:p>
        </p:txBody>
      </p:sp>
      <p:pic>
        <p:nvPicPr>
          <p:cNvPr id="44035" name="Picture 3" descr="2005517211425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990600" y="1295400"/>
            <a:ext cx="73152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ea typeface="黑体" pitchFamily="49" charset="-122"/>
              </a:rPr>
              <a:t>      </a:t>
            </a:r>
            <a:r>
              <a:rPr lang="en-US" altLang="zh-CN" sz="6600" b="1" dirty="0">
                <a:solidFill>
                  <a:srgbClr val="FF0000"/>
                </a:solidFill>
                <a:ea typeface="隶书" pitchFamily="49" charset="-122"/>
              </a:rPr>
              <a:t>2.</a:t>
            </a:r>
            <a:r>
              <a:rPr lang="en-US" altLang="zh-CN" sz="5400" b="1" dirty="0">
                <a:solidFill>
                  <a:srgbClr val="FF0000"/>
                </a:solidFill>
                <a:ea typeface="黑体" pitchFamily="49" charset="-122"/>
              </a:rPr>
              <a:t>  </a:t>
            </a:r>
            <a:r>
              <a:rPr lang="zh-CN" altLang="en-US" sz="6600" b="1" dirty="0">
                <a:solidFill>
                  <a:srgbClr val="FF0000"/>
                </a:solidFill>
                <a:ea typeface="隶书" pitchFamily="49" charset="-122"/>
              </a:rPr>
              <a:t>西洋油画家</a:t>
            </a:r>
            <a:r>
              <a:rPr lang="zh-CN" altLang="en-US" sz="6600" b="1" dirty="0" smtClean="0">
                <a:solidFill>
                  <a:srgbClr val="FF0000"/>
                </a:solidFill>
                <a:ea typeface="隶书" pitchFamily="49" charset="-122"/>
              </a:rPr>
              <a:t>对阳光和阴雨的感觉与</a:t>
            </a:r>
            <a:r>
              <a:rPr lang="zh-CN" altLang="en-US" sz="6600" b="1" dirty="0">
                <a:solidFill>
                  <a:srgbClr val="FF0000"/>
                </a:solidFill>
                <a:ea typeface="隶书" pitchFamily="49" charset="-122"/>
              </a:rPr>
              <a:t>作者有何不同？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 descr="C:\Users\Administrator\AppData\Roaming\Tencent\Users\1606737325\QQ\WinTemp\RichOle\YKS2@SPKQ(FS}07DL{H1R~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51520" y="1484784"/>
            <a:ext cx="8892480" cy="404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西</a:t>
            </a:r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方油画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家：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000" b="1" dirty="0" smtClean="0">
                <a:latin typeface="Times New Roman" pitchFamily="18" charset="0"/>
                <a:ea typeface="隶书" pitchFamily="49" charset="-122"/>
              </a:rPr>
              <a:t>投靠阳光，陶醉阳光 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隶书" pitchFamily="49" charset="-122"/>
              </a:rPr>
              <a:t>------</a:t>
            </a:r>
            <a:r>
              <a:rPr lang="zh-CN" altLang="en-US" sz="4000" b="1" dirty="0" smtClean="0">
                <a:solidFill>
                  <a:srgbClr val="7030A0"/>
                </a:solidFill>
                <a:latin typeface="Times New Roman" pitchFamily="18" charset="0"/>
                <a:ea typeface="隶书" pitchFamily="49" charset="-122"/>
              </a:rPr>
              <a:t>（晴）</a:t>
            </a:r>
            <a:endParaRPr lang="en-US" altLang="zh-CN" sz="4000" b="1" dirty="0" smtClean="0">
              <a:solidFill>
                <a:srgbClr val="7030A0"/>
              </a:solidFill>
              <a:latin typeface="Times New Roman" pitchFamily="18" charset="0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作者：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000" b="1" dirty="0" smtClean="0">
                <a:latin typeface="Times New Roman" pitchFamily="18" charset="0"/>
                <a:ea typeface="隶书" pitchFamily="49" charset="-122"/>
              </a:rPr>
              <a:t>喜</a:t>
            </a:r>
            <a:r>
              <a:rPr lang="zh-CN" altLang="en-US" sz="4000" b="1" dirty="0">
                <a:latin typeface="Times New Roman" pitchFamily="18" charset="0"/>
                <a:ea typeface="隶书" pitchFamily="49" charset="-122"/>
              </a:rPr>
              <a:t>欢画阴天和微雨天的景</a:t>
            </a:r>
            <a:r>
              <a:rPr lang="zh-CN" altLang="en-US" sz="4000" b="1" dirty="0" smtClean="0">
                <a:latin typeface="Times New Roman" pitchFamily="18" charset="0"/>
                <a:ea typeface="隶书" pitchFamily="49" charset="-122"/>
              </a:rPr>
              <a:t>色</a:t>
            </a:r>
            <a:r>
              <a:rPr lang="en-US" altLang="zh-CN" sz="4000" b="1" dirty="0" smtClean="0">
                <a:solidFill>
                  <a:srgbClr val="7030A0"/>
                </a:solidFill>
                <a:latin typeface="Times New Roman" pitchFamily="18" charset="0"/>
                <a:ea typeface="隶书" pitchFamily="49" charset="-122"/>
              </a:rPr>
              <a:t>------</a:t>
            </a:r>
            <a:r>
              <a:rPr lang="zh-CN" altLang="en-US" sz="4000" b="1" dirty="0" smtClean="0">
                <a:solidFill>
                  <a:srgbClr val="7030A0"/>
                </a:solidFill>
                <a:latin typeface="Times New Roman" pitchFamily="18" charset="0"/>
                <a:ea typeface="隶书" pitchFamily="49" charset="-122"/>
              </a:rPr>
              <a:t>（阴）</a:t>
            </a:r>
            <a:endParaRPr lang="zh-CN" altLang="en-US" sz="4000" b="1" dirty="0">
              <a:solidFill>
                <a:srgbClr val="7030A0"/>
              </a:solidFill>
              <a:latin typeface="宋体" pitchFamily="2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Administrator\AppData\Roaming\Tencent\Users\1606737325\QQ\WinTemp\RichOle\V`3}G4Z{P83EGCE8O4H[8J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92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Users\Administrator\AppData\Roaming\Tencent\Users\1606737325\QQ\WinTemp\RichOle\]03AC2[G]E4Q9W14K@I~PE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3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C:\Users\Administrator\AppData\Roaming\Tencent\Users\1606737325\QQ\WinTemp\RichOle\[UKH9@E$U8APA{6A}WT3$0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3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s1.trueart.com/20111010/130547983_700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29376"/>
            <a:ext cx="5220072" cy="3728623"/>
          </a:xfrm>
          <a:prstGeom prst="rect">
            <a:avLst/>
          </a:prstGeom>
          <a:noFill/>
        </p:spPr>
      </p:pic>
      <p:pic>
        <p:nvPicPr>
          <p:cNvPr id="3" name="Picture 2" descr="http://img.educhn.net/201002/20100705/43/15723569792545902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23728" cy="318878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27784" y="620688"/>
            <a:ext cx="5904656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作者是不是只画中国的水墨画，不画西方的油墨画？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3789040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又画油画又画水墨，我的这两个画种都不纯了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AppData\Roaming\Tencent\Users\1606737325\QQ\WinTemp\RichOle\X3E[Z6}PDT3AQMX3{K5B]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8573017" cy="3024336"/>
          </a:xfrm>
          <a:prstGeom prst="rect">
            <a:avLst/>
          </a:prstGeom>
          <a:noFill/>
        </p:spPr>
      </p:pic>
      <p:pic>
        <p:nvPicPr>
          <p:cNvPr id="1027" name="Picture 3" descr="C:\Users\Administrator\AppData\Roaming\Tencent\Users\1606737325\QQ\WinTemp\RichOle\9(BSWNVD`7F6QA_A`WAV8D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645842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3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93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19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93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http://ww2.sinaimg.cn/bmiddle/9b699878jw1emzvhl40h4j20c80ata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175"/>
          </a:xfrm>
          <a:prstGeom prst="rect">
            <a:avLst/>
          </a:prstGeom>
          <a:noFill/>
        </p:spPr>
      </p:pic>
      <p:pic>
        <p:nvPicPr>
          <p:cNvPr id="51201" name="Picture 1" descr="C:\Users\Administrator\AppData\Roaming\Tencent\Users\1606737325\QQ\WinTemp\RichOle\0N)A$}0DN_L%R(M9_L{C3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00" y="422756"/>
            <a:ext cx="2324100" cy="22048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948264" y="2699628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84</a:t>
            </a:r>
            <a:r>
              <a:rPr lang="zh-CN" altLang="en-US" b="1" dirty="0" smtClean="0"/>
              <a:t>岁高龄的吴冠中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260648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作者的绘画主张</a:t>
            </a:r>
            <a:endParaRPr lang="zh-CN" alt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980728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浓而滞的油画里有时要吸收水分，娇艳的色彩往往须渗进墨韵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212976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如果阴与晴中体现了两种审美趣味，则鱼和熊掌是可以兼得的。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378904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中西兼用</a:t>
            </a:r>
            <a:endParaRPr lang="en-US" altLang="zh-CN" sz="40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阴晴兼画</a:t>
            </a:r>
            <a:endParaRPr lang="en-US" altLang="zh-CN" sz="40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贵在创新</a:t>
            </a:r>
            <a:endParaRPr lang="zh-CN" altLang="en-US" sz="40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99592" y="4725144"/>
            <a:ext cx="15841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2339752" y="4725144"/>
            <a:ext cx="72008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03848" y="530120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引用和比喻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3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3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http://ww2.sinaimg.cn/bmiddle/9b699878jw1emzvhl40h4j20c80ata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175"/>
          </a:xfrm>
          <a:prstGeom prst="rect">
            <a:avLst/>
          </a:prstGeom>
          <a:noFill/>
        </p:spPr>
      </p:pic>
      <p:sp>
        <p:nvSpPr>
          <p:cNvPr id="5" name="下箭头 4"/>
          <p:cNvSpPr/>
          <p:nvPr/>
        </p:nvSpPr>
        <p:spPr>
          <a:xfrm>
            <a:off x="6084168" y="260648"/>
            <a:ext cx="864096" cy="3168352"/>
          </a:xfrm>
          <a:prstGeom prst="downArrow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249" name="Picture 1" descr="C:\Users\Administrator\AppData\Roaming\Tencent\Users\1606737325\QQ\WinTemp\RichOle\DZ03S4J__XD7}9CHU3VV`_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1485900" cy="438150"/>
          </a:xfrm>
          <a:prstGeom prst="rect">
            <a:avLst/>
          </a:prstGeom>
          <a:noFill/>
        </p:spPr>
      </p:pic>
      <p:pic>
        <p:nvPicPr>
          <p:cNvPr id="53250" name="Picture 2" descr="C:\Users\Administrator\AppData\Roaming\Tencent\Users\1606737325\QQ\WinTemp\RichOle\1{[$]MMBVPELJERYM$96%3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2324100" cy="457200"/>
          </a:xfrm>
          <a:prstGeom prst="rect">
            <a:avLst/>
          </a:prstGeom>
          <a:noFill/>
        </p:spPr>
      </p:pic>
      <p:pic>
        <p:nvPicPr>
          <p:cNvPr id="53251" name="Picture 3" descr="C:\Users\Administrator\AppData\Roaming\Tencent\Users\1606737325\QQ\WinTemp\RichOle\CFKW{2U90JTYB~`X%[ZMOL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82666" y="2132856"/>
            <a:ext cx="3333750" cy="4762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8104" y="357301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绘画主张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93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93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 descr="C:\Users\Administrator\AppData\Roaming\Tencent\Users\1606737325\QQ\WinTemp\RichOle\]KYDVY5GF}UVBCBQYC@AP[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C:\Users\Administrator\AppData\Roaming\Tencent\Users\1606737325\QQ\WinTemp\RichOle\S9_MP5DDY_Q456K_3KANR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06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3" name="Picture 1" descr="C:\Users\Administrator\AppData\Roaming\Tencent\Users\1606737325\QQ\WinTemp\RichOle\86C4HSS97@FDX@UX18WYDE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160"/>
            <a:ext cx="9144000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C:\Users\Administrator\AppData\Roaming\Tencent\Users\1606737325\QQ\WinTemp\RichOle\RRNTU1M$3F(IQ4(UEK4AT)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788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" descr="C:\Users\Administrator\AppData\Roaming\Tencent\Users\1606737325\QQ\WinTemp\RichOle\E%LHUJUIGIC]9ST0}{)6$@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32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 descr="C:\Users\Administrator\AppData\Roaming\Tencent\Users\1606737325\QQ\WinTemp\RichOle\X(JJQ4F_WQ)EMKOH0(~CNW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 descr="C:\Users\Administrator\AppData\Roaming\Tencent\Users\1606737325\QQ\WinTemp\RichOle\[FCQWA}A6JF~U{IZWSOLH)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C:\Users\Administrator\AppData\Roaming\Tencent\Users\1606737325\QQ\WinTemp\RichOle\_SH{}_3XV]~~0~NBTRO()X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C:\Users\Administrator\AppData\Roaming\Tencent\Users\1606737325\QQ\WinTemp\RichOle\$`H3E]4C_B4Y`8HN@4}CZ5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25316"/>
            <a:ext cx="9144001" cy="6544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7" name="Picture 1" descr="C:\Users\Administrator\AppData\Roaming\Tencent\Users\1606737325\QQ\WinTemp\RichOle\2YC]QV5@7S{]A}~L`CC8C{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67" y="0"/>
            <a:ext cx="91789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1488"/>
            <a:ext cx="9144000" cy="7329488"/>
          </a:xfrm>
          <a:prstGeom prst="rect">
            <a:avLst/>
          </a:prstGeom>
          <a:noFill/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95288" y="476250"/>
            <a:ext cx="8135937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 dirty="0">
                <a:solidFill>
                  <a:srgbClr val="FF0000"/>
                </a:solidFill>
                <a:ea typeface="隶书" pitchFamily="49" charset="-122"/>
              </a:rPr>
              <a:t>      </a:t>
            </a:r>
            <a:r>
              <a:rPr lang="en-US" altLang="zh-CN" sz="7200" b="1" dirty="0">
                <a:solidFill>
                  <a:srgbClr val="FF0000"/>
                </a:solidFill>
                <a:ea typeface="隶书" pitchFamily="49" charset="-122"/>
              </a:rPr>
              <a:t>1.</a:t>
            </a:r>
            <a:r>
              <a:rPr lang="en-US" altLang="zh-CN" sz="8800" b="1" dirty="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ea typeface="隶书" pitchFamily="49" charset="-122"/>
              </a:rPr>
              <a:t>初读第一段，找出描写春雨的句子。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5536" y="333137"/>
            <a:ext cx="769620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雨洗过的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茶场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一片墨绿，像浓酣的水彩画。细看，密密点点的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嫩绿新芽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在闪亮；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古树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老干黑得像铁，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柳丝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分外妖柔，随雨飘摇；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桃花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，我立即记起潘天寿老师的题画诗</a:t>
            </a:r>
            <a:r>
              <a:rPr lang="zh-CN" altLang="en-US" sz="4400" b="1" dirty="0">
                <a:latin typeface="Arial"/>
                <a:ea typeface="黑体" pitchFamily="49" charset="-122"/>
              </a:rPr>
              <a:t>“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默看细雨湿桃花</a:t>
            </a:r>
            <a:r>
              <a:rPr lang="zh-CN" altLang="en-US" sz="4400" b="1" dirty="0">
                <a:latin typeface="Arial"/>
                <a:ea typeface="黑体" pitchFamily="49" charset="-122"/>
              </a:rPr>
              <a:t>”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，这个湿字透露了画家敏锐的审美触觉。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2_1127689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39552" y="1700808"/>
            <a:ext cx="78488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ea typeface="隶书" pitchFamily="49" charset="-122"/>
              </a:rPr>
              <a:t>      </a:t>
            </a:r>
            <a:r>
              <a:rPr lang="en-US" altLang="zh-CN" sz="6000" b="1" dirty="0">
                <a:solidFill>
                  <a:srgbClr val="FF0000"/>
                </a:solidFill>
                <a:ea typeface="隶书" pitchFamily="49" charset="-122"/>
              </a:rPr>
              <a:t>2.</a:t>
            </a:r>
            <a:r>
              <a:rPr lang="en-US" altLang="zh-CN" sz="7200" b="1" dirty="0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7200" b="1" dirty="0" smtClean="0">
                <a:solidFill>
                  <a:srgbClr val="FF0000"/>
                </a:solidFill>
                <a:ea typeface="隶书" pitchFamily="49" charset="-122"/>
              </a:rPr>
              <a:t>这些句</a:t>
            </a:r>
            <a:r>
              <a:rPr lang="zh-CN" altLang="en-US" sz="7200" b="1" dirty="0">
                <a:solidFill>
                  <a:srgbClr val="FF0000"/>
                </a:solidFill>
                <a:ea typeface="隶书" pitchFamily="49" charset="-122"/>
              </a:rPr>
              <a:t>中哪 个字最关键？有何作用？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00551721124146"/>
          <p:cNvPicPr>
            <a:picLocks noChangeAspect="1" noChangeArrowheads="1"/>
          </p:cNvPicPr>
          <p:nvPr/>
        </p:nvPicPr>
        <p:blipFill>
          <a:blip r:embed="rId2" cstate="print">
            <a:lum bright="30000" contrast="14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33400" y="3810000"/>
            <a:ext cx="73914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“         </a:t>
            </a:r>
            <a:r>
              <a:rPr lang="zh-CN" altLang="en-US" sz="4800" b="1">
                <a:solidFill>
                  <a:srgbClr val="A50021"/>
                </a:solidFill>
              </a:rPr>
              <a:t>湿”。    第一二段通过“湿”这个词语衔接，过度自然、紧凑。</a:t>
            </a:r>
          </a:p>
        </p:txBody>
      </p:sp>
      <p:pic>
        <p:nvPicPr>
          <p:cNvPr id="34821" name="Picture 5" descr="12_1127689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29488"/>
          </a:xfrm>
          <a:prstGeom prst="rect">
            <a:avLst/>
          </a:prstGeom>
          <a:noFill/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67544" y="764704"/>
            <a:ext cx="79248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D43414"/>
                </a:solidFill>
                <a:latin typeface="Arial"/>
                <a:ea typeface="隶书" pitchFamily="49" charset="-122"/>
              </a:rPr>
              <a:t>“</a:t>
            </a:r>
            <a:r>
              <a:rPr lang="zh-CN" altLang="en-US" sz="6000" b="1" dirty="0">
                <a:solidFill>
                  <a:srgbClr val="D43414"/>
                </a:solidFill>
                <a:latin typeface="宋体" pitchFamily="2" charset="-122"/>
                <a:ea typeface="隶书" pitchFamily="49" charset="-122"/>
              </a:rPr>
              <a:t>湿</a:t>
            </a:r>
            <a:r>
              <a:rPr lang="zh-CN" altLang="en-US" sz="6000" b="1" dirty="0">
                <a:solidFill>
                  <a:srgbClr val="D43414"/>
                </a:solidFill>
                <a:ea typeface="隶书" pitchFamily="49" charset="-122"/>
              </a:rPr>
              <a:t>” </a:t>
            </a: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宋体" pitchFamily="2" charset="-122"/>
                <a:ea typeface="隶书" pitchFamily="49" charset="-122"/>
              </a:rPr>
              <a:t>第一二段通过</a:t>
            </a:r>
            <a:r>
              <a:rPr lang="zh-CN" altLang="en-US" sz="6000" b="1" dirty="0">
                <a:ea typeface="隶书" pitchFamily="49" charset="-122"/>
              </a:rPr>
              <a:t>“</a:t>
            </a:r>
            <a:r>
              <a:rPr lang="zh-CN" altLang="en-US" sz="6000" b="1" dirty="0">
                <a:latin typeface="宋体" pitchFamily="2" charset="-122"/>
                <a:ea typeface="隶书" pitchFamily="49" charset="-122"/>
              </a:rPr>
              <a:t>湿</a:t>
            </a:r>
            <a:r>
              <a:rPr lang="zh-CN" altLang="en-US" sz="6000" b="1" dirty="0">
                <a:ea typeface="隶书" pitchFamily="49" charset="-122"/>
              </a:rPr>
              <a:t>”</a:t>
            </a:r>
            <a:r>
              <a:rPr lang="zh-CN" altLang="en-US" sz="6000" b="1" dirty="0">
                <a:latin typeface="宋体" pitchFamily="2" charset="-122"/>
                <a:ea typeface="隶书" pitchFamily="49" charset="-122"/>
              </a:rPr>
              <a:t>这个词语衔接，过渡自然、紧凑。</a:t>
            </a:r>
            <a:r>
              <a:rPr lang="zh-CN" altLang="en-US" sz="6000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4869160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（阅读第二段）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1158</Words>
  <Paragraphs>65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3. 那么是不是所有人都能感觉到这“湿”带给人的这种美的享受呢？</vt:lpstr>
      <vt:lpstr>4.作者这种对湿景的感受是不是他自己所独有的呢？ 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2016-05-29T01:59:53Z</dcterms:created>
  <dcterms:modified xsi:type="dcterms:W3CDTF">2018-08-19T04:48:27Z</dcterms:modified>
  <cp:category/>
</cp:coreProperties>
</file>