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2472" y="-1104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  <a:pPr/>
              <a:t>2018/7/19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  <a:pPr/>
              <a:t>2018/7/19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  <a:pPr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201114" y="1946945"/>
            <a:ext cx="4067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识字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   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 月 水 火</a:t>
            </a:r>
            <a:endParaRPr lang="zh-CN" altLang="en-US" sz="36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107201" y="47378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</a:t>
            </a: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小学语文一年级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92167" y="1174823"/>
            <a:ext cx="1619326" cy="1370618"/>
            <a:chOff x="1192167" y="1174823"/>
            <a:chExt cx="1619326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192167" y="1174823"/>
              <a:ext cx="1277956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石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1482164" y="3343542"/>
            <a:ext cx="1981295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岩石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170543" y="3332925"/>
            <a:ext cx="1871977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石像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710556" y="3369435"/>
            <a:ext cx="201069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玉石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9361502" y="3343539"/>
            <a:ext cx="200805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钻石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463459" y="1546013"/>
            <a:ext cx="5816860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山区的人们用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石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头盖房子。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428"/>
          <a:stretch>
            <a:fillRect/>
          </a:stretch>
        </p:blipFill>
        <p:spPr bwMode="auto">
          <a:xfrm>
            <a:off x="845464" y="4103388"/>
            <a:ext cx="2606374" cy="175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86"/>
          <a:stretch>
            <a:fillRect/>
          </a:stretch>
        </p:blipFill>
        <p:spPr bwMode="auto">
          <a:xfrm>
            <a:off x="3655169" y="4103388"/>
            <a:ext cx="2387351" cy="175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95" t="4278" r="8924" b="16977"/>
          <a:stretch>
            <a:fillRect/>
          </a:stretch>
        </p:blipFill>
        <p:spPr bwMode="auto">
          <a:xfrm>
            <a:off x="6240763" y="4103388"/>
            <a:ext cx="2480485" cy="175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677"/>
          <a:stretch>
            <a:fillRect/>
          </a:stretch>
        </p:blipFill>
        <p:spPr bwMode="auto">
          <a:xfrm>
            <a:off x="8793222" y="4103389"/>
            <a:ext cx="2849049" cy="175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90141" y="1174823"/>
            <a:ext cx="1521352" cy="1370618"/>
            <a:chOff x="1290141" y="1174823"/>
            <a:chExt cx="1521352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290141" y="1174823"/>
              <a:ext cx="1277956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田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1421100" y="3107142"/>
            <a:ext cx="1981295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稻田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105220" y="3066779"/>
            <a:ext cx="1871977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油田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710556" y="3071678"/>
            <a:ext cx="201069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田径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9361502" y="3082275"/>
            <a:ext cx="200805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田鼠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802126" y="1611486"/>
            <a:ext cx="5816860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春天到了，人们到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田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野去踏青。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873" b="8597"/>
          <a:stretch>
            <a:fillRect/>
          </a:stretch>
        </p:blipFill>
        <p:spPr bwMode="auto">
          <a:xfrm>
            <a:off x="664939" y="3950877"/>
            <a:ext cx="2737456" cy="167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420"/>
          <a:stretch>
            <a:fillRect/>
          </a:stretch>
        </p:blipFill>
        <p:spPr bwMode="auto">
          <a:xfrm>
            <a:off x="3529599" y="3927948"/>
            <a:ext cx="2577287" cy="1693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9350" y="3950878"/>
            <a:ext cx="2667939" cy="1670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20"/>
          <a:stretch>
            <a:fillRect/>
          </a:stretch>
        </p:blipFill>
        <p:spPr bwMode="auto">
          <a:xfrm>
            <a:off x="9068856" y="3950878"/>
            <a:ext cx="2711547" cy="167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06470" y="1174823"/>
            <a:ext cx="1505023" cy="1370618"/>
            <a:chOff x="1306470" y="1174823"/>
            <a:chExt cx="1505023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306470" y="1174823"/>
              <a:ext cx="1277956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禾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2491873" y="3082278"/>
            <a:ext cx="1981295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禾苗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346221" y="3136977"/>
            <a:ext cx="1871977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禾田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8359779" y="3108171"/>
            <a:ext cx="201069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禾米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3802126" y="1611486"/>
            <a:ext cx="5816860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农民伯伯刚刚栽下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禾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苗。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9998" y="3995618"/>
            <a:ext cx="2677161" cy="178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8262"/>
          <a:stretch>
            <a:fillRect/>
          </a:stretch>
        </p:blipFill>
        <p:spPr bwMode="auto">
          <a:xfrm>
            <a:off x="4798196" y="3995618"/>
            <a:ext cx="2647659" cy="178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589"/>
          <a:stretch>
            <a:fillRect/>
          </a:stretch>
        </p:blipFill>
        <p:spPr bwMode="auto">
          <a:xfrm>
            <a:off x="7869915" y="3995618"/>
            <a:ext cx="2522756" cy="178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76141" y="2366565"/>
            <a:ext cx="3884288" cy="2308324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今天我们学习的生字都是象形字，这些字的形状和图片上的事物很像。这是不是很有趣呢！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72" y="1415346"/>
            <a:ext cx="4762500" cy="4343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94857" y="3084397"/>
            <a:ext cx="1933731" cy="825419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象形字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4813" y="1158416"/>
            <a:ext cx="4283389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我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会连。</a:t>
            </a:r>
            <a:endParaRPr lang="en-US" altLang="zh-CN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39233" y="516271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木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4921" y="515141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网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65759" y="516521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兔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03890" y="515141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羊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36459" y="515141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鸟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339233" y="3744406"/>
            <a:ext cx="4761478" cy="14070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878098" y="3779405"/>
            <a:ext cx="5058361" cy="14045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4" idx="0"/>
          </p:cNvCxnSpPr>
          <p:nvPr/>
        </p:nvCxnSpPr>
        <p:spPr>
          <a:xfrm>
            <a:off x="5396192" y="3732518"/>
            <a:ext cx="15789" cy="14326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696526" y="3711912"/>
            <a:ext cx="4553586" cy="13116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13" idx="0"/>
          </p:cNvCxnSpPr>
          <p:nvPr/>
        </p:nvCxnSpPr>
        <p:spPr>
          <a:xfrm flipH="1">
            <a:off x="3931143" y="3697894"/>
            <a:ext cx="5497760" cy="1453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138" y="2162385"/>
            <a:ext cx="1456863" cy="14301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707" y="2153650"/>
            <a:ext cx="1375540" cy="14232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135" y="2092007"/>
            <a:ext cx="1238319" cy="15733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5257" y="1951405"/>
            <a:ext cx="1606538" cy="17859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1107" y="2046186"/>
            <a:ext cx="1630704" cy="16307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37423" y="1951948"/>
            <a:ext cx="1491426" cy="164056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0622806" y="518420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竹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0853238" y="3665401"/>
            <a:ext cx="0" cy="14326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35581" y="1411048"/>
            <a:ext cx="962698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组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词，比一比谁组的词语最多。</a:t>
            </a:r>
          </a:p>
        </p:txBody>
      </p:sp>
      <p:sp>
        <p:nvSpPr>
          <p:cNvPr id="4" name="文本框 2"/>
          <p:cNvSpPr txBox="1"/>
          <p:nvPr/>
        </p:nvSpPr>
        <p:spPr>
          <a:xfrm>
            <a:off x="1790283" y="2648634"/>
            <a:ext cx="1067218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3061721" y="2648633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日出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4516058" y="2648632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生日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879379" y="2648631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日期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7242700" y="2648631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日记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1790283" y="3709992"/>
            <a:ext cx="1067218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田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3061721" y="3709991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田野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4516058" y="3709990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农田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5879379" y="3709989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田地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7242700" y="3709989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稻田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1790283" y="4738045"/>
            <a:ext cx="1067218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火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3061721" y="4738044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火车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4516058" y="4738043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火苗</a:t>
            </a:r>
          </a:p>
        </p:txBody>
      </p:sp>
      <p:sp>
        <p:nvSpPr>
          <p:cNvPr id="22" name="文本框 2"/>
          <p:cNvSpPr txBox="1"/>
          <p:nvPr/>
        </p:nvSpPr>
        <p:spPr>
          <a:xfrm>
            <a:off x="5879379" y="4738042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火柴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7242700" y="4738042"/>
            <a:ext cx="1363321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着火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  <p:bldP spid="14" grpId="0"/>
      <p:bldP spid="15" grpId="0"/>
      <p:bldP spid="17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929572" y="1346857"/>
            <a:ext cx="4134577" cy="83099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比一比，读一读。</a:t>
            </a:r>
            <a:endParaRPr lang="zh-CN" altLang="en-US" sz="32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929572" y="2782951"/>
            <a:ext cx="2438157" cy="738664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口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3479643" y="2782952"/>
            <a:ext cx="2737902" cy="738664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6329459" y="2782952"/>
            <a:ext cx="2857824" cy="738664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田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9299198" y="2782951"/>
            <a:ext cx="2453089" cy="738664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月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1190893" y="3501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</a:p>
        </p:txBody>
      </p:sp>
      <p:sp>
        <p:nvSpPr>
          <p:cNvPr id="172" name="矩形 171"/>
          <p:cNvSpPr/>
          <p:nvPr/>
        </p:nvSpPr>
        <p:spPr>
          <a:xfrm>
            <a:off x="2236709" y="1075773"/>
            <a:ext cx="4012308" cy="58105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根据图画猜汉字。</a:t>
            </a:r>
            <a:endParaRPr lang="en-US" altLang="zh-CN" sz="2400" dirty="0">
              <a:ln w="0"/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72" t="15793" r="66772" b="50354"/>
          <a:stretch>
            <a:fillRect/>
          </a:stretch>
        </p:blipFill>
        <p:spPr bwMode="auto">
          <a:xfrm>
            <a:off x="3517648" y="2107201"/>
            <a:ext cx="1450429" cy="1464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366" t="10804" r="10826" b="54768"/>
          <a:stretch>
            <a:fillRect/>
          </a:stretch>
        </p:blipFill>
        <p:spPr bwMode="auto">
          <a:xfrm>
            <a:off x="6599260" y="2254600"/>
            <a:ext cx="1324304" cy="1229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72" t="53531" r="68096" b="8731"/>
          <a:stretch>
            <a:fillRect/>
          </a:stretch>
        </p:blipFill>
        <p:spPr bwMode="auto">
          <a:xfrm>
            <a:off x="3580709" y="3934390"/>
            <a:ext cx="1387368" cy="134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062" t="50089" r="9502" b="14160"/>
          <a:stretch>
            <a:fillRect/>
          </a:stretch>
        </p:blipFill>
        <p:spPr bwMode="auto">
          <a:xfrm>
            <a:off x="6662323" y="3934390"/>
            <a:ext cx="1306599" cy="1277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224" y="2670313"/>
            <a:ext cx="1295400" cy="129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60747" r="1816"/>
          <a:stretch>
            <a:fillRect/>
          </a:stretch>
        </p:blipFill>
        <p:spPr>
          <a:xfrm>
            <a:off x="1004225" y="2157722"/>
            <a:ext cx="10157444" cy="4943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064" y="2667202"/>
            <a:ext cx="1295400" cy="1295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494" y="2675108"/>
            <a:ext cx="1295400" cy="1295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762" y="2667202"/>
            <a:ext cx="1295400" cy="1295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9128" y="2659342"/>
            <a:ext cx="1295400" cy="12954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30974" y="2595095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7716" y="2609114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12522" y="2585671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3708" y="2580885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01204" y="2626627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7350" y="2110849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rì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05566" y="2128062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yuè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86035" y="2120261"/>
            <a:ext cx="18473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shuǐ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85819" y="2110786"/>
            <a:ext cx="24153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huǒ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09143" y="2124414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shān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2997" y="2666876"/>
            <a:ext cx="1295400" cy="1295400"/>
          </a:xfrm>
          <a:prstGeom prst="rect">
            <a:avLst/>
          </a:prstGeom>
        </p:spPr>
      </p:pic>
      <p:sp>
        <p:nvSpPr>
          <p:cNvPr id="25" name="文本框 22"/>
          <p:cNvSpPr txBox="1"/>
          <p:nvPr/>
        </p:nvSpPr>
        <p:spPr>
          <a:xfrm>
            <a:off x="7363003" y="2130847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shí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6635" y="2661571"/>
            <a:ext cx="1295400" cy="12954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8552799" y="2131810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tián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8" name="文本框 16"/>
          <p:cNvSpPr txBox="1"/>
          <p:nvPr/>
        </p:nvSpPr>
        <p:spPr>
          <a:xfrm>
            <a:off x="7062015" y="2612416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6"/>
          <p:cNvSpPr txBox="1"/>
          <p:nvPr/>
        </p:nvSpPr>
        <p:spPr>
          <a:xfrm>
            <a:off x="8348338" y="2599771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6269" y="2663304"/>
            <a:ext cx="1295400" cy="1295400"/>
          </a:xfrm>
          <a:prstGeom prst="rect">
            <a:avLst/>
          </a:prstGeom>
        </p:spPr>
      </p:pic>
      <p:sp>
        <p:nvSpPr>
          <p:cNvPr id="31" name="文本框 22"/>
          <p:cNvSpPr txBox="1"/>
          <p:nvPr/>
        </p:nvSpPr>
        <p:spPr>
          <a:xfrm>
            <a:off x="9864795" y="2117777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hé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9685531" y="2612417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9" grpId="0"/>
      <p:bldP spid="20" grpId="0"/>
      <p:bldP spid="21" grpId="0"/>
      <p:bldP spid="22" grpId="0"/>
      <p:bldP spid="23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4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615" y="1444894"/>
            <a:ext cx="1295400" cy="1295400"/>
          </a:xfrm>
          <a:prstGeom prst="rect">
            <a:avLst/>
          </a:prstGeom>
        </p:spPr>
      </p:pic>
      <p:sp>
        <p:nvSpPr>
          <p:cNvPr id="26" name="文本框 38"/>
          <p:cNvSpPr txBox="1"/>
          <p:nvPr/>
        </p:nvSpPr>
        <p:spPr>
          <a:xfrm>
            <a:off x="674676" y="1369676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032" y="1397595"/>
            <a:ext cx="1295400" cy="1295400"/>
          </a:xfrm>
          <a:prstGeom prst="rect">
            <a:avLst/>
          </a:prstGeom>
        </p:spPr>
      </p:pic>
      <p:sp>
        <p:nvSpPr>
          <p:cNvPr id="28" name="文本框 38"/>
          <p:cNvSpPr txBox="1"/>
          <p:nvPr/>
        </p:nvSpPr>
        <p:spPr>
          <a:xfrm>
            <a:off x="6038265" y="1322377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252" y="3821816"/>
            <a:ext cx="1295400" cy="1295400"/>
          </a:xfrm>
          <a:prstGeom prst="rect">
            <a:avLst/>
          </a:prstGeom>
        </p:spPr>
      </p:pic>
      <p:sp>
        <p:nvSpPr>
          <p:cNvPr id="30" name="文本框 38"/>
          <p:cNvSpPr txBox="1"/>
          <p:nvPr/>
        </p:nvSpPr>
        <p:spPr>
          <a:xfrm>
            <a:off x="810238" y="3746598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979" y="3789262"/>
            <a:ext cx="1295400" cy="1295400"/>
          </a:xfrm>
          <a:prstGeom prst="rect">
            <a:avLst/>
          </a:prstGeom>
        </p:spPr>
      </p:pic>
      <p:sp>
        <p:nvSpPr>
          <p:cNvPr id="13" name="文本框 38"/>
          <p:cNvSpPr txBox="1"/>
          <p:nvPr/>
        </p:nvSpPr>
        <p:spPr>
          <a:xfrm>
            <a:off x="6182199" y="3714044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88194" y="1266205"/>
            <a:ext cx="981359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画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62432" y="1158391"/>
            <a:ext cx="3655558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5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画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24291" y="3567537"/>
            <a:ext cx="3701919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5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画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10081" y="3525843"/>
            <a:ext cx="3142000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画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1025" name="Picture 1" descr="C:\Users\Administrator\AppData\Roaming\Tencent\Users\2024847737\QQ\WinTemp\RichOle\EA})]8LG7~QF)KPDY{AL$K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3919" y="1812234"/>
            <a:ext cx="2664944" cy="880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AppData\Roaming\Tencent\Users\2024847737\QQ\WinTemp\RichOle\J4EADPE6N`_~EJYHZORNHJF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3522" y="1764936"/>
            <a:ext cx="3322812" cy="88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AppData\Roaming\Tencent\Users\2024847737\QQ\WinTemp\RichOle\NAZR`3PJU@S[JDJR~GN7}L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3585" y="4201496"/>
            <a:ext cx="3405996" cy="87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3522" y="4101295"/>
            <a:ext cx="2873447" cy="921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  <p:bldP spid="13" grpId="0"/>
      <p:bldP spid="2" grpId="0"/>
      <p:bldP spid="15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57483" y="1174823"/>
            <a:ext cx="1554010" cy="1370618"/>
            <a:chOff x="1257483" y="1174823"/>
            <a:chExt cx="1554010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257483" y="1174823"/>
              <a:ext cx="1277956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1286205" y="3082279"/>
            <a:ext cx="1981295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落日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3870233" y="3082278"/>
            <a:ext cx="1871977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日出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819183" y="3113886"/>
            <a:ext cx="201069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日历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9140637" y="3098586"/>
            <a:ext cx="200805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日记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296432" y="1611486"/>
            <a:ext cx="7743632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国庆节，我们一家人去了泰山，看了泰山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出。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314"/>
          <a:stretch>
            <a:fillRect/>
          </a:stretch>
        </p:blipFill>
        <p:spPr bwMode="auto">
          <a:xfrm>
            <a:off x="778359" y="3891643"/>
            <a:ext cx="2238766" cy="144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078"/>
          <a:stretch>
            <a:fillRect/>
          </a:stretch>
        </p:blipFill>
        <p:spPr bwMode="auto">
          <a:xfrm>
            <a:off x="3516776" y="3867822"/>
            <a:ext cx="2225434" cy="1491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08"/>
          <a:stretch>
            <a:fillRect/>
          </a:stretch>
        </p:blipFill>
        <p:spPr bwMode="auto">
          <a:xfrm>
            <a:off x="6244563" y="3881213"/>
            <a:ext cx="2357468" cy="146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281" r="19617" b="8097"/>
          <a:stretch>
            <a:fillRect/>
          </a:stretch>
        </p:blipFill>
        <p:spPr bwMode="auto">
          <a:xfrm>
            <a:off x="8852407" y="3816870"/>
            <a:ext cx="2584512" cy="1593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57483" y="1174823"/>
            <a:ext cx="1554010" cy="1370618"/>
            <a:chOff x="1257483" y="1174823"/>
            <a:chExt cx="1554010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257483" y="1174823"/>
              <a:ext cx="1277956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1287487" y="3098586"/>
            <a:ext cx="1981295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月亮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3863435" y="3098586"/>
            <a:ext cx="1871977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月季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774071" y="3081248"/>
            <a:ext cx="201069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月饼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9269891" y="3081247"/>
            <a:ext cx="200805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捞月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665302" y="1546013"/>
            <a:ext cx="5604589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今晚的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色真美啊！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483"/>
          <a:stretch>
            <a:fillRect/>
          </a:stretch>
        </p:blipFill>
        <p:spPr bwMode="auto">
          <a:xfrm>
            <a:off x="639340" y="3934300"/>
            <a:ext cx="2697735" cy="155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03" t="21827" b="6432"/>
          <a:stretch>
            <a:fillRect/>
          </a:stretch>
        </p:blipFill>
        <p:spPr bwMode="auto">
          <a:xfrm>
            <a:off x="3471668" y="3934300"/>
            <a:ext cx="2703049" cy="155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2008" y="3934300"/>
            <a:ext cx="2372135" cy="157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84763" y="3934300"/>
            <a:ext cx="2493179" cy="155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57483" y="1174823"/>
            <a:ext cx="1554010" cy="1370618"/>
            <a:chOff x="1257483" y="1174823"/>
            <a:chExt cx="1554010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257483" y="1174823"/>
              <a:ext cx="1277956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1235580" y="3278223"/>
            <a:ext cx="1981295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水果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193198" y="3294533"/>
            <a:ext cx="1871977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海水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874597" y="3304119"/>
            <a:ext cx="201069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山水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9442676" y="3278222"/>
            <a:ext cx="200805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泉水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767188" y="1546013"/>
            <a:ext cx="358360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趵突泉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水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清甜可口。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745" y="4185557"/>
            <a:ext cx="2467812" cy="1600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767"/>
          <a:stretch>
            <a:fillRect/>
          </a:stretch>
        </p:blipFill>
        <p:spPr bwMode="auto">
          <a:xfrm>
            <a:off x="3576104" y="4185557"/>
            <a:ext cx="2647218" cy="1600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647"/>
          <a:stretch>
            <a:fillRect/>
          </a:stretch>
        </p:blipFill>
        <p:spPr bwMode="auto">
          <a:xfrm>
            <a:off x="6337301" y="4185557"/>
            <a:ext cx="2609280" cy="1600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92108" y="4173975"/>
            <a:ext cx="2480582" cy="161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90141" y="1174823"/>
            <a:ext cx="1521352" cy="1370618"/>
            <a:chOff x="1290141" y="1174823"/>
            <a:chExt cx="1521352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290141" y="1174823"/>
              <a:ext cx="1277956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火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1005757" y="3126382"/>
            <a:ext cx="1981295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火车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3985629" y="3071660"/>
            <a:ext cx="1871977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火箭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868550" y="3108170"/>
            <a:ext cx="201069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火灾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9535836" y="3082274"/>
            <a:ext cx="200805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救火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802126" y="1611486"/>
            <a:ext cx="5816860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消防员冒着生命危险去救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火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82" r="10212" b="6951"/>
          <a:stretch>
            <a:fillRect/>
          </a:stretch>
        </p:blipFill>
        <p:spPr bwMode="auto">
          <a:xfrm>
            <a:off x="420386" y="3966482"/>
            <a:ext cx="2712974" cy="173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1546" y="3966483"/>
            <a:ext cx="2856377" cy="173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539"/>
          <a:stretch>
            <a:fillRect/>
          </a:stretch>
        </p:blipFill>
        <p:spPr bwMode="auto">
          <a:xfrm>
            <a:off x="6263779" y="3966483"/>
            <a:ext cx="2548361" cy="173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53284" y="3966482"/>
            <a:ext cx="2765341" cy="173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57483" y="1174823"/>
            <a:ext cx="1554010" cy="1370618"/>
            <a:chOff x="1257483" y="1174823"/>
            <a:chExt cx="1554010" cy="13706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093" y="1250041"/>
              <a:ext cx="1295400" cy="1295400"/>
            </a:xfrm>
            <a:prstGeom prst="rect">
              <a:avLst/>
            </a:prstGeom>
          </p:spPr>
        </p:pic>
        <p:sp>
          <p:nvSpPr>
            <p:cNvPr id="7" name="文本框 38"/>
            <p:cNvSpPr txBox="1"/>
            <p:nvPr/>
          </p:nvSpPr>
          <p:spPr>
            <a:xfrm>
              <a:off x="1257483" y="1174823"/>
              <a:ext cx="1277956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altLang="en-US" sz="8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山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1156725" y="3298094"/>
            <a:ext cx="1981295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火山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087186" y="3287477"/>
            <a:ext cx="1871977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雪山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839476" y="3323987"/>
            <a:ext cx="201069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青山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9555738" y="3298091"/>
            <a:ext cx="2008052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假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山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802126" y="1611486"/>
            <a:ext cx="3805755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泰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山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是五岳之首。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729" y="4030333"/>
            <a:ext cx="2616578" cy="1626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573"/>
          <a:stretch>
            <a:fillRect/>
          </a:stretch>
        </p:blipFill>
        <p:spPr bwMode="auto">
          <a:xfrm>
            <a:off x="3457505" y="4030332"/>
            <a:ext cx="2712974" cy="1626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928"/>
          <a:stretch>
            <a:fillRect/>
          </a:stretch>
        </p:blipFill>
        <p:spPr bwMode="auto">
          <a:xfrm>
            <a:off x="6334738" y="4030333"/>
            <a:ext cx="2546287" cy="1664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45284" y="4061036"/>
            <a:ext cx="2772584" cy="162229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WPS 演示</Application>
  <PresentationFormat>自定义</PresentationFormat>
  <Paragraphs>120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User</cp:lastModifiedBy>
  <cp:revision>语文备课大师【全免费】</cp:revision>
  <cp:lastPrinted>2018-04-06T08:03:00Z</cp:lastPrinted>
  <dcterms:created xsi:type="dcterms:W3CDTF">2016-02-25T11:28:00Z</dcterms:created>
  <dcterms:modified xsi:type="dcterms:W3CDTF">2018-07-19T10:39:44Z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