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278" r:id="rId4"/>
    <p:sldId id="257" r:id="rId5"/>
    <p:sldId id="258" r:id="rId6"/>
    <p:sldId id="302" r:id="rId7"/>
    <p:sldId id="272" r:id="rId8"/>
    <p:sldId id="260" r:id="rId10"/>
    <p:sldId id="316" r:id="rId11"/>
    <p:sldId id="304" r:id="rId12"/>
    <p:sldId id="305" r:id="rId13"/>
    <p:sldId id="306" r:id="rId14"/>
    <p:sldId id="307" r:id="rId15"/>
    <p:sldId id="259" r:id="rId16"/>
    <p:sldId id="309" r:id="rId17"/>
    <p:sldId id="262" r:id="rId18"/>
    <p:sldId id="312" r:id="rId19"/>
    <p:sldId id="264" r:id="rId20"/>
    <p:sldId id="289" r:id="rId21"/>
    <p:sldId id="290" r:id="rId22"/>
    <p:sldId id="291" r:id="rId23"/>
    <p:sldId id="313" r:id="rId24"/>
    <p:sldId id="314" r:id="rId25"/>
    <p:sldId id="317" r:id="rId26"/>
    <p:sldId id="315" r:id="rId27"/>
    <p:sldId id="318" r:id="rId28"/>
    <p:sldId id="319" r:id="rId29"/>
    <p:sldId id="320" r:id="rId30"/>
    <p:sldId id="321" r:id="rId31"/>
    <p:sldId id="322" r:id="rId32"/>
    <p:sldId id="323" r:id="rId33"/>
    <p:sldId id="296" r:id="rId34"/>
    <p:sldId id="300" r:id="rId35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150" autoAdjust="0"/>
    <p:restoredTop sz="9466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创新图片\6ff977226bcfacef44901fe1ffd8501f_104.jpg"/>
          <p:cNvPicPr>
            <a:picLocks noChangeAspect="1" noChangeArrowheads="1"/>
          </p:cNvPicPr>
          <p:nvPr/>
        </p:nvPicPr>
        <p:blipFill rotWithShape="1"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1" b="3163"/>
          <a:stretch>
            <a:fillRect/>
          </a:stretch>
        </p:blipFill>
        <p:spPr bwMode="auto">
          <a:xfrm>
            <a:off x="7075682" y="0"/>
            <a:ext cx="5114731" cy="309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838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五彩斑斓的小说世界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38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装在套子里的人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941" y="16049"/>
            <a:ext cx="11628000" cy="6488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为什么说别里科夫所教的古代语言也就是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雨鞋和雨伞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呢？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说他所教的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古代语言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雨鞋和雨伞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，这是用了一个暗喻，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雨鞋和雨伞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对他来说是与现实隔开的一个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，他教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古代语言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也是把它当作一个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，借此躲避现实。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别里科夫为什么把自己装在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里呢？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spc="-13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里科夫既震慑于专制集权政府的白色恐怖，又依附于沙皇专制统治，自觉维护反动统治，仇恨和反对一切新生事物和社会变革。而他所依附并维护的反动统治又外强中干，本质虚弱，他所反对的新生事物和社会变革又触目即是，呈现旺盛的生命力，让他心惊胆战。所有这一切，使他只好把自己深埋于套子中。别里科夫应该说既是沙皇专制统治的产物，又反过来维护着这种反动制度；既是这种专制制度的受害者，同时，他又加害周围的人，真是既</a:t>
            </a:r>
            <a:r>
              <a:rPr lang="en-US" altLang="zh-CN" sz="2600" kern="100" spc="-13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13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套己</a:t>
            </a:r>
            <a:r>
              <a:rPr lang="en-US" altLang="zh-CN" sz="2600" kern="100" spc="-13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13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600" kern="100" spc="-13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13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套人</a:t>
            </a:r>
            <a:r>
              <a:rPr lang="en-US" altLang="zh-CN" sz="2600" kern="100" spc="-13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13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spc="-13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25574"/>
            <a:ext cx="11674822" cy="6542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作者在小说中说别里科夫的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婚事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而不是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爱情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，我们能否用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爱情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这个词来替代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婚事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到小说中呢？为什么？试从恋爱动机分析，他与华连卡是否有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真爱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不能。别里科夫与华连卡的婚事，不是两个人自由恋爱而促成的，而是由校长太太撮合成的，别里科夫与华连卡并不存在真正的爱情。看书中第六段的介绍：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“……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他昏了头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仔细体会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他昏了头，决定结婚了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句话。别里科夫决定结婚是因为他认为人人都应当结婚，而且华连卡是一个适合他结婚的对象，待他诚恳而亲热。而华连卡开始对别里科夫表示好感，并不是因为她自己喜欢上了别里科夫，而是因为校长太太的尽力撮合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在恋爱方面，特别是在婚姻方面，怂恿总要起很大的作用的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，这句话明确表示了两个人之间毫无爱情可言。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别里科夫的恋爱并不是自愿的，因此他与华连卡之间是没有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真爱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可言的，是他一时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昏了头，决定结婚了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。可见，别里科夫在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恋爱</a:t>
            </a:r>
            <a:r>
              <a:rPr lang="en-US" altLang="zh-CN" sz="26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中总处于被动。</a:t>
            </a:r>
            <a:endParaRPr lang="zh-CN" altLang="zh-CN" sz="2600" kern="100" spc="-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608" y="59482"/>
            <a:ext cx="11593288" cy="647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第二天他老是心神不定地搓手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从此再也没起过床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。这部分文字表现了别里科夫性格中的哪些特点？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这部分文字集中叙述了别里科夫同柯瓦连科争吵的过程，进一步表现了别里科夫虚伪、保守的性格。如他曾标榜</a:t>
            </a:r>
            <a:r>
              <a:rPr lang="en-US" altLang="zh-CN" sz="26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我的举动素来在各方面都称得起是正人君子</a:t>
            </a:r>
            <a:r>
              <a:rPr lang="en-US" altLang="zh-CN" sz="26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7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spc="-7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您骑自行车，这种消遣，对青年</a:t>
            </a:r>
            <a:r>
              <a:rPr lang="zh-CN" altLang="zh-CN" sz="2600" kern="100" spc="-7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的教育</a:t>
            </a:r>
            <a:r>
              <a:rPr lang="zh-CN" altLang="zh-CN" sz="26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者来说，是绝对不合宜的！</a:t>
            </a:r>
            <a:r>
              <a:rPr lang="en-US" altLang="zh-CN" sz="2600" kern="100" spc="-7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说不定有人偷听了我们的谈话了，为了避免我们的谈话被人家误解以致闹出什么乱子起见，我得把我们的谈话内容报告校长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把大意说明一下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这几处描写的特点是：抓住人物的典型细节，用幽默讽刺的笔调刻画出别里科夫顽固保守，诚惶诚恐，害怕新事物，反对生活中哪怕是微小变革的思想性格。如：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如果教师骑自行车，那还能希望学生做出什么好事来？他们所能做的就只有倒过来，用脑袋走路了！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5041" y="577255"/>
            <a:ext cx="11521280" cy="6165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契诃夫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(1860—1904)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19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世纪末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俄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国杰出的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批判现实主义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作家，举世闻名的短篇小说巨匠和剧作家。契诃夫和法国的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莫泊桑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、美国的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欧</a:t>
            </a:r>
            <a:r>
              <a:rPr lang="en-US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·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亨利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并称为世界三大短篇小说巨匠。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代表作品有中篇小说《第六病室》，短篇小说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《小公务员之死》《变色龙》</a:t>
            </a:r>
            <a:r>
              <a:rPr lang="zh-CN" altLang="zh-CN" sz="26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《凡卡》《带阁楼的房子》《装在套子里的人》，剧本《樱桃园》等。他的作品取材极为广泛，对地主、官吏、资产阶级、小市民、知识分子、工人和农民都作了非常真实而深刻的描写。他的艺术特点在于以简练的手法、幽默的笔调，从平凡的日常生活事件中反映出重大的社会问题，特别是揭露了沙皇政府对人民的残酷压榨和剥削，讽刺庸俗腐朽的市侩习气，同情被侮辱与被损害的</a:t>
            </a:r>
            <a:r>
              <a:rPr lang="en-US" altLang="zh-CN" sz="26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小人物</a:t>
            </a:r>
            <a:r>
              <a:rPr lang="en-US" altLang="zh-CN" sz="2600" kern="100" spc="-9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90" dirty="0">
                <a:latin typeface="Times New Roman" panose="02020603050405020304"/>
                <a:ea typeface="华文细黑"/>
                <a:cs typeface="Times New Roman" panose="02020603050405020304"/>
              </a:rPr>
              <a:t>，但局限于表达民主主义和人道主义思想，带有明显的抑郁哀伤的色彩。</a:t>
            </a:r>
            <a:endParaRPr lang="zh-CN" altLang="zh-CN" sz="2600" kern="100" spc="-9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041" y="63674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5041" y="16049"/>
            <a:ext cx="11520118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背景展示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19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末期的俄国正是农奴制度崩溃、资本主义迅速发展、沙皇专制极端反动和无产阶级革命逐渐兴起的时期。沙皇政府面临着日益高涨的革命形势，极力加强反动统治，沙皇政府的忠实卫道士，也极力维护沙皇的反动统治，仇视和反对一切社会变革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作者写这篇小说就是为了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揭露和讽刺这种人丑恶的本质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题目解说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装在套子里的人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是指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生活和思想上都有某种框框，不敢越雷池一步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的人，小说中的主人公别里科夫就是这样一个人物，他是沙皇专制主义的产物。他不仅用一切陈规陋习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套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自己，还去约束别人。作者写这种人的目的是揭露他们的本质，希望人们在与旧制度斗争的同时与之斗争。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现在，别里科夫已成为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顽固守旧，害怕变革，阻碍社会发展的人的代名词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交流深化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5614" y="117449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9125" y="634970"/>
            <a:ext cx="2376264" cy="1200329"/>
            <a:chOff x="8628686" y="5243102"/>
            <a:chExt cx="2943506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407736" y="1770467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小说的第一部分和第二部分是怎样有机联系的？对表达主题有怎样的作用？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小说的第一部分着重从衣、食、住、行、待人接物、精神状态、语言习惯等方面对别里科夫作一般概括性描述。第二部分把别里科夫推到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爱情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的课题上，把笔触伸向人物内心深处，工笔细描般地刻画人物性格，让读者从人物的具体言行中看出他的精神状态。第二部分主要突出主人公不仅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套己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而且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套人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的腐朽灵魂，深化了小说的主题。</a:t>
            </a:r>
            <a:endParaRPr lang="zh-CN" altLang="zh-CN" sz="2800" kern="100" spc="-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7736" y="116632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如何看待华连卡姐弟这两个人物形象？从文中可以看出华连卡姐弟是怎样的人？从人物身上我们可以体会到什么？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华连卡姐弟在小说中是具有新思想、充满生命力的人物，他们敢想、敢说、敢做，是新生活的主人，代表了一种新生的进步的力量。他们的出现，给沉闷的生活带来了生气；他们的出现，给了人们新希望，使人们看到了新思想的力量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737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6099" y="372"/>
            <a:ext cx="2428257" cy="1200329"/>
            <a:chOff x="8756059" y="5243102"/>
            <a:chExt cx="3007912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433253" y="1181651"/>
            <a:ext cx="112987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讨论课文中幽默讽刺手法和细节描写的作用。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夸张的语言和漫画式的勾勒。如大热天穿雨鞋带雨伞，穿暖和的棉大衣，从楼上摔下却安然无恙，反映了人物的迂腐可笑。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揭示人物荒谬的生活逻辑。如别里科夫将教师骑自行车与学生用脑袋走路联系起来，反映了他腐朽落后、害怕变革的思想。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含蓄的对比。如别里科夫辖制着全城，人们都战战兢兢，反过来他自己又是战战兢兢不能入睡。这些描绘和刻画暴露和批判了他腐朽丑恶的灵魂。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作者还用了一些传神的细节来刻画人物，使人物形象真实生动，栩栩如生。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0624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736" y="117333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如何理解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可是一个礼拜还没有过完，生活又恢复旧样子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这句话？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虽然别里科夫死了，但是禁锢社会、束缚人们思想的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仍然存在。另外还有许多这类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套中人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活着，别里科夫现象不是个别现象，而是社会现实的普遍反映。阻碍社会进步变革的，是专制政府和僵化陈腐的思想。要让生活有新的气象，必须变革社会，革新思想。表达了作者对消灭沙俄专制制度、创建新生活的强烈愿望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5516" y="563538"/>
            <a:ext cx="11546491" cy="621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彩　票</a:t>
            </a:r>
            <a:endParaRPr lang="zh-CN" altLang="zh-CN" sz="26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契诃夫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德米特里奇是个家道小康的人，每年全家要花销一千二百卢布，向来对自己的命运十分满意。一天晚饭后，他往沙发上一坐，开始读起报来。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今天我忘了看报，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他的妻子收拾着饭桌说，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你看看，那上面有没有开彩的号码？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啊，有，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伊凡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德米特里奇回答，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难道你的彩票没有抵押出去？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没有，星期二我还取过利息的。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多少号？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26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好的，太太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让我来查一查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26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299542"/>
            <a:ext cx="11160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了解契诃夫及其作品。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把握别里科夫的形象并探究这一形象深刻的社会意义。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理解小说情节对展现人物性格以及表现主题的作用。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学习领会作品中幽默讽刺手法和细节描写的运用。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5516" y="94861"/>
            <a:ext cx="11546491" cy="662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向来不相信彩票能带来好运，换了别的时间说什么也不会去查看开彩的单子，但此刻他闲来无事，再说报纸就在眼前，于是他伸出食指，从上而下逐一查对彩票的组号。像是嘲笑他的没有信心，就在上面数起的第二行，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号赫然跳入眼帘！他不急着看票号，也没有再核对一遍，立即把报纸往膝头上一放，而且，像有人往他肚子上泼了一瓢冷水，他感到心窝里有一股令人愉悦的凉意：痒酥酥，颤悠悠，甜滋滋！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玛莎，有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号！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他闷声闷气地说。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妻子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瞧着他那张惊愕的脸，明白他不是开玩笑。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号吗？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她脸色发白，忙问，把叠好的桌布又放到桌上。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没错，没错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当真有的！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那么票号呢？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7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88640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啊，对了！还有票号。不过，先别忙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等一等。先不看，怎么样？反正我们的组号对上了！反正，你明白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望着妻子，咧开嘴傻笑着，倒像一个小孩子在看一样闪光的东西。妻子也是笑容满面：看到他只读出组号，却不急于弄清这张带来好运的票号，她跟他一样心里喜滋滋的。抱着能交上好运的希望，借此折磨并刺激一下自己，那是多么甜美而又惊心动魄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有我们的组号，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伊凡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德米特里奇沉默很久后才说，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这么看来，我们有可能中彩。尽管只是可能，但毕竟大有希望！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行了，你快看看票号吧！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363" y="116632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忙什么，待会儿来得及大失所望的！这号从上而下是第二行，这么说彩金有七万五呢。这不是钱，这是实力，是资本！等我一对号，看到上面有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！啊？你听着，要是我们真的中了彩，那会怎么样？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夫妇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人开始笑逐颜开，默默地对视了很长时间。可能交上好运的想法弄得他们晕晕乎乎，他们甚至不能想象，不能说出，他们二人要这七万五卢布干什么用，他们要买什么东西，上哪儿去旅游。他们一心只想着两个数字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9 499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75 000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。在各自的想象中描画它们，至于可能实现的幸福本身，不知怎么他们倒没有想到。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363" y="116632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德米特里奇手里拿着那份报纸，在两个屋角之间来回走了几趟，直到从最初的感受中平静下来，才开始有点想入非非。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要是我们真的中了彩，那会怎么样？</a:t>
            </a:r>
            <a:r>
              <a:rPr lang="en-US" altLang="zh-CN" sz="28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他说，</a:t>
            </a:r>
            <a:r>
              <a:rPr lang="en-US" altLang="zh-CN" sz="2800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这可是崭新的生活，这可是时来运转！彩票是你的，如果是我的，那么我首先，当然啦，花上二万五买下一份类似庄园的不动产；花一万用于一次性开销：添置新家具，再外出旅游，还债等等。余下的四万五全存进银行吃利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对，买座庄园，这是好主意，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妻子说，索性坐下来，把双手放在膝上。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在图拉省或者奥尔洛夫省选一处好地方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首先，就不必再置消夏别墅；其次，庄园总归会有收益。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5516" y="24708"/>
            <a:ext cx="11546491" cy="651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u="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于是</a:t>
            </a:r>
            <a:r>
              <a:rPr lang="zh-CN" altLang="zh-CN" sz="2600" u="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他开始浮想联翩，那画面一幅比一幅更诱人，更富于诗意。在所有这些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画面中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他发现自己都大腹便便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心平气和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身强力壮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他感到温暖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甚至嫌热了</a:t>
            </a:r>
            <a:r>
              <a:rPr lang="zh-CN" altLang="zh-CN" sz="26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zh-CN" sz="2600" u="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瞧他，刚喝完一盘冰冷的杂拌浓汤，便挺着肚子躺在小河旁热乎乎的沙地上，或者花园里的椴树下</a:t>
            </a:r>
            <a:r>
              <a:rPr lang="en-US" altLang="zh-CN" sz="2600" u="heavy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u="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好热</a:t>
            </a:r>
            <a:r>
              <a:rPr lang="en-US" altLang="zh-CN" sz="2600" u="heavy" kern="100" spc="-7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u="heavy" kern="100" spc="-70" dirty="0">
                <a:latin typeface="Times New Roman" panose="02020603050405020304"/>
                <a:ea typeface="华文细黑"/>
                <a:cs typeface="Times New Roman" panose="02020603050405020304"/>
              </a:rPr>
              <a:t>一双小儿女在他身旁爬来爬去，挖着沙坑，或者在草地里捉小甲虫。他舒舒服服地打着盹，万事不想，整个身心都感觉到，不管今天、明天，还是后天，他都不必去上班。等躺得厌烦了，他就去割割草，或者去林子里采蘑菇，或者去看看农夫们怎样用大渔网捞鱼。等到太阳西下，他就拿着浴巾和肥皂，慢悠悠地走进岸边的更衣房，在那里不慌不忙地脱掉衣服，用手掌长时间地摩擦着赤裸的胸脯，然后跳进水里。而在水里，在那些暗银色的肥皂波纹附近，有小鱼游来游去，有绿色的水草摇摇摆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摆</a:t>
            </a:r>
            <a:r>
              <a:rPr lang="en-US" altLang="zh-CN" sz="2600" u="he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600" u="heavy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通过人物幻想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想象、联想或心理活动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的描写，表现了丈夫对上流社会富足、自在生活的极度渴望和想入非非的狂迷心态。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4" y="111978"/>
            <a:ext cx="114683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对，买上一座庄园就好，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妻子说，她也在幻想着，看她的脸色可知，她想得都痴迷了。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又暗自描画出多雨的秋天，那些寒冷的晚上，以及晴和的初秋景色。在这种时候，他要有意识地到花园里、菜园里、河岸边多多散步，以便好好经一经冻，之后喝上一大杯伏特加，吃点腌松乳菇或者茴香油拌的小黄瓜，之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再来一杯。孩子们从菜园子里跑回家，拖来了不少胡萝卜和青萝卜，这些东西新鲜得都带着泥土味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这之后，往长沙发上一躺，从容不迫地翻阅一本画报，之后把画报往脸上一合，解开坎肩上的扣子，舒舒服服地打个盹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4" y="111978"/>
            <a:ext cx="11468322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晴和的初秋，便是阴雨连绵的时令。白天夜里都下着雨，光秃秃的树木在呜呜哭泣，秋风潮湿而寒冷。那些狗、马、母鸡，全都湿漉漉的，没精打采，畏畏缩缩。没地方可以散步了，这种天气出不了门，只得成天在房间里踱来踱去，不时愁苦地瞧瞧阴暗的窗子，好烦闷呀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德米特里奇收住脚，望着妻子。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我，你知道，玛莎，想出国旅行去，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他说。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他开始构想：深秋出国，去法国南部，意大利，或者印度，那该多好啊！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那我也得出国，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妻子说，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行了，你快看看票号吧！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别忙！再等一等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4" y="73878"/>
            <a:ext cx="11468322" cy="662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他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在房间里踱来踱去，继续暗自思量。脑子里突然冒出一个念头：如果妻子当真也要出国，那可怎么办？一个人出国旅游那才惬意；或者跟一伙容易相处、无忧无虑、及时行乐的女人结伴同行也还愉快；就是不能跟那种一路上只惦记儿女、三句话不离孩子、成天唉声叹气、花一个小钱也要心惊肉跳的女人一道出门。伊凡</a:t>
            </a:r>
            <a:r>
              <a:rPr lang="en-US" altLang="zh-CN" sz="27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德米特里奇想象着：妻子带着无数包裹和提篮进了车厢；她为什么事老是长吁短叹，抱怨一路上累得她头疼，抱怨出门一趟花去了许多钱；每到一个停车站就得跑下去弄开水，买夹肉面包和矿泉水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她舍不得去餐厅用餐，嫌那里东西太贵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瞧着吧，我花一分钱她都要管！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想到这里他看一眼妻子，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因为彩票是她的，不是我的！再说她何必出国？她在那边能见什么世面？准会在旅馆里歇着，也不放我离开她一步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我知道！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7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4" y="35099"/>
            <a:ext cx="11468322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于是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他平生第一次注意到，他的妻子老了，丑了，浑身上下有一股子厨房里的油烟味。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而他却还年轻、健康、精神勃勃，哪怕再结一次婚也不成问题。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当然，这些都是小事</a:t>
            </a:r>
            <a:r>
              <a:rPr lang="zh-CN" altLang="zh-CN" sz="26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废话</a:t>
            </a:r>
            <a:r>
              <a:rPr lang="zh-CN" altLang="zh-CN" sz="26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他又想道</a:t>
            </a:r>
            <a:r>
              <a:rPr lang="zh-CN" altLang="zh-CN" sz="26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不过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她出国去干什么</a:t>
            </a:r>
            <a:r>
              <a:rPr lang="zh-CN" altLang="zh-CN" sz="2600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她在那边能长什么见识？她要真的去了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我能想象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其实对她来说，那不勒斯</a:t>
            </a:r>
            <a:r>
              <a:rPr lang="en-US" altLang="zh-CN" sz="26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和克林</a:t>
            </a:r>
            <a:r>
              <a:rPr lang="en-US" altLang="zh-CN" sz="26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没什么两样。她只会妨碍我。我只能处处依从她。我能想象，她一拿到钱，就会像其他娘们那样加上六道锁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把钱藏得不让我知道。她会周济娘家的亲戚，对我则计较着每一个小钱。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立即想起她的那些亲戚们。所有这些兄弟姐妹和叔伯姨婶，一听说她中了彩，准会上门，像叫花子那样死乞白赖地缠着要钱，堆出一脸媚笑，虚情假意一番。可憎又可怜的人们！给他们钱吧，他们要了还要；不给吧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他们就会咒骂，无事生非，盼着你倒运。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4" y="44624"/>
            <a:ext cx="11468322" cy="6680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德米特里奇又想起了自己的亲戚。以前他见到他们也还心平气和，此刻却觉得他们面目可憎，令人讨厌。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都是些小人！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他想道。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此刻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他连妻子也感到面目可憎，令人讨厌。他对她窝了一肚子火，于是他幸灾乐祸地想道：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钱的事她一窍不通，所以才那么吝啬。她要是真中了彩，顶多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给我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一百卢布，其余的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全都锁起来。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已经没了笑容，而是怀着憎恨望着妻子。她也抬眼看他，同样怀着憎恨和气愤。她有着自己的七彩梦幻，自己的计划和自己的主意；她十分清楚，她的丈夫梦想着什么。她知道，谁会第一个伸出爪子来夺她的彩金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205606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3174285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429783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69302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91346" y="381749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1346" y="494196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616" y="16049"/>
            <a:ext cx="11468322" cy="6479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u="heavy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拿人家的钱做什么好梦</a:t>
            </a:r>
            <a:r>
              <a:rPr lang="zh-CN" altLang="zh-CN" sz="28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u="heavy" kern="100" spc="-7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她的眼神分明这样说</a:t>
            </a:r>
            <a:r>
              <a:rPr lang="zh-CN" altLang="zh-CN" sz="28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u="he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你休想</a:t>
            </a:r>
            <a:r>
              <a:rPr lang="zh-CN" altLang="zh-CN" sz="2800" u="heavy" kern="100" spc="-7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u="heavy" kern="100" spc="-7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u="heavy" kern="100" spc="-7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心理描写和神情描写结合活画出妻子对丈夫的洞察和鄙视，表现了在金钱面前，她的贪婪自私、吝啬凶狠、决绝无情。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丈夫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明白她的眼神，憎恨在他胸中翻滚。他要气一气他的妻子，故意跟她作对，他飞快瞧一眼第四版报纸，得意洋洋地大声宣告：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9499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号！不是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希望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与憎恨二者顿时消失，伊凡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德米特里奇和他的妻子立刻感到：他们的住房那么阴暗、窄小、低矮，他们刚吃过的晚饭没有填饱肚子，腹部很不舒服；而秋夜漫长，令人烦闷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那不勒斯：意大利旅游胜地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克林：俄国中部普通城市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6" y="678517"/>
            <a:ext cx="11376000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彩票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金钱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撕下了罩在家庭关系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诸如爱情关系、夫妻关系和亲戚关系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上温情脉脉的面纱，显现了人与人之间赤裸裸的金钱关系，作品有力地批判讽刺了俄国社会十九世纪的时代本质和人性弱点。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736" y="155411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创新图片\6ff977226bcfacef44901fe1ffd8501f_104.jpg"/>
          <p:cNvPicPr>
            <a:picLocks noChangeAspect="1" noChangeArrowheads="1"/>
          </p:cNvPicPr>
          <p:nvPr/>
        </p:nvPicPr>
        <p:blipFill rotWithShape="1"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1" b="3163"/>
          <a:stretch>
            <a:fillRect/>
          </a:stretch>
        </p:blipFill>
        <p:spPr bwMode="auto">
          <a:xfrm>
            <a:off x="7075682" y="0"/>
            <a:ext cx="5114731" cy="309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3856836" y="1982760"/>
            <a:ext cx="41764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辖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怂恿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服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41538" y="1982760"/>
            <a:ext cx="39102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住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稽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350225"/>
            <a:ext cx="33835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夫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铅笔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气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安然无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恙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83671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2718" y="1998365"/>
            <a:ext cx="19442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hē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xiāo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sànɡ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qiào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yànɡ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0527" y="1979315"/>
            <a:ext cx="22322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qiè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chán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sǒnɡ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yǒnɡ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xiánɡ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79135" y="1969790"/>
            <a:ext cx="225663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cuō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zhènɡ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jīnɡ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jī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zēnɡ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33" grpId="0"/>
      <p:bldP spid="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6524"/>
            <a:ext cx="11376000" cy="6473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辖制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讥诮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六神不安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陶冶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战战兢兢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祈祷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理所当然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4658" y="660521"/>
            <a:ext cx="103172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管束；控制。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冷言冷语地讥讽。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对穷困的人给予物质上的帮助。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惊慌着急，没了主意，不知如何才好。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比喻给人的思想、性格以有益的影响。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形容因害怕而微微发抖的样子。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形容小心谨慎的样子。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一种宗教仪式，信仰宗教的人向神默告自己的愿望。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爱捉弄人。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刁钻。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道理上说应当这样。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802804"/>
            <a:ext cx="11376000" cy="5779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整体感知，理清文章思路。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速读课文，自读思考，抓住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理出情节结构。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第一部分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第二部分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开端：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发展：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高潮：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结局：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第三部分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1534" y="5795739"/>
            <a:ext cx="68016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式的结果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别里科夫之死。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338" y="1907307"/>
            <a:ext cx="11088000" cy="1229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2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别里科夫的套子式的外表、套子式的生活习惯、套子式的思想性格。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43498" y="2959318"/>
            <a:ext cx="66001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别里科夫与华连卡套子式的恋爱。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4624" y="3582541"/>
            <a:ext cx="3046413" cy="230415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32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结识华连卡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2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漫画、骑车事件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2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与柯瓦连科争吵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2000"/>
              </a:lnSpc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恋爱最后失败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0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07858"/>
            <a:ext cx="11376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作者从哪几个方面来表现别里科夫的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套子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特点的？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5574"/>
            <a:ext cx="113760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作者主要从生活上和思想上描写别里科夫的套子。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生活上又从穿着、用具、出行、住处等方面加以刻画。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穿着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晴朗日子，穿雨鞋、棉大衣，把脸藏在竖起的衣领里，穿羊毛衫，戴黑眼镜，用棉花堵住耳朵眼。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用具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晴天带雨伞，把伞装在套子里；把表放在灰色的鹿皮套子里；削铅笔的小刀也装在套子里。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出行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坐上马车，便叫马车夫支起车篷。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住处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卧室挺小，活像一只箱子，床上挂着帐子。他一上床，就拉过被子来蒙上脑袋。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总之，他尽量使自己与外界隔绝起来。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6682" y="95723"/>
            <a:ext cx="111612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思想上的套子则是憎恨现实，歌颂过去。只相信政府的告示和报纸上规定着禁止什么，他才放心，而对允许什么则忧心忡忡，生怕闹出什么乱子。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作者是用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显示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的外表反映其丑恶的思想，让读者在笑声中看清别里科夫丑陋的灵魂。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7650</Words>
  <Application>WPS 演示</Application>
  <PresentationFormat>自定义</PresentationFormat>
  <Paragraphs>278</Paragraphs>
  <Slides>32</Slides>
  <Notes>4</Notes>
  <HiddenSlides>2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232</cp:revision>
  <dcterms:created xsi:type="dcterms:W3CDTF">2016-03-28T08:27:00Z</dcterms:created>
  <dcterms:modified xsi:type="dcterms:W3CDTF">2018-02-13T14:55:49Z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