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png" ContentType="image/png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8" r:id="rId2"/>
  </p:sldMasterIdLst>
  <p:notesMasterIdLst>
    <p:notesMasterId r:id="rId19"/>
  </p:notesMasterIdLst>
  <p:handoutMasterIdLst>
    <p:handoutMasterId r:id="rId20"/>
  </p:handoutMasterIdLst>
  <p:sldIdLst>
    <p:sldId id="3288" r:id="rId3"/>
    <p:sldId id="3367" r:id="rId4"/>
    <p:sldId id="3376" r:id="rId5"/>
    <p:sldId id="3375" r:id="rId6"/>
    <p:sldId id="3372" r:id="rId7"/>
    <p:sldId id="3378" r:id="rId8"/>
    <p:sldId id="3377" r:id="rId9"/>
    <p:sldId id="3380" r:id="rId10"/>
    <p:sldId id="3379" r:id="rId11"/>
    <p:sldId id="3370" r:id="rId12"/>
    <p:sldId id="3368" r:id="rId13"/>
    <p:sldId id="3383" r:id="rId14"/>
    <p:sldId id="3382" r:id="rId15"/>
    <p:sldId id="3384" r:id="rId16"/>
    <p:sldId id="3386" r:id="rId17"/>
    <p:sldId id="3366" r:id="rId18"/>
  </p:sldIdLst>
  <p:sldSz cx="6859588" cy="5145088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5295" indent="-12954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2495" indent="-2616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69695" indent="-3943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6895" indent="-526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62560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195072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27584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601595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28">
          <p15:clr>
            <a:srgbClr val="A4A3A4"/>
          </p15:clr>
        </p15:guide>
        <p15:guide id="2" pos="3038">
          <p15:clr>
            <a:srgbClr val="A4A3A4"/>
          </p15:clr>
        </p15:guide>
        <p15:guide id="3" orient="horz" pos="4183">
          <p15:clr>
            <a:srgbClr val="A4A3A4"/>
          </p15:clr>
        </p15:guide>
        <p15:guide id="4" pos="5691">
          <p15:clr>
            <a:srgbClr val="A4A3A4"/>
          </p15:clr>
        </p15:guide>
        <p15:guide id="5" pos="282">
          <p15:clr>
            <a:srgbClr val="A4A3A4"/>
          </p15:clr>
        </p15:guide>
        <p15:guide id="6" pos="1013">
          <p15:clr>
            <a:srgbClr val="A4A3A4"/>
          </p15:clr>
        </p15:guide>
        <p15:guide id="7" orient="horz" pos="233">
          <p15:clr>
            <a:srgbClr val="A4A3A4"/>
          </p15:clr>
        </p15:guide>
        <p15:guide id="8" orient="horz" pos="2976">
          <p15:clr>
            <a:srgbClr val="A4A3A4"/>
          </p15:clr>
        </p15:guide>
        <p15:guide id="9" pos="2161">
          <p15:clr>
            <a:srgbClr val="A4A3A4"/>
          </p15:clr>
        </p15:guide>
        <p15:guide id="10" pos="4048">
          <p15:clr>
            <a:srgbClr val="A4A3A4"/>
          </p15:clr>
        </p15:guide>
        <p15:guide id="11" pos="200">
          <p15:clr>
            <a:srgbClr val="A4A3A4"/>
          </p15:clr>
        </p15:guide>
        <p15:guide id="12" pos="72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E1233"/>
    <a:srgbClr val="9F7B63"/>
    <a:srgbClr val="F48E77"/>
    <a:srgbClr val="A1BD70"/>
    <a:srgbClr val="889EB6"/>
    <a:srgbClr val="004236"/>
    <a:srgbClr val="169274"/>
    <a:srgbClr val="60AEA9"/>
    <a:srgbClr val="84004C"/>
    <a:srgbClr val="8B2F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91" autoAdjust="0"/>
    <p:restoredTop sz="92986" autoAdjust="0"/>
  </p:normalViewPr>
  <p:slideViewPr>
    <p:cSldViewPr>
      <p:cViewPr varScale="1">
        <p:scale>
          <a:sx n="74" d="100"/>
          <a:sy n="74" d="100"/>
        </p:scale>
        <p:origin x="-1122" y="-90"/>
      </p:cViewPr>
      <p:guideLst>
        <p:guide orient="horz" pos="328"/>
        <p:guide orient="horz" pos="4183"/>
        <p:guide orient="horz" pos="233"/>
        <p:guide orient="horz" pos="2976"/>
        <p:guide pos="3038"/>
        <p:guide pos="5691"/>
        <p:guide pos="282"/>
        <p:guide pos="1013"/>
        <p:guide pos="2161"/>
        <p:guide pos="4048"/>
        <p:guide pos="200"/>
        <p:guide pos="72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5176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315981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2385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4897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97409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29921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62560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95072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27584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60096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46864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8613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37"/>
          <p:cNvSpPr txBox="1"/>
          <p:nvPr userDrawn="1"/>
        </p:nvSpPr>
        <p:spPr>
          <a:xfrm>
            <a:off x="243258" y="196284"/>
            <a:ext cx="1877316" cy="280786"/>
          </a:xfrm>
          <a:prstGeom prst="rect">
            <a:avLst/>
          </a:prstGeom>
          <a:noFill/>
        </p:spPr>
        <p:txBody>
          <a:bodyPr wrap="none" lIns="72330" tIns="36165" rIns="72330" bIns="36165" rtlCol="0">
            <a:spAutoFit/>
          </a:bodyPr>
          <a:lstStyle/>
          <a:p>
            <a:pPr defTabSz="722630"/>
            <a:r>
              <a:rPr lang="zh-CN" altLang="en-US" sz="13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8" name="文本框 38"/>
          <p:cNvSpPr txBox="1"/>
          <p:nvPr userDrawn="1"/>
        </p:nvSpPr>
        <p:spPr>
          <a:xfrm>
            <a:off x="243257" y="489015"/>
            <a:ext cx="1458933" cy="211536"/>
          </a:xfrm>
          <a:prstGeom prst="rect">
            <a:avLst/>
          </a:prstGeom>
          <a:noFill/>
        </p:spPr>
        <p:txBody>
          <a:bodyPr wrap="none" lIns="72330" tIns="36165" rIns="72330" bIns="36165" rtlCol="0">
            <a:spAutoFit/>
          </a:bodyPr>
          <a:lstStyle/>
          <a:p>
            <a:pPr defTabSz="72263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469" y="842032"/>
            <a:ext cx="5830650" cy="179125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449" y="2702363"/>
            <a:ext cx="5144691" cy="124220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024" y="1282701"/>
            <a:ext cx="5916395" cy="214021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68024" y="3443161"/>
            <a:ext cx="5916395" cy="1125488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71597" y="1369642"/>
            <a:ext cx="2915325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3472666" y="1369642"/>
            <a:ext cx="2915325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90" y="273930"/>
            <a:ext cx="5916395" cy="99447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72491" y="1261261"/>
            <a:ext cx="2901927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2235" indent="0">
              <a:buNone/>
              <a:defRPr sz="1200" b="1"/>
            </a:lvl5pPr>
            <a:lvl6pPr marL="1715135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2491" y="1879386"/>
            <a:ext cx="2901927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3472667" y="1261261"/>
            <a:ext cx="2916218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2235" indent="0">
              <a:buNone/>
              <a:defRPr sz="1200" b="1"/>
            </a:lvl5pPr>
            <a:lvl6pPr marL="1715135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3472667" y="1879386"/>
            <a:ext cx="2916218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90" y="343006"/>
            <a:ext cx="2212396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916219" y="740799"/>
            <a:ext cx="3472666" cy="365634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72490" y="1543526"/>
            <a:ext cx="2212396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90" y="343006"/>
            <a:ext cx="2212396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6219" y="740799"/>
            <a:ext cx="3472666" cy="365634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72490" y="1543526"/>
            <a:ext cx="2212396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3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教学分析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8893" y="273928"/>
            <a:ext cx="1479099" cy="436022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1597" y="273928"/>
            <a:ext cx="4351551" cy="436022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教学方案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教学内容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教学总结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756" y="205690"/>
            <a:ext cx="6174078" cy="85751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2756" y="1200828"/>
            <a:ext cx="6174078" cy="3395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/>
          <a:p>
            <a:fld id="{32BF82D2-7A68-459D-A996-9BDDA2518FA4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25B2B0-692A-46A2-956F-D87A1A3CFB5B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E584FB-8213-408C-973A-0BFE315A5B2C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" y="0"/>
            <a:ext cx="6859212" cy="5145088"/>
          </a:xfrm>
          <a:prstGeom prst="rect">
            <a:avLst/>
          </a:prstGeom>
        </p:spPr>
      </p:pic>
      <p:grpSp>
        <p:nvGrpSpPr>
          <p:cNvPr id="2" name="组合 3"/>
          <p:cNvGrpSpPr/>
          <p:nvPr userDrawn="1"/>
        </p:nvGrpSpPr>
        <p:grpSpPr bwMode="auto">
          <a:xfrm flipH="1">
            <a:off x="2" y="248099"/>
            <a:ext cx="1348187" cy="507363"/>
            <a:chOff x="2370576" y="533400"/>
            <a:chExt cx="2417494" cy="675969"/>
          </a:xfrm>
          <a:solidFill>
            <a:srgbClr val="EE1C39"/>
          </a:solidFill>
        </p:grpSpPr>
        <p:sp>
          <p:nvSpPr>
            <p:cNvPr id="3" name="矩形 2"/>
            <p:cNvSpPr/>
            <p:nvPr/>
          </p:nvSpPr>
          <p:spPr>
            <a:xfrm>
              <a:off x="2738030" y="533400"/>
              <a:ext cx="2050040" cy="6759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70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2370576" y="533400"/>
              <a:ext cx="623734" cy="6759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70">
                <a:cs typeface="+mn-ea"/>
                <a:sym typeface="+mn-lt"/>
              </a:endParaRPr>
            </a:p>
          </p:txBody>
        </p:sp>
      </p:grpSp>
      <p:sp>
        <p:nvSpPr>
          <p:cNvPr id="6" name="文本框 12"/>
          <p:cNvSpPr txBox="1">
            <a:spLocks noChangeArrowheads="1"/>
          </p:cNvSpPr>
          <p:nvPr userDrawn="1"/>
        </p:nvSpPr>
        <p:spPr bwMode="auto">
          <a:xfrm>
            <a:off x="2" y="370411"/>
            <a:ext cx="134737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2540000"/>
            <a:ext cx="4762500" cy="35718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  <p:txStyles>
    <p:titleStyle>
      <a:lvl1pPr algn="l" defTabSz="487680" rtl="0" eaLnBrk="1" latinLnBrk="0" hangingPunct="1">
        <a:lnSpc>
          <a:spcPct val="90000"/>
        </a:lnSpc>
        <a:spcBef>
          <a:spcPct val="0"/>
        </a:spcBef>
        <a:buNone/>
        <a:defRPr sz="232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1920" indent="-121920" algn="l" defTabSz="487680" rtl="0" eaLnBrk="1" latinLnBrk="0" hangingPunct="1">
        <a:lnSpc>
          <a:spcPct val="90000"/>
        </a:lnSpc>
        <a:spcBef>
          <a:spcPts val="53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6576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1275" kern="1200">
          <a:solidFill>
            <a:schemeClr val="tx1"/>
          </a:solidFill>
          <a:latin typeface="+mn-lt"/>
          <a:ea typeface="+mn-ea"/>
          <a:cs typeface="+mn-cs"/>
        </a:defRPr>
      </a:lvl2pPr>
      <a:lvl3pPr marL="60960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85344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5pPr>
      <a:lvl6pPr marL="134112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58496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207264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1pPr>
      <a:lvl2pPr marL="24384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2pPr>
      <a:lvl3pPr marL="48768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3pPr>
      <a:lvl4pPr marL="73152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4pPr>
      <a:lvl5pPr marL="97536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5pPr>
      <a:lvl6pPr marL="121920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46304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70688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195072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597" y="273930"/>
            <a:ext cx="5916395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597" y="1369642"/>
            <a:ext cx="5916395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597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2239" y="4768736"/>
            <a:ext cx="2315111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4584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7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6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22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51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621482" y="1937246"/>
            <a:ext cx="5904656" cy="120032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专题</a:t>
            </a:r>
            <a:r>
              <a:rPr lang="en-US" altLang="zh-CN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15  </a:t>
            </a:r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诗歌的形象考点</a:t>
            </a:r>
            <a:r>
              <a:rPr lang="en-US" altLang="zh-CN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——</a:t>
            </a:r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常见意象（二）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2952B63-9551-4197-8FD9-E3225A8DC8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9914" y="2154104"/>
            <a:ext cx="2188924" cy="2376264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9963D54-E948-4299-B66B-63497C27102E}"/>
              </a:ext>
            </a:extLst>
          </p:cNvPr>
          <p:cNvSpPr/>
          <p:nvPr/>
        </p:nvSpPr>
        <p:spPr>
          <a:xfrm>
            <a:off x="333450" y="484312"/>
            <a:ext cx="6264696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   寒蝉凄切，对长亭晚，骤雨初歇。都门帐饮无绪，留恋处，兰舟催发。执手相看泪眼，竟无语凝噎。念去去，千里烟波，暮霭沉沉楚天阔。  多情自古伤离别，更那堪，冷落清秋节！今宵酒醒何处？杨柳岸，晓风残月。此去经年，应是良辰好景虚设。便纵有千种风情，更与何人说？    </a:t>
            </a:r>
            <a:endParaRPr kumimoji="1" lang="en-US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14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                                     </a:t>
            </a:r>
            <a:r>
              <a:rPr kumimoji="1" lang="en-US" altLang="zh-CN" sz="140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</a:t>
            </a:r>
            <a:r>
              <a:rPr kumimoji="1" lang="zh-CN" altLang="en-US" sz="140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柳永</a:t>
            </a:r>
            <a:r>
              <a:rPr kumimoji="1" lang="en-US" altLang="zh-CN" sz="14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kumimoji="1" lang="zh-CN" altLang="en-US" sz="14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雨霖铃</a:t>
            </a:r>
            <a:r>
              <a:rPr kumimoji="1" lang="en-US" altLang="zh-CN" sz="14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C5B75DB-828E-4FF3-A775-D341E85D5183}"/>
              </a:ext>
            </a:extLst>
          </p:cNvPr>
          <p:cNvSpPr/>
          <p:nvPr/>
        </p:nvSpPr>
        <p:spPr>
          <a:xfrm>
            <a:off x="-31237" y="2018126"/>
            <a:ext cx="4896544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踟蹰亦何留？相思无终极。秋风发微凉，寒蝉鸣我侧。</a:t>
            </a:r>
          </a:p>
          <a:p>
            <a:pPr algn="ctr">
              <a:lnSpc>
                <a:spcPct val="150000"/>
              </a:lnSpc>
            </a:pPr>
            <a:r>
              <a:rPr kumimoji="1"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原野何萧条，白日忽西匿。归鸟赴乔林，翩翩厉羽翼。</a:t>
            </a:r>
          </a:p>
          <a:p>
            <a:pPr algn="ctr">
              <a:lnSpc>
                <a:spcPct val="150000"/>
              </a:lnSpc>
            </a:pPr>
            <a:r>
              <a:rPr kumimoji="1"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孤兽走索群，衔草不遑食。感物伤我怀，抚心常太息。</a:t>
            </a:r>
          </a:p>
          <a:p>
            <a:pPr>
              <a:lnSpc>
                <a:spcPct val="150000"/>
              </a:lnSpc>
            </a:pPr>
            <a:r>
              <a:rPr kumimoji="1"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  —</a:t>
            </a:r>
            <a:r>
              <a:rPr kumimoji="1"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曹植</a:t>
            </a:r>
            <a:r>
              <a:rPr kumimoji="1"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kumimoji="1"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赠白马王彪</a:t>
            </a:r>
            <a:r>
              <a:rPr kumimoji="1"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endParaRPr lang="zh-CN" altLang="en-US" sz="16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400B3F3D-3F87-4CD9-A812-3A2A6FA3CFB0}"/>
              </a:ext>
            </a:extLst>
          </p:cNvPr>
          <p:cNvSpPr/>
          <p:nvPr/>
        </p:nvSpPr>
        <p:spPr>
          <a:xfrm>
            <a:off x="333450" y="3726286"/>
            <a:ext cx="4056206" cy="1011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   秋后的蝉是活不了多久的，一番秋雨之后，蝉儿便剩下几声若断若续的哀鸣了，命折旦夕。因此，寒蝉就成为</a:t>
            </a:r>
            <a:r>
              <a:rPr kumimoji="1"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悲凉</a:t>
            </a:r>
            <a:r>
              <a:rPr kumimoji="1"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的同义词。</a:t>
            </a:r>
            <a:endParaRPr lang="zh-CN" altLang="en-US" sz="14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4512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BDD8547-02BC-4776-BFDA-59F473417959}"/>
              </a:ext>
            </a:extLst>
          </p:cNvPr>
          <p:cNvSpPr/>
          <p:nvPr/>
        </p:nvSpPr>
        <p:spPr>
          <a:xfrm>
            <a:off x="333450" y="340296"/>
            <a:ext cx="4032448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150000"/>
              </a:lnSpc>
              <a:defRPr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云物凄凉拂曙流，汉家宫阙动高秋。残星几点雁横塞，长笛一声人倚楼。</a:t>
            </a:r>
            <a:b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紫艳半开篱菊静，红衣落尽渚莲愁。鲈鱼正美不归去，空戴南冠学楚囚。 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en-US" altLang="zh-CN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——</a:t>
            </a:r>
            <a:r>
              <a:rPr kumimoji="1" lang="zh-CN" altLang="en-US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唐 赵嘏</a:t>
            </a:r>
            <a:r>
              <a:rPr kumimoji="1" lang="en-US" altLang="zh-CN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kumimoji="1" lang="zh-CN" altLang="en-US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长安秋望</a:t>
            </a:r>
            <a:r>
              <a:rPr kumimoji="1" lang="en-US" altLang="zh-CN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endParaRPr kumimoji="1" lang="zh-CN" altLang="en-US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B83AABF-47B0-4DFA-A88D-459A29DDFC7D}"/>
              </a:ext>
            </a:extLst>
          </p:cNvPr>
          <p:cNvSpPr/>
          <p:nvPr/>
        </p:nvSpPr>
        <p:spPr>
          <a:xfrm>
            <a:off x="189434" y="2665659"/>
            <a:ext cx="47525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满船明月浸虚空，绿水无痕夜气冲。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诗思浮沉樯影里，梦魂摇曳橹声中。</a:t>
            </a:r>
            <a:b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星辰冷落碧潭水，鸿雁悲鸣红蓼风。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数点渔灯依古岸，断桥垂露滴梧桐。 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sz="16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               </a:t>
            </a:r>
            <a:r>
              <a:rPr kumimoji="1" lang="en-US" altLang="zh-CN" sz="16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kumimoji="1" lang="zh-CN" altLang="en-US" sz="16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宋 戴复古</a:t>
            </a:r>
            <a:r>
              <a:rPr kumimoji="1" lang="en-US" altLang="zh-CN" sz="16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kumimoji="1" lang="zh-CN" altLang="en-US" sz="16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月夜舟中</a:t>
            </a:r>
            <a:r>
              <a:rPr kumimoji="1" lang="en-US" altLang="zh-CN" sz="16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endParaRPr kumimoji="1" lang="zh-CN" altLang="en-US" sz="160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7B27A5A-666D-4773-A075-396E754488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046" y="669123"/>
            <a:ext cx="2419470" cy="1512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335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58D1FAA-17C1-416B-AE04-DE517FB26C54}"/>
              </a:ext>
            </a:extLst>
          </p:cNvPr>
          <p:cNvSpPr/>
          <p:nvPr/>
        </p:nvSpPr>
        <p:spPr>
          <a:xfrm>
            <a:off x="0" y="1241162"/>
            <a:ext cx="3429000" cy="155087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人日思归   隋 薛道衡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入春才七日，离家已二年。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人归落雁后，思发在花前。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                                                       </a:t>
            </a:r>
            <a:endParaRPr kumimoji="1" lang="zh-CN" altLang="en-US" sz="1600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00E83F3-4CB8-4AB2-A17E-69237D78226F}"/>
              </a:ext>
            </a:extLst>
          </p:cNvPr>
          <p:cNvSpPr/>
          <p:nvPr/>
        </p:nvSpPr>
        <p:spPr>
          <a:xfrm>
            <a:off x="150843" y="2611022"/>
            <a:ext cx="3816002" cy="2111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150000"/>
              </a:lnSpc>
              <a:defRPr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春风疑不到天涯，二月山城未见花。残雪压枝犹有橘，冻雷惊笋欲抽芽。</a:t>
            </a:r>
            <a:b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夜闻归雁生乡思，病入新年感物华。曾是洛阳花下客，野芳虽晚不须嗟。 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en-US" altLang="zh-CN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             </a:t>
            </a:r>
            <a:r>
              <a:rPr kumimoji="1" lang="zh-CN" altLang="en-US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欧阳修</a:t>
            </a:r>
            <a:r>
              <a:rPr kumimoji="1" lang="en-US" altLang="zh-CN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kumimoji="1" lang="zh-CN" altLang="en-US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戏答元稹</a:t>
            </a:r>
            <a:r>
              <a:rPr kumimoji="1" lang="en-US" altLang="zh-CN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endParaRPr kumimoji="1" lang="zh-CN" altLang="en-US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E18B43E-4A2A-4148-BF37-36BAC45F04E6}"/>
              </a:ext>
            </a:extLst>
          </p:cNvPr>
          <p:cNvSpPr/>
          <p:nvPr/>
        </p:nvSpPr>
        <p:spPr>
          <a:xfrm>
            <a:off x="3278157" y="2387084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50BF5C3A-CAE8-44A5-82DA-70028879ED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43" y="484312"/>
            <a:ext cx="3000000" cy="34285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7C897A5A-4241-4FE9-966F-6A8C1BE708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0017" y="655740"/>
            <a:ext cx="2507140" cy="2030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969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C3A8332-BBFF-414B-9857-4A0D21DAE435}"/>
              </a:ext>
            </a:extLst>
          </p:cNvPr>
          <p:cNvSpPr/>
          <p:nvPr/>
        </p:nvSpPr>
        <p:spPr>
          <a:xfrm>
            <a:off x="137882" y="340296"/>
            <a:ext cx="3573016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杜甫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天末怀李白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凉风起天末，君子意如何。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鸿雁几时到，江湖秋水多。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文章憎命达，魑魅喜人过。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应共冤魂语，投诗赠汨罗。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                                                   </a:t>
            </a:r>
            <a:endParaRPr kumimoji="1" lang="zh-CN" altLang="en-US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118316E-50B5-4D9C-A1CA-4AA9854ECC86}"/>
              </a:ext>
            </a:extLst>
          </p:cNvPr>
          <p:cNvSpPr/>
          <p:nvPr/>
        </p:nvSpPr>
        <p:spPr>
          <a:xfrm>
            <a:off x="221711" y="2435093"/>
            <a:ext cx="3429000" cy="256871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李商隐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离思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气尽前溪舞，心酸子夜歌。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峡云寻不得，沟水欲如何。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朔雁传书绝，湘篁染泪多。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无由见颜色，还自托微波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。    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kumimoji="1" lang="zh-CN" altLang="en-US" sz="20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      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6EF596D4-0621-4A6B-9658-2AE696CA0E68}"/>
              </a:ext>
            </a:extLst>
          </p:cNvPr>
          <p:cNvSpPr/>
          <p:nvPr/>
        </p:nvSpPr>
        <p:spPr>
          <a:xfrm>
            <a:off x="3672508" y="802523"/>
            <a:ext cx="18117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kumimoji="1"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鸿雁指代书信。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897BA234-2754-47A7-A425-5588987FD5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9535" y="1354034"/>
            <a:ext cx="2767093" cy="2365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7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C3A8332-BBFF-414B-9857-4A0D21DAE435}"/>
              </a:ext>
            </a:extLst>
          </p:cNvPr>
          <p:cNvSpPr/>
          <p:nvPr/>
        </p:nvSpPr>
        <p:spPr>
          <a:xfrm>
            <a:off x="405458" y="349796"/>
            <a:ext cx="3429000" cy="4912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kumimoji="1" lang="zh-CN" altLang="en-US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         </a:t>
            </a:r>
            <a:endParaRPr kumimoji="1" lang="zh-CN" altLang="en-US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4C943E6-1242-4E9E-80B5-EC58BFCDFA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7586" y="542487"/>
            <a:ext cx="3314286" cy="447619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38CEC933-8987-43F4-8044-0719C9ACE0FF}"/>
              </a:ext>
            </a:extLst>
          </p:cNvPr>
          <p:cNvSpPr/>
          <p:nvPr/>
        </p:nvSpPr>
        <p:spPr>
          <a:xfrm>
            <a:off x="190228" y="1204392"/>
            <a:ext cx="6526138" cy="12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自从南浦别，愁见丁香结。近来情转深，忆鸳衾。几度将书托烟雁，泪盈襟，泪盈襟、礼月求天，愿君知我心</a:t>
            </a:r>
            <a:r>
              <a:rPr kumimoji="1"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 </a:t>
            </a:r>
            <a:endParaRPr kumimoji="1"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                  ——</a:t>
            </a:r>
            <a:r>
              <a:rPr kumimoji="1" lang="zh-CN" altLang="en-US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唐   牛峤</a:t>
            </a:r>
            <a:r>
              <a:rPr kumimoji="1" lang="en-US" altLang="zh-CN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kumimoji="1" lang="zh-CN" altLang="en-US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感恩多</a:t>
            </a:r>
            <a:r>
              <a:rPr kumimoji="1" lang="en-US" altLang="zh-CN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endParaRPr lang="zh-CN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6C816B12-7EF6-41E8-81A8-C9572F6E6594}"/>
              </a:ext>
            </a:extLst>
          </p:cNvPr>
          <p:cNvSpPr/>
          <p:nvPr/>
        </p:nvSpPr>
        <p:spPr>
          <a:xfrm>
            <a:off x="201583" y="2786077"/>
            <a:ext cx="6249540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蹴罢秋千，起来慵整纤纤手。露浓花瘦，薄汗轻衣透。见客入来，袜刬金钗溜。和羞走，倚门回首，却把青梅嗅</a:t>
            </a:r>
            <a:r>
              <a:rPr kumimoji="1" lang="zh-CN" altLang="en-US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r>
              <a:rPr kumimoji="1" lang="en-US" altLang="zh-CN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kumimoji="1"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           —— </a:t>
            </a:r>
            <a:r>
              <a:rPr kumimoji="1" lang="zh-CN" altLang="en-US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李清照</a:t>
            </a:r>
            <a:r>
              <a:rPr kumimoji="1" lang="en-US" altLang="zh-CN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kumimoji="1" lang="zh-CN" altLang="en-US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点绛唇</a:t>
            </a:r>
            <a:r>
              <a:rPr kumimoji="1" lang="en-US" altLang="zh-CN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endParaRPr lang="zh-CN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0A543A15-5AB3-4F0F-AAB7-14A2E93306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5877" y="4189901"/>
            <a:ext cx="3780952" cy="4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544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C3A8332-BBFF-414B-9857-4A0D21DAE435}"/>
              </a:ext>
            </a:extLst>
          </p:cNvPr>
          <p:cNvSpPr/>
          <p:nvPr/>
        </p:nvSpPr>
        <p:spPr>
          <a:xfrm>
            <a:off x="405458" y="349796"/>
            <a:ext cx="3429000" cy="4912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kumimoji="1" lang="zh-CN" altLang="en-US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         </a:t>
            </a:r>
            <a:endParaRPr kumimoji="1" lang="zh-CN" altLang="en-US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D608BFD-0352-46BA-A7CB-80FCDF522EAC}"/>
              </a:ext>
            </a:extLst>
          </p:cNvPr>
          <p:cNvSpPr/>
          <p:nvPr/>
        </p:nvSpPr>
        <p:spPr>
          <a:xfrm>
            <a:off x="189434" y="459841"/>
            <a:ext cx="3429000" cy="21698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青山横北郭，白水绕东城。</a:t>
            </a:r>
            <a:endParaRPr kumimoji="1"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kumimoji="1"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此地一为别，孤蓬万里征。</a:t>
            </a:r>
          </a:p>
          <a:p>
            <a:pPr algn="ctr">
              <a:lnSpc>
                <a:spcPct val="150000"/>
              </a:lnSpc>
            </a:pPr>
            <a:r>
              <a:rPr kumimoji="1"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浮云游子意，落日故人情。</a:t>
            </a:r>
            <a:endParaRPr kumimoji="1"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kumimoji="1"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挥手自兹去，萧萧班马鸣。</a:t>
            </a:r>
            <a:endParaRPr kumimoji="1"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  李白</a:t>
            </a:r>
            <a:r>
              <a:rPr kumimoji="1" lang="en-US" altLang="zh-CN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kumimoji="1" lang="zh-CN" altLang="en-US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送友人</a:t>
            </a:r>
            <a:r>
              <a:rPr kumimoji="1" lang="en-US" altLang="zh-CN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endParaRPr lang="zh-CN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D700E36-3AB6-4903-9058-E86F0F2DA0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3750" y="700336"/>
            <a:ext cx="2883658" cy="1591194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1FD7C3EF-EB44-458B-81CF-41CD7735B805}"/>
              </a:ext>
            </a:extLst>
          </p:cNvPr>
          <p:cNvSpPr/>
          <p:nvPr/>
        </p:nvSpPr>
        <p:spPr>
          <a:xfrm>
            <a:off x="3978474" y="1060376"/>
            <a:ext cx="3429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rgbClr val="FFFF00"/>
                </a:solidFill>
              </a:rPr>
              <a:t>浮云比喻在外漂泊的游子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24E6536-F7DC-4C2F-AA2C-92AFDC1F036D}"/>
              </a:ext>
            </a:extLst>
          </p:cNvPr>
          <p:cNvSpPr/>
          <p:nvPr/>
        </p:nvSpPr>
        <p:spPr>
          <a:xfrm>
            <a:off x="409241" y="3105657"/>
            <a:ext cx="3429000" cy="85837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得成比目何辞死，愿作鸳鸯不羡仙</a:t>
            </a:r>
            <a:r>
              <a:rPr kumimoji="1"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    唐人卢照邻</a:t>
            </a:r>
            <a:r>
              <a:rPr kumimoji="1" lang="en-US" altLang="zh-CN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kumimoji="1"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长安古意</a:t>
            </a:r>
            <a:r>
              <a:rPr kumimoji="1" lang="en-US" altLang="zh-CN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 </a:t>
            </a:r>
            <a:endParaRPr kumimoji="1" lang="zh-CN" altLang="en-US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AA9DAB4B-6220-4813-96D4-A73EE105F3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3770" y="4084712"/>
            <a:ext cx="3048208" cy="3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508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1053530" y="1813568"/>
            <a:ext cx="5094657" cy="684821"/>
          </a:xfrm>
          <a:prstGeom prst="rect">
            <a:avLst/>
          </a:prstGeom>
        </p:spPr>
        <p:txBody>
          <a:bodyPr wrap="square" lIns="68597" tIns="34299" rIns="68597" bIns="34299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演讲完毕，谢谢观看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1971568" y="2607473"/>
            <a:ext cx="310614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F294D5D-EA9C-4621-BE57-2636EC7FA82E}"/>
              </a:ext>
            </a:extLst>
          </p:cNvPr>
          <p:cNvSpPr/>
          <p:nvPr/>
        </p:nvSpPr>
        <p:spPr>
          <a:xfrm>
            <a:off x="261442" y="556320"/>
            <a:ext cx="36724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玉炉香，红蜡泪，偏照画堂秋思。眉翠薄，鬓云残，夜长衾枕寒。 　　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梧桐树，三更雨，不道离情正苦。一叶叶，一声声，空阶滴到明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r>
              <a:rPr kumimoji="1" lang="en-US" altLang="zh-CN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       </a:t>
            </a:r>
          </a:p>
          <a:p>
            <a:pPr>
              <a:lnSpc>
                <a:spcPct val="150000"/>
              </a:lnSpc>
            </a:pPr>
            <a:r>
              <a:rPr kumimoji="1" lang="en-US" altLang="zh-CN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       ——</a:t>
            </a:r>
            <a:r>
              <a:rPr kumimoji="1" lang="zh-CN" altLang="en-US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唐   温庭筠</a:t>
            </a:r>
            <a:r>
              <a:rPr kumimoji="1" lang="en-US" altLang="zh-CN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kumimoji="1" lang="zh-CN" altLang="en-US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更漏子</a:t>
            </a:r>
            <a:r>
              <a:rPr kumimoji="1" lang="en-US" altLang="zh-CN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endParaRPr lang="zh-CN" altLang="en-US" sz="16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4BB134B-48E4-4F8B-8615-FE053255BEAB}"/>
              </a:ext>
            </a:extLst>
          </p:cNvPr>
          <p:cNvSpPr/>
          <p:nvPr/>
        </p:nvSpPr>
        <p:spPr>
          <a:xfrm>
            <a:off x="-458638" y="3296242"/>
            <a:ext cx="5472608" cy="1280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150000"/>
              </a:lnSpc>
              <a:defRPr/>
            </a:pPr>
            <a:r>
              <a:rPr kumimoji="1"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金井梧桐秋叶黄，珠帘不卷夜来霜。</a:t>
            </a:r>
            <a:endParaRPr kumimoji="1" lang="en-US" altLang="zh-CN" b="1" dirty="0"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  <a:defRPr/>
            </a:pPr>
            <a:r>
              <a:rPr kumimoji="1"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熏笼玉枕无颜色，卧听南宫清漏长。</a:t>
            </a:r>
            <a:endParaRPr kumimoji="1" lang="en-US" altLang="zh-CN" b="1" dirty="0"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  <a:defRPr/>
            </a:pPr>
            <a:r>
              <a:rPr kumimoji="1" lang="en-US" altLang="zh-CN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                   -----</a:t>
            </a:r>
            <a:r>
              <a:rPr kumimoji="1"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王昌龄</a:t>
            </a:r>
            <a:r>
              <a:rPr kumimoji="1" lang="en-US" altLang="zh-CN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《</a:t>
            </a:r>
            <a:r>
              <a:rPr kumimoji="1"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长信秋词</a:t>
            </a:r>
            <a:r>
              <a:rPr kumimoji="1" lang="en-US" altLang="zh-CN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》</a:t>
            </a:r>
            <a:endParaRPr kumimoji="1" lang="zh-CN" altLang="en-US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71DEB83E-722D-4FF3-B1C7-64E6894DCC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1882" y="556320"/>
            <a:ext cx="2548702" cy="35591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81A1BE1-0839-4BD7-9770-751EE9BCCEC2}"/>
              </a:ext>
            </a:extLst>
          </p:cNvPr>
          <p:cNvSpPr/>
          <p:nvPr/>
        </p:nvSpPr>
        <p:spPr>
          <a:xfrm>
            <a:off x="465953" y="3580656"/>
            <a:ext cx="27414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1" lang="zh-CN" altLang="en-US" b="1" dirty="0">
                <a:solidFill>
                  <a:srgbClr val="FF0000"/>
                </a:solidFill>
                <a:latin typeface="Arial" charset="0"/>
              </a:rPr>
              <a:t>形象：凄凉悲伤的象征。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8FC0CD8-232B-4293-B329-B6627974BEE5}"/>
              </a:ext>
            </a:extLst>
          </p:cNvPr>
          <p:cNvSpPr/>
          <p:nvPr/>
        </p:nvSpPr>
        <p:spPr>
          <a:xfrm>
            <a:off x="189434" y="628328"/>
            <a:ext cx="3744416" cy="2520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一声梧叶一声秋，一点芭蕉一点愁，三更归梦三更后。落灯花棋未收，叹新丰孤馆人留。   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枕上十年事，江南二老忧，都到心头。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en-US" altLang="zh-CN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---</a:t>
            </a:r>
            <a:r>
              <a:rPr kumimoji="1"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元徐再思</a:t>
            </a:r>
            <a:r>
              <a:rPr kumimoji="1" lang="en-US" altLang="zh-CN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kumimoji="1"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双调水仙子</a:t>
            </a:r>
            <a:r>
              <a:rPr kumimoji="1" lang="en-US" altLang="zh-CN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·</a:t>
            </a:r>
            <a:r>
              <a:rPr kumimoji="1"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夜雨</a:t>
            </a:r>
            <a:r>
              <a:rPr kumimoji="1" lang="en-US" altLang="zh-CN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endParaRPr lang="zh-CN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D7EFAF2F-268B-48B0-B1A6-E3F82F29B2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1882" y="988368"/>
            <a:ext cx="2238597" cy="3362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745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22E788A-EB58-40E5-AB00-2B5E98FA4FB3}"/>
              </a:ext>
            </a:extLst>
          </p:cNvPr>
          <p:cNvSpPr/>
          <p:nvPr/>
        </p:nvSpPr>
        <p:spPr>
          <a:xfrm>
            <a:off x="310843" y="628328"/>
            <a:ext cx="628730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梦后楼台高锁，酒醒帘幕低垂。去年春恨却来时。落花人独立，微雨燕双飞。  　记得小苹初见，两重心字罗衣。琵琶弦上说相思。当时明月在，曾照彩云归。                      </a:t>
            </a:r>
            <a:endParaRPr kumimoji="1"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                      </a:t>
            </a:r>
            <a:r>
              <a:rPr kumimoji="1"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kumimoji="1"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晏几道</a:t>
            </a:r>
            <a:r>
              <a:rPr kumimoji="1"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kumimoji="1"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临江仙</a:t>
            </a:r>
            <a:r>
              <a:rPr kumimoji="1"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kumimoji="1"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zh-CN" altLang="en-US" sz="16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6034259-6974-4BEA-8580-EDBF3416B998}"/>
              </a:ext>
            </a:extLst>
          </p:cNvPr>
          <p:cNvSpPr/>
          <p:nvPr/>
        </p:nvSpPr>
        <p:spPr>
          <a:xfrm>
            <a:off x="3278157" y="2387084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44E29C9-2669-4963-A920-C355881BBE23}"/>
              </a:ext>
            </a:extLst>
          </p:cNvPr>
          <p:cNvSpPr/>
          <p:nvPr/>
        </p:nvSpPr>
        <p:spPr>
          <a:xfrm>
            <a:off x="3278157" y="2387084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7EE8950B-66DC-41CB-B845-D067D75F73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506" y="2133702"/>
            <a:ext cx="4419048" cy="390476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FF92029B-8C47-4D57-87C0-A61B497F19A3}"/>
              </a:ext>
            </a:extLst>
          </p:cNvPr>
          <p:cNvSpPr/>
          <p:nvPr/>
        </p:nvSpPr>
        <p:spPr>
          <a:xfrm>
            <a:off x="289825" y="2716762"/>
            <a:ext cx="59766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槛菊愁烟兰泣露。罗幕轻寒，燕子双飞去。明月不谙离恨苦，斜光到晓穿朱户。   昨夜西风凋碧树。独上高楼，望尽天涯路。欲寄彩笺兼尺素，山长水阔知何处</a:t>
            </a:r>
            <a:r>
              <a:rPr kumimoji="1"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?</a:t>
            </a:r>
            <a:r>
              <a:rPr kumimoji="1"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                                             </a:t>
            </a:r>
            <a:endParaRPr kumimoji="1" lang="en-US" altLang="zh-CN" sz="16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160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                             ——</a:t>
            </a:r>
            <a:r>
              <a:rPr kumimoji="1"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晏殊的</a:t>
            </a:r>
            <a:r>
              <a:rPr kumimoji="1"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kumimoji="1"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蝶恋花</a:t>
            </a:r>
            <a:r>
              <a:rPr kumimoji="1"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endParaRPr lang="zh-CN" altLang="en-US" sz="16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5F2BDF7-4B0A-4B02-B611-E92B2D4C3E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490" y="4228728"/>
            <a:ext cx="4390476" cy="3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283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EFEB744-2F8C-4A34-8CA1-89E669ACF99C}"/>
              </a:ext>
            </a:extLst>
          </p:cNvPr>
          <p:cNvSpPr/>
          <p:nvPr/>
        </p:nvSpPr>
        <p:spPr>
          <a:xfrm>
            <a:off x="189434" y="553830"/>
            <a:ext cx="396044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白居易</a:t>
            </a:r>
            <a:r>
              <a:rPr kumimoji="1"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kumimoji="1"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钱塘湖春行</a:t>
            </a:r>
            <a:r>
              <a:rPr kumimoji="1"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kumimoji="1"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孤山寺北贾亭西，水面初平云脚低。</a:t>
            </a:r>
            <a:endParaRPr kumimoji="1"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几处早莺争暖树，谁家新燕啄春泥。</a:t>
            </a:r>
          </a:p>
          <a:p>
            <a:pPr>
              <a:lnSpc>
                <a:spcPct val="150000"/>
              </a:lnSpc>
            </a:pPr>
            <a:r>
              <a:rPr kumimoji="1"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乱花渐欲迷人眼，浅草才能没马蹄。   最爱湖东行不足，绿杨阴里白沙堤。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6449DF7-ABF0-4058-8888-F705B42F0C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0175" y="630582"/>
            <a:ext cx="2343278" cy="205870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4F3AEB2E-5DFC-484C-8171-308E4E165B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843" y="2788568"/>
            <a:ext cx="6264696" cy="358612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33CF2E40-180F-4C01-8DEF-B48BCB91CF9B}"/>
              </a:ext>
            </a:extLst>
          </p:cNvPr>
          <p:cNvSpPr/>
          <p:nvPr/>
        </p:nvSpPr>
        <p:spPr>
          <a:xfrm>
            <a:off x="189434" y="3292624"/>
            <a:ext cx="667015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刘禹锡</a:t>
            </a:r>
            <a:r>
              <a:rPr kumimoji="1"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kumimoji="1"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乌衣巷</a:t>
            </a:r>
            <a:r>
              <a:rPr kumimoji="1"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 </a:t>
            </a:r>
          </a:p>
          <a:p>
            <a:pPr algn="ctr">
              <a:lnSpc>
                <a:spcPct val="150000"/>
              </a:lnSpc>
            </a:pPr>
            <a:r>
              <a:rPr kumimoji="1"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朱雀桥边野草花，乌衣巷口夕阳斜。旧时王谢堂前燕，飞入寻常百姓家。</a:t>
            </a:r>
            <a:endParaRPr kumimoji="1" lang="en-US" altLang="zh-CN" sz="20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DF991364-A791-4C59-9B65-CE8A9688CD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998" y="4233164"/>
            <a:ext cx="6303723" cy="323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792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83B70D6-9AD8-4AF0-BEBD-41FAE71CB1BF}"/>
              </a:ext>
            </a:extLst>
          </p:cNvPr>
          <p:cNvSpPr/>
          <p:nvPr/>
        </p:nvSpPr>
        <p:spPr>
          <a:xfrm>
            <a:off x="154466" y="815706"/>
            <a:ext cx="6083640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杨花落尽子规啼，闻道龙标过五溪。</a:t>
            </a:r>
            <a:endParaRPr kumimoji="1"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kumimoji="1"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我寄愁心与明月，随风直到夜郎西。</a:t>
            </a:r>
          </a:p>
          <a:p>
            <a:pPr>
              <a:lnSpc>
                <a:spcPct val="150000"/>
              </a:lnSpc>
            </a:pPr>
            <a:r>
              <a:rPr kumimoji="1"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       </a:t>
            </a:r>
            <a:r>
              <a:rPr kumimoji="1"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kumimoji="1"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李白</a:t>
            </a:r>
            <a:r>
              <a:rPr kumimoji="1"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kumimoji="1"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闻王昌龄左迁龙标遥有此寄</a:t>
            </a:r>
            <a:r>
              <a:rPr kumimoji="1"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0F582E9-3B34-41B0-864B-EB96EF065345}"/>
              </a:ext>
            </a:extLst>
          </p:cNvPr>
          <p:cNvSpPr/>
          <p:nvPr/>
        </p:nvSpPr>
        <p:spPr>
          <a:xfrm>
            <a:off x="154466" y="2390962"/>
            <a:ext cx="65002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三更月，中庭恰照梨花雪。梨花雪，不胜凄断，杜鹃啼血。     </a:t>
            </a:r>
            <a:endParaRPr kumimoji="1"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王孙何许音尘绝，柔桑陌上吞声别。吞声别，陇头流水，替人呜咽。</a:t>
            </a:r>
          </a:p>
          <a:p>
            <a:r>
              <a:rPr kumimoji="1"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                           </a:t>
            </a:r>
            <a:r>
              <a:rPr kumimoji="1"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———</a:t>
            </a:r>
            <a:r>
              <a:rPr kumimoji="1"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贺铸</a:t>
            </a:r>
            <a:r>
              <a:rPr kumimoji="1"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kumimoji="1"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忆秦娥</a:t>
            </a:r>
            <a:r>
              <a:rPr kumimoji="1"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6BDE98E-E3C1-4D72-85F8-9808EA214669}"/>
              </a:ext>
            </a:extLst>
          </p:cNvPr>
          <p:cNvSpPr/>
          <p:nvPr/>
        </p:nvSpPr>
        <p:spPr>
          <a:xfrm>
            <a:off x="668296" y="3796942"/>
            <a:ext cx="54726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kumimoji="1"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以杜鹃鸟的哀鸣，来表达哀怨、凄凉或思归的情思。</a:t>
            </a:r>
            <a:r>
              <a:rPr kumimoji="1" lang="zh-CN" altLang="en-US" dirty="0">
                <a:solidFill>
                  <a:srgbClr val="FF0000"/>
                </a:solidFill>
                <a:latin typeface="Tahoma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01591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716BEC0-6745-453A-AE38-3CAD6B312161}"/>
              </a:ext>
            </a:extLst>
          </p:cNvPr>
          <p:cNvSpPr/>
          <p:nvPr/>
        </p:nvSpPr>
        <p:spPr>
          <a:xfrm>
            <a:off x="173504" y="772344"/>
            <a:ext cx="656865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三月残花落更开，小檐日日燕飞来。子规夜半犹啼血，不信东风唤不回。        </a:t>
            </a:r>
            <a:endParaRPr kumimoji="1"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                            —</a:t>
            </a:r>
            <a:r>
              <a:rPr kumimoji="1"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宋  王令</a:t>
            </a:r>
            <a:r>
              <a:rPr kumimoji="1"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kumimoji="1"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送春</a:t>
            </a:r>
            <a:r>
              <a:rPr kumimoji="1"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endParaRPr kumimoji="1" lang="zh-CN" altLang="en-US" sz="16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C94C85A-8778-40A4-BCF5-F7D8C38D0592}"/>
              </a:ext>
            </a:extLst>
          </p:cNvPr>
          <p:cNvSpPr/>
          <p:nvPr/>
        </p:nvSpPr>
        <p:spPr>
          <a:xfrm>
            <a:off x="173504" y="1852464"/>
            <a:ext cx="64087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雾失楼台，月迷津渡。桃源望断无寻处。可堪孤馆闭春寒，杜鹃声里斜阳暮。   驿寄梅花，鱼传尺素。砌成此恨无重数。郴江幸自绕郴山，为谁流下潇湘去</a:t>
            </a: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r>
              <a:rPr kumimoji="1"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           </a:t>
            </a:r>
            <a:endParaRPr kumimoji="1"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             </a:t>
            </a:r>
            <a:r>
              <a:rPr kumimoji="1"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</a:t>
            </a:r>
            <a:r>
              <a:rPr kumimoji="1"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唐  秦观</a:t>
            </a:r>
            <a:r>
              <a:rPr kumimoji="1"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kumimoji="1"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踏莎行</a:t>
            </a:r>
            <a:r>
              <a:rPr kumimoji="1"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·</a:t>
            </a:r>
            <a:r>
              <a:rPr kumimoji="1"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郴州旅舍</a:t>
            </a:r>
            <a:r>
              <a:rPr kumimoji="1"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endParaRPr lang="zh-CN" altLang="en-US" sz="16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385598EA-D7E8-410B-A9D3-9C5FD3CB9D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498" y="3422124"/>
            <a:ext cx="2304256" cy="1490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429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5DFB184-B946-436F-B374-A74B2D945066}"/>
              </a:ext>
            </a:extLst>
          </p:cNvPr>
          <p:cNvSpPr/>
          <p:nvPr/>
        </p:nvSpPr>
        <p:spPr>
          <a:xfrm>
            <a:off x="184975" y="1420416"/>
            <a:ext cx="61897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郁孤台下清江水，中间多少行人泪。西北望长安，可怜无数山。    </a:t>
            </a:r>
            <a:endParaRPr kumimoji="1"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青山遮不住，毕竟东流去。江晚正愁余，山深闻鹧鸪。</a:t>
            </a:r>
            <a:endParaRPr kumimoji="1"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         </a:t>
            </a:r>
            <a:r>
              <a:rPr kumimoji="1"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kumimoji="1"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辛弃疾</a:t>
            </a:r>
            <a:r>
              <a:rPr kumimoji="1"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kumimoji="1"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菩萨蛮</a:t>
            </a:r>
            <a:r>
              <a:rPr kumimoji="1"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·</a:t>
            </a:r>
            <a:r>
              <a:rPr kumimoji="1"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书江西造口壁</a:t>
            </a:r>
            <a:r>
              <a:rPr kumimoji="1"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41C84CE-A614-43F4-804C-E8E42D30856C}"/>
              </a:ext>
            </a:extLst>
          </p:cNvPr>
          <p:cNvSpPr/>
          <p:nvPr/>
        </p:nvSpPr>
        <p:spPr>
          <a:xfrm>
            <a:off x="581144" y="2860576"/>
            <a:ext cx="576064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落照苍茫秋草明，鹧鸪啼处远人行。</a:t>
            </a:r>
            <a:endParaRPr kumimoji="1"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kumimoji="1"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正穿诘曲崎岖路，更听钩輈格磔声。</a:t>
            </a:r>
            <a:endParaRPr kumimoji="1"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kumimoji="1"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曾泊桂江深岸雨，亦于梅岭阻归程。 </a:t>
            </a:r>
            <a:br>
              <a:rPr kumimoji="1"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kumimoji="1"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此时为尔肠千断，乞放今宵白发生。</a:t>
            </a:r>
            <a:endParaRPr kumimoji="1"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          </a:t>
            </a:r>
            <a:r>
              <a:rPr kumimoji="1"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</a:t>
            </a:r>
            <a:r>
              <a:rPr kumimoji="1"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唐  李群玉</a:t>
            </a:r>
            <a:r>
              <a:rPr kumimoji="1"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kumimoji="1"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九子坡闻鹧鸪</a:t>
            </a:r>
            <a:r>
              <a:rPr kumimoji="1"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kumimoji="1"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4E9D0A6-D104-4500-BB78-19549F41C3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687" y="755122"/>
            <a:ext cx="6492613" cy="363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378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3FF4A2A-6248-4DFA-8EA2-35BD9F80C055}"/>
              </a:ext>
            </a:extLst>
          </p:cNvPr>
          <p:cNvSpPr/>
          <p:nvPr/>
        </p:nvSpPr>
        <p:spPr>
          <a:xfrm>
            <a:off x="47180" y="470355"/>
            <a:ext cx="4248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b="1" dirty="0">
                <a:latin typeface="Times New Roman" panose="02020603050405020304" pitchFamily="18" charset="0"/>
                <a:ea typeface="幼圆" panose="02010509060101010101" pitchFamily="49" charset="-122"/>
              </a:rPr>
              <a:t>古人以为蝉餐风饮露，是</a:t>
            </a:r>
            <a:r>
              <a:rPr kumimoji="1" lang="zh-CN" altLang="en-US" b="1" dirty="0">
                <a:solidFill>
                  <a:srgbClr val="FF0066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高洁的象征。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C4311D00-E0E7-4BF7-A699-5A7D347F6242}"/>
              </a:ext>
            </a:extLst>
          </p:cNvPr>
          <p:cNvSpPr/>
          <p:nvPr/>
        </p:nvSpPr>
        <p:spPr>
          <a:xfrm>
            <a:off x="105041" y="1115681"/>
            <a:ext cx="4176464" cy="14109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垂绥饮清露，流响出疏桐。</a:t>
            </a:r>
          </a:p>
          <a:p>
            <a:pPr>
              <a:lnSpc>
                <a:spcPct val="150000"/>
              </a:lnSpc>
            </a:pPr>
            <a:r>
              <a:rPr kumimoji="1"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居高声自远，非是藉秋风。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dirty="0">
                <a:latin typeface="Times New Roman" panose="02020603050405020304" pitchFamily="18" charset="0"/>
                <a:ea typeface="隶书" panose="02010509060101010101" pitchFamily="49" charset="-122"/>
              </a:rPr>
              <a:t>                      </a:t>
            </a:r>
            <a:r>
              <a:rPr kumimoji="1" lang="en-US" altLang="zh-CN" dirty="0">
                <a:solidFill>
                  <a:srgbClr val="00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——</a:t>
            </a:r>
            <a:r>
              <a:rPr kumimoji="1"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虞世南的</a:t>
            </a:r>
            <a:r>
              <a:rPr kumimoji="1" lang="en-US" altLang="zh-CN" b="1" dirty="0">
                <a:solidFill>
                  <a:srgbClr val="0000FF"/>
                </a:solidFill>
                <a:latin typeface="Times New Roman" panose="02020603050405020304" pitchFamily="18" charset="0"/>
              </a:rPr>
              <a:t>《</a:t>
            </a:r>
            <a:r>
              <a:rPr kumimoji="1"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蝉</a:t>
            </a:r>
            <a:r>
              <a:rPr kumimoji="1" lang="en-US" altLang="zh-CN" b="1" dirty="0">
                <a:solidFill>
                  <a:srgbClr val="0000FF"/>
                </a:solidFill>
                <a:latin typeface="Times New Roman" panose="02020603050405020304" pitchFamily="18" charset="0"/>
              </a:rPr>
              <a:t>》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C4931B2B-659B-422E-AF1D-B51502486EDB}"/>
              </a:ext>
            </a:extLst>
          </p:cNvPr>
          <p:cNvSpPr/>
          <p:nvPr/>
        </p:nvSpPr>
        <p:spPr>
          <a:xfrm>
            <a:off x="132307" y="2738057"/>
            <a:ext cx="5239270" cy="2117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西陆蝉声唱，南冠客思深。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不堪玄鬓影，来对白头吟。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露重飞难进，风多响易沉。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无人信高洁，谁为表予心？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kumimoji="1" lang="en-US" altLang="zh-CN" dirty="0">
                <a:solidFill>
                  <a:srgbClr val="00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                                       —</a:t>
            </a:r>
            <a:r>
              <a:rPr kumimoji="1"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骆宾王</a:t>
            </a:r>
            <a:r>
              <a:rPr kumimoji="1" lang="en-US" altLang="zh-CN" b="1" dirty="0">
                <a:solidFill>
                  <a:srgbClr val="0000FF"/>
                </a:solidFill>
                <a:latin typeface="Times New Roman" panose="02020603050405020304" pitchFamily="18" charset="0"/>
              </a:rPr>
              <a:t>《</a:t>
            </a:r>
            <a:r>
              <a:rPr kumimoji="1"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狱中咏蝉</a:t>
            </a:r>
            <a:r>
              <a:rPr kumimoji="1" lang="en-US" altLang="zh-CN" b="1" dirty="0">
                <a:solidFill>
                  <a:srgbClr val="0000FF"/>
                </a:solidFill>
                <a:latin typeface="Times New Roman" panose="02020603050405020304" pitchFamily="18" charset="0"/>
              </a:rPr>
              <a:t>》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A2D3E66-21AC-4944-8EE9-5ACB8EDD46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9874" y="556320"/>
            <a:ext cx="2491623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924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theme/theme1.xml><?xml version="1.0" encoding="utf-8"?>
<a:theme xmlns:a="http://schemas.openxmlformats.org/drawingml/2006/main" name="1_自定义设计方案">
  <a:themeElements>
    <a:clrScheme name="自定义 1093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60B5CC"/>
      </a:accent1>
      <a:accent2>
        <a:srgbClr val="E66C7D"/>
      </a:accent2>
      <a:accent3>
        <a:srgbClr val="F0AD00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1300</Words>
  <Application>Microsoft Office PowerPoint</Application>
  <PresentationFormat>自定义</PresentationFormat>
  <Paragraphs>99</Paragraphs>
  <Slides>16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www.shulihua.net收集整理</Manager>
  <Company>www.shulihua.net收集整理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2019-01-09T02:10:37Z</dcterms:created>
  <dcterms:modified xsi:type="dcterms:W3CDTF">2019-02-12T09:24:21Z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