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</p:sldMasterIdLst>
  <p:sldIdLst>
    <p:sldId id="271" r:id="rId2"/>
    <p:sldId id="259" r:id="rId3"/>
    <p:sldId id="272" r:id="rId4"/>
    <p:sldId id="262" r:id="rId5"/>
    <p:sldId id="273" r:id="rId6"/>
    <p:sldId id="274" r:id="rId7"/>
    <p:sldId id="275" r:id="rId8"/>
    <p:sldId id="276" r:id="rId9"/>
    <p:sldId id="278" r:id="rId10"/>
    <p:sldId id="279" r:id="rId11"/>
    <p:sldId id="260" r:id="rId12"/>
    <p:sldId id="280" r:id="rId13"/>
    <p:sldId id="281" r:id="rId14"/>
    <p:sldId id="277" r:id="rId15"/>
    <p:sldId id="282" r:id="rId16"/>
    <p:sldId id="265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18" autoAdjust="0"/>
    <p:restoredTop sz="94660" autoAdjust="0"/>
  </p:normalViewPr>
  <p:slideViewPr>
    <p:cSldViewPr>
      <p:cViewPr varScale="1">
        <p:scale>
          <a:sx n="61" d="100"/>
          <a:sy n="61" d="100"/>
        </p:scale>
        <p:origin x="-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C91E6-785C-4784-80EC-A205E70BD6F1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68DE8-539C-4A69-8C4B-1FF8163DCF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C91E6-785C-4784-80EC-A205E70BD6F1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68DE8-539C-4A69-8C4B-1FF8163DCF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C91E6-785C-4784-80EC-A205E70BD6F1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68DE8-539C-4A69-8C4B-1FF8163DCF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C91E6-785C-4784-80EC-A205E70BD6F1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68DE8-539C-4A69-8C4B-1FF8163DCF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C91E6-785C-4784-80EC-A205E70BD6F1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68DE8-539C-4A69-8C4B-1FF8163DCF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五边形 1"/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2016-9-16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C91E6-785C-4784-80EC-A205E70BD6F1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68DE8-539C-4A69-8C4B-1FF8163DCF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C91E6-785C-4784-80EC-A205E70BD6F1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68DE8-539C-4A69-8C4B-1FF8163DCF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C91E6-785C-4784-80EC-A205E70BD6F1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68DE8-539C-4A69-8C4B-1FF8163DCF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C91E6-785C-4784-80EC-A205E70BD6F1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68DE8-539C-4A69-8C4B-1FF8163DCF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C91E6-785C-4784-80EC-A205E70BD6F1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68DE8-539C-4A69-8C4B-1FF8163DCF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C91E6-785C-4784-80EC-A205E70BD6F1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68DE8-539C-4A69-8C4B-1FF8163DCF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4C91E6-785C-4784-80EC-A205E70BD6F1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468DE8-539C-4A69-8C4B-1FF8163DCF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  <p:sldLayoutId id="2147483868" r:id="rId17"/>
    <p:sldLayoutId id="2147483869" r:id="rId18"/>
    <p:sldLayoutId id="2147483870" r:id="rId19"/>
    <p:sldLayoutId id="2147483871" r:id="rId20"/>
    <p:sldLayoutId id="2147483872" r:id="rId21"/>
    <p:sldLayoutId id="2147483873" r:id="rId22"/>
    <p:sldLayoutId id="2147483874" r:id="rId23"/>
    <p:sldLayoutId id="2147483875" r:id="rId24"/>
    <p:sldLayoutId id="2147483876" r:id="rId25"/>
    <p:sldLayoutId id="2147483877" r:id="rId26"/>
    <p:sldLayoutId id="2147483878" r:id="rId27"/>
    <p:sldLayoutId id="2147483840" r:id="rId28"/>
    <p:sldLayoutId id="2147483841" r:id="rId29"/>
    <p:sldLayoutId id="2147483839" r:id="rId30"/>
    <p:sldLayoutId id="2147483844" r:id="rId31"/>
    <p:sldLayoutId id="2147483847" r:id="rId3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Office_Word_2007___1.docx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2007___2.docx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2007___3.docx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2007___4.docx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9.png"/><Relationship Id="rId5" Type="http://schemas.openxmlformats.org/officeDocument/2006/relationships/package" Target="../embeddings/Microsoft_Office_Word_2007___5.docx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9pPr>
          </a:lstStyle>
          <a:p>
            <a:r>
              <a:rPr lang="en-US" altLang="zh-CN" sz="3600">
                <a:solidFill>
                  <a:schemeClr val="tx1"/>
                </a:solidFill>
              </a:rPr>
              <a:t>18</a:t>
            </a:r>
            <a:r>
              <a:rPr lang="zh-CN" altLang="en-US" sz="3600">
                <a:solidFill>
                  <a:schemeClr val="tx1"/>
                </a:solidFill>
              </a:rPr>
              <a:t>　心　术</a:t>
            </a:r>
            <a:endParaRPr lang="zh-CN" altLang="zh-CN" sz="36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673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积名句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为将之道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当先治心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凡战之道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未战养其财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将战养其力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既战养其气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既胜养其心。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知理则不屈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知势则不沮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知节则不穷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72411" y="3119196"/>
            <a:ext cx="111947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79102" y="3532546"/>
            <a:ext cx="140081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51920" y="3532546"/>
            <a:ext cx="140081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56248" y="3942135"/>
            <a:ext cx="140081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139952" y="3942135"/>
            <a:ext cx="140081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794286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泰山崩于前而色不变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麋鹿兴于左而目不瞬。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即使泰山在眼前崩倒了也能保持脸不变色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即使麋鹿在你身边突然出现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眼珠也不转动。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这句话运用夸张和对偶的修辞手法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生动形象地写出了将领要沉着冷静。色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脸色。意指镇静沉着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在突发事变前毫不惊慌失措。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8000" y="2726294"/>
            <a:ext cx="8128000" cy="868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8000" y="3594787"/>
            <a:ext cx="8128000" cy="1607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凡兵上义。不义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虽利勿动。非一动之为害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而他日将有所不可措手足也。夫惟义可以怒士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士以义怒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可与百战。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军事崇尚正义。如果不合乎正义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即使有利可图也不要行动。并非一动就有危害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而是因为后来将有不能应付的事情发生。只有正义能够激愤士气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用正义激愤士气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就可以投入一切战斗。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此段论述了战争中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的关系。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凡兵上义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战争的正义性是决定战争胜负的关键。不义的战争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的战争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即使一时不为所害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但从长远看是不利的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会弄到不可收拾。只有正义的战争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才能激发士气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只有士气旺盛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才能百战不殆。此段言简意赅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意蕴深刻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值得人们细细品味。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348880"/>
            <a:ext cx="8128000" cy="11983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3547224"/>
            <a:ext cx="8128000" cy="2186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9347816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凡战之道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未战养其财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一战而胜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不可用矣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该段道出了战争与财、力、心、气的关系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即战争与充分的物质准备、旺盛的战斗意志力之间的关系。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凡战之道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未战养其财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将战养其力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既战养其气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既胜养其心。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前两条讲要做好充分的物质准备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后两条讲要始终保持旺盛的士气。本段巧妙地运用排比的修辞手法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生动形象地论述了积聚战争的物资、提高军队的战斗力、培养士卒的勇气、保持旺盛的斗志与战争的密切关系。并举出黄帝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七十战而兵不殆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的事例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证明了战争与充分的物质准备、旺盛的战斗意志力之间的关系。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132856"/>
            <a:ext cx="8128000" cy="36768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8163973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故一忍可以支百勇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一静可以制百动。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所以凭一个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字可以经受敌人百次的冲锋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凭一个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字可以控制敌人百次的妄动。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此句运用排偶的手法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阐述了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的辩证的关系。这样的排偶句不仅音韵铿锵、气势不凡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而且极富哲理。不难看出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对战争的问题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作者总是从矛盾双方着眼去思索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并寻求解决的方法。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8000" y="2532246"/>
            <a:ext cx="8128000" cy="868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8000" y="3400740"/>
            <a:ext cx="8128000" cy="2404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206541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兵有长短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敌我一也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此用长短之术也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这一段论述了战争中的阴长、暴短的关系。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吾之所短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吾抗而暴之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使之疑而却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吾之所长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吾阴而养之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使之狎而堕其中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此用长短之术也。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具体来说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暴短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是有意显露自己的短处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使敌人疑惧而不敢攻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阴长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是有意隐匿自己的长处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使敌人麻痹大意而落入圈套。该段用问答的方式将如何利用长处与短处的方法巧妙地表现了出来。这样易于理解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使文章所表达的战略战术思想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具有深邃而又实用的特点。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333596"/>
            <a:ext cx="8128000" cy="3532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3485239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文章第七段在形式上有何特点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这样处理材料有什么好处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在第七段中作者采用了情境问答式来提出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扬短避长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的作战策略。采取这种方式来行文给人的感觉好像是身临其境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制造出了一种真实的情境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使文章具有最大的可信度和说服力。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文章的语言有何特色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起语多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使行文理足气壮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语气果断斩截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全篇多短句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语调峻急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锋不可犯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排比和对偶句有十几处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气势不凡。如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泰山崩于前而色不变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麋鹿兴于左而目不瞬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怒不尽则有余勇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欲不尽则有余贪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一忍可以支百勇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一静可以制百动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这些排偶句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不仅音韵铿锵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气势不凡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而且极富哲理。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1916832"/>
            <a:ext cx="812800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000" y="3572834"/>
            <a:ext cx="8128000" cy="2304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96752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连线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苏洵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苏洵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(1009—1066),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字明允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自号老泉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眉州眉山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今四川眉山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北宋著名散文家。苏洵精于古文写作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尤长于策论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言必中当世之过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。为文见解精辟、论点鲜明、论据有力、语言犀利、明快酣畅、纵横捭阖、雄奇遒劲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很有战国纵横家的风度。后人称他为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老苏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。著有《嘉祐集》十五卷。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Q14.eps" descr="id:2147491963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779912" y="1484784"/>
            <a:ext cx="1440160" cy="2093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写作背景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北宋中期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国势日弱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民族矛盾十分严重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来自西夏、契丹的侵略日益频繁。为求苟安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北宋每年都要向契丹、西夏纳币输帛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极大地削弱了国力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带来了无穷的祸患。针对这种情况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苏洵花了很大精力研究古今兵法和战例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《权书》十篇就是他系统研究战略战术问题的军事专著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本文是其中一篇。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702961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16631"/>
            <a:ext cx="158376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61870374"/>
              </p:ext>
            </p:extLst>
          </p:nvPr>
        </p:nvGraphicFramePr>
        <p:xfrm>
          <a:off x="508000" y="1491091"/>
          <a:ext cx="8128000" cy="4935094"/>
        </p:xfrm>
        <a:graphic>
          <a:graphicData uri="http://schemas.openxmlformats.org/presentationml/2006/ole">
            <p:oleObj spid="_x0000_s1028" name="文档" r:id="rId5" imgW="3896414" imgH="236526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86853"/>
            <a:ext cx="158376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解多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义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25141936"/>
              </p:ext>
            </p:extLst>
          </p:nvPr>
        </p:nvGraphicFramePr>
        <p:xfrm>
          <a:off x="508000" y="1576390"/>
          <a:ext cx="8128000" cy="4732930"/>
        </p:xfrm>
        <a:graphic>
          <a:graphicData uri="http://schemas.openxmlformats.org/presentationml/2006/ole">
            <p:oleObj spid="_x0000_s2052" name="文档" r:id="rId5" imgW="3839157" imgH="2235279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4262197" y="1630820"/>
            <a:ext cx="118478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09930" y="2173232"/>
            <a:ext cx="185666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907704" y="3161944"/>
            <a:ext cx="185666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82819" y="3674000"/>
            <a:ext cx="1237053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81959" y="4233703"/>
            <a:ext cx="1237053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953473" y="4761605"/>
            <a:ext cx="181311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856280" y="5332972"/>
            <a:ext cx="181311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774574" y="5831590"/>
            <a:ext cx="151216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102921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82839960"/>
              </p:ext>
            </p:extLst>
          </p:nvPr>
        </p:nvGraphicFramePr>
        <p:xfrm>
          <a:off x="508000" y="1460132"/>
          <a:ext cx="8128000" cy="4191736"/>
        </p:xfrm>
        <a:graphic>
          <a:graphicData uri="http://schemas.openxmlformats.org/presentationml/2006/ole">
            <p:oleObj spid="_x0000_s3076" name="文档" r:id="rId5" imgW="3839157" imgH="1979633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139952" y="1481904"/>
            <a:ext cx="187220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88024" y="2029260"/>
            <a:ext cx="187220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55233" y="2563272"/>
            <a:ext cx="187220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65170" y="3122304"/>
            <a:ext cx="187220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635896" y="3667202"/>
            <a:ext cx="187220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170650" y="4644844"/>
            <a:ext cx="187220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150838" y="5195945"/>
            <a:ext cx="1296144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769199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30179072"/>
              </p:ext>
            </p:extLst>
          </p:nvPr>
        </p:nvGraphicFramePr>
        <p:xfrm>
          <a:off x="508000" y="1443325"/>
          <a:ext cx="8128000" cy="4225349"/>
        </p:xfrm>
        <a:graphic>
          <a:graphicData uri="http://schemas.openxmlformats.org/presentationml/2006/ole">
            <p:oleObj spid="_x0000_s4100" name="文档" r:id="rId5" imgW="3839157" imgH="1996196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283968" y="1476929"/>
            <a:ext cx="208823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07904" y="2028190"/>
            <a:ext cx="122413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57868" y="2564904"/>
            <a:ext cx="149039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499992" y="3054344"/>
            <a:ext cx="149039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651785" y="3585838"/>
            <a:ext cx="149039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651785" y="4139104"/>
            <a:ext cx="149039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120409" y="4677308"/>
            <a:ext cx="149039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092490" y="5210226"/>
            <a:ext cx="149039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822915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52983912"/>
              </p:ext>
            </p:extLst>
          </p:nvPr>
        </p:nvGraphicFramePr>
        <p:xfrm>
          <a:off x="323528" y="1556792"/>
          <a:ext cx="8128000" cy="1573161"/>
        </p:xfrm>
        <a:graphic>
          <a:graphicData uri="http://schemas.openxmlformats.org/presentationml/2006/ole">
            <p:oleObj spid="_x0000_s5124" name="文档" r:id="rId5" imgW="3839157" imgH="742813" progId="Word.Document.12">
              <p:embed/>
            </p:oleObj>
          </a:graphicData>
        </a:graphic>
      </p:graphicFrame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97786" y="4578623"/>
            <a:ext cx="615749" cy="49381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2324" y="3734352"/>
            <a:ext cx="341406" cy="49381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40720" y="3734352"/>
            <a:ext cx="341406" cy="49381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2324" y="4539069"/>
            <a:ext cx="341406" cy="49381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24458" y="5383453"/>
            <a:ext cx="615749" cy="493819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508000" y="3165658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辨活用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谨烽燧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严斥堠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谨、严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形容词的使动用法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严谨、使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严格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丰犒而优游之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丰、优游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形容词的使动用法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丰盛、使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悠闲自在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兵有长短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长、短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形容词用作名词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长处、短处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78831" y="1594044"/>
            <a:ext cx="121325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44008" y="2132856"/>
            <a:ext cx="121325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729676" y="2677892"/>
            <a:ext cx="185043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952392" y="3570136"/>
            <a:ext cx="429201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21905" y="4066185"/>
            <a:ext cx="1575881" cy="270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150838" y="4336051"/>
            <a:ext cx="4311576" cy="3999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51992" y="4847287"/>
            <a:ext cx="2217999" cy="2921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340341" y="5248269"/>
            <a:ext cx="3413671" cy="2921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82564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明句式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此黄帝之所以七十战而兵不殆也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兵有长短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敌我一也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此用长短之术也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泰山崩于前而色不变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麋鹿兴于左而目不瞬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邓艾缒兵于穴中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可与百战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省略句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而后可以动于险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(8)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而又以敌自尝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宾语前置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(9)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无敌于天下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80723" y="1915436"/>
            <a:ext cx="83143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92352" y="2308786"/>
            <a:ext cx="83143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47392" y="2713766"/>
            <a:ext cx="83143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72200" y="3115433"/>
            <a:ext cx="172819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25620" y="3517911"/>
            <a:ext cx="172819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383296" y="3920774"/>
            <a:ext cx="86409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36506" y="4323679"/>
            <a:ext cx="170642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976938" y="4724467"/>
            <a:ext cx="109100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669230" y="5136141"/>
            <a:ext cx="172190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305849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</TotalTime>
  <Words>1468</Words>
  <Application>Microsoft Office PowerPoint</Application>
  <PresentationFormat>全屏显示(4:3)</PresentationFormat>
  <Paragraphs>78</Paragraphs>
  <Slides>16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自定义设计方案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2014-12-27T00:55:35Z</dcterms:created>
  <dcterms:modified xsi:type="dcterms:W3CDTF">2016-09-16T15:05:57Z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