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338" r:id="rId6"/>
    <p:sldId id="292" r:id="rId7"/>
    <p:sldId id="459" r:id="rId8"/>
    <p:sldId id="365" r:id="rId9"/>
    <p:sldId id="458" r:id="rId10"/>
    <p:sldId id="426" r:id="rId11"/>
    <p:sldId id="303" r:id="rId12"/>
    <p:sldId id="493" r:id="rId13"/>
    <p:sldId id="418" r:id="rId14"/>
    <p:sldId id="417" r:id="rId15"/>
    <p:sldId id="300" r:id="rId16"/>
    <p:sldId id="415" r:id="rId17"/>
    <p:sldId id="420" r:id="rId18"/>
    <p:sldId id="309" r:id="rId19"/>
    <p:sldId id="525" r:id="rId20"/>
    <p:sldId id="394" r:id="rId21"/>
    <p:sldId id="371" r:id="rId22"/>
    <p:sldId id="522" r:id="rId23"/>
    <p:sldId id="523" r:id="rId24"/>
    <p:sldId id="399" r:id="rId25"/>
    <p:sldId id="524" r:id="rId26"/>
    <p:sldId id="324" r:id="rId27"/>
    <p:sldId id="526" r:id="rId28"/>
    <p:sldId id="393" r:id="rId29"/>
    <p:sldId id="313" r:id="rId30"/>
    <p:sldId id="319" r:id="rId31"/>
    <p:sldId id="419" r:id="rId32"/>
    <p:sldId id="416" r:id="rId33"/>
    <p:sldId id="377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00FF"/>
    <a:srgbClr val="0066FF"/>
    <a:srgbClr val="0033CC"/>
    <a:srgbClr val="0066CC"/>
    <a:srgbClr val="3333FF"/>
    <a:srgbClr val="08CDE8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3919"/>
        <p:guide pos="7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jpeg"/><Relationship Id="rId8" Type="http://schemas.openxmlformats.org/officeDocument/2006/relationships/image" Target="../media/image25.jpeg"/><Relationship Id="rId7" Type="http://schemas.openxmlformats.org/officeDocument/2006/relationships/image" Target="../media/image24.jpeg"/><Relationship Id="rId6" Type="http://schemas.openxmlformats.org/officeDocument/2006/relationships/image" Target="../media/image23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8.jpeg"/><Relationship Id="rId4" Type="http://schemas.openxmlformats.org/officeDocument/2006/relationships/image" Target="../media/image12.png"/><Relationship Id="rId3" Type="http://schemas.openxmlformats.org/officeDocument/2006/relationships/image" Target="../media/image27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30.jpeg"/><Relationship Id="rId7" Type="http://schemas.openxmlformats.org/officeDocument/2006/relationships/image" Target="../media/image29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10.emf"/><Relationship Id="rId3" Type="http://schemas.openxmlformats.org/officeDocument/2006/relationships/image" Target="../media/image9.emf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1.pn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33.png"/><Relationship Id="rId4" Type="http://schemas.openxmlformats.org/officeDocument/2006/relationships/image" Target="../media/image27.png"/><Relationship Id="rId3" Type="http://schemas.openxmlformats.org/officeDocument/2006/relationships/image" Target="../media/image10.emf"/><Relationship Id="rId2" Type="http://schemas.openxmlformats.org/officeDocument/2006/relationships/image" Target="../media/image32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4.jpeg"/><Relationship Id="rId5" Type="http://schemas.openxmlformats.org/officeDocument/2006/relationships/image" Target="../media/image12.png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10.emf"/><Relationship Id="rId3" Type="http://schemas.openxmlformats.org/officeDocument/2006/relationships/image" Target="../media/image9.emf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29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29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7.png"/><Relationship Id="rId7" Type="http://schemas.openxmlformats.org/officeDocument/2006/relationships/image" Target="../media/image10.emf"/><Relationship Id="rId6" Type="http://schemas.openxmlformats.org/officeDocument/2006/relationships/image" Target="../media/image14.emf"/><Relationship Id="rId5" Type="http://schemas.openxmlformats.org/officeDocument/2006/relationships/image" Target="../media/image16.jpeg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36.png"/><Relationship Id="rId7" Type="http://schemas.openxmlformats.org/officeDocument/2006/relationships/image" Target="../media/image35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8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1.jpeg"/><Relationship Id="rId7" Type="http://schemas.openxmlformats.org/officeDocument/2006/relationships/image" Target="../media/image20.jpeg"/><Relationship Id="rId6" Type="http://schemas.openxmlformats.org/officeDocument/2006/relationships/image" Target="../media/image19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347440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22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父亲、树林和鸟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5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部编版三年级上册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1142973" y="3322320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惊愕：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形容因吃惊而发愣。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43308" y="4346426"/>
            <a:ext cx="6228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凝神静气：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使精神凝聚，使心气平和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43124" y="2421632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兀立：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笔直挺立。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593080" y="1431925"/>
            <a:ext cx="1512011" cy="1512011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579683" y="415022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2060848"/>
            <a:ext cx="7572071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（    ）时分，几位旅客还是没有走出那片（    ）的森林，他们（        ）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侧耳倾听着周围的动静，生怕放过一丝求救的机会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41698" y="2644076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凝神静气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22649" y="2060511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黎明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6"/>
          <p:cNvSpPr txBox="1"/>
          <p:nvPr/>
        </p:nvSpPr>
        <p:spPr>
          <a:xfrm>
            <a:off x="2411904" y="264407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幽深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74451" y="4919330"/>
            <a:ext cx="1292343" cy="1446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17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411760" y="2492896"/>
            <a:ext cx="46742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表示精神集中的四字词语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32711" y="347419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凝神静气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53557" y="3520958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全神贯注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57247" y="3520959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目不转睛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32711" y="449343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聚精会神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36967" y="4493436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屏气凝神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19904" y="4501619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目不斜视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971600" y="2060848"/>
            <a:ext cx="7416824" cy="3744416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6" name="直接连接符 35"/>
          <p:cNvCxnSpPr/>
          <p:nvPr/>
        </p:nvCxnSpPr>
        <p:spPr>
          <a:xfrm>
            <a:off x="539552" y="306744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5154409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2124075" y="3352165"/>
            <a:ext cx="5675630" cy="1515745"/>
            <a:chOff x="3345" y="5279"/>
            <a:chExt cx="8938" cy="2387"/>
          </a:xfrm>
        </p:grpSpPr>
        <p:sp>
          <p:nvSpPr>
            <p:cNvPr id="38" name="TextBox 37"/>
            <p:cNvSpPr txBox="1"/>
            <p:nvPr/>
          </p:nvSpPr>
          <p:spPr>
            <a:xfrm>
              <a:off x="3345" y="528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黎明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707" y="528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黄昏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121" y="5279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惊愕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0483" y="5279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镇静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354" y="6748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潮湿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717" y="6748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干燥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321145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30120" y="1150620"/>
            <a:ext cx="5681980" cy="1447165"/>
            <a:chOff x="3345" y="2110"/>
            <a:chExt cx="8948" cy="2279"/>
          </a:xfrm>
        </p:grpSpPr>
        <p:sp>
          <p:nvSpPr>
            <p:cNvPr id="34" name="TextBox 33"/>
            <p:cNvSpPr txBox="1"/>
            <p:nvPr/>
          </p:nvSpPr>
          <p:spPr>
            <a:xfrm>
              <a:off x="10493" y="3460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快乐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TextBox 16"/>
            <p:cNvSpPr txBox="1"/>
            <p:nvPr/>
          </p:nvSpPr>
          <p:spPr>
            <a:xfrm>
              <a:off x="3345" y="2110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幽深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TextBox 27"/>
            <p:cNvSpPr txBox="1"/>
            <p:nvPr/>
          </p:nvSpPr>
          <p:spPr>
            <a:xfrm>
              <a:off x="5728" y="2110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幽暗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TextBox 28"/>
            <p:cNvSpPr txBox="1"/>
            <p:nvPr/>
          </p:nvSpPr>
          <p:spPr>
            <a:xfrm>
              <a:off x="8091" y="2110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黎明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Box 29"/>
            <p:cNvSpPr txBox="1"/>
            <p:nvPr/>
          </p:nvSpPr>
          <p:spPr>
            <a:xfrm>
              <a:off x="10454" y="2110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清晨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TextBox 30"/>
            <p:cNvSpPr txBox="1"/>
            <p:nvPr/>
          </p:nvSpPr>
          <p:spPr>
            <a:xfrm>
              <a:off x="3396" y="3471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兀立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TextBox 31"/>
            <p:cNvSpPr txBox="1"/>
            <p:nvPr/>
          </p:nvSpPr>
          <p:spPr>
            <a:xfrm>
              <a:off x="5758" y="3461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直立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Box 32"/>
            <p:cNvSpPr txBox="1"/>
            <p:nvPr/>
          </p:nvSpPr>
          <p:spPr>
            <a:xfrm>
              <a:off x="8121" y="3461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快活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49945" y="2194268"/>
            <a:ext cx="6667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1143000" y="3087370"/>
            <a:ext cx="7201535" cy="2158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课文通过“我”和父亲关于鸟的对话，让我们了解到父亲对鸟的熟悉与热爱，这种爱也感染了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，使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有了爱鸟意识，展现了人与自然的和谐与融洽。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1242060" y="2104390"/>
            <a:ext cx="720725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43000" y="3057525"/>
            <a:ext cx="730631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自然段）：概括讲父亲一生最喜欢树林和唱歌的鸟。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2-17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自然段）：具体讲父亲怎样喜爱树林和鸟。 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519555" y="1829435"/>
            <a:ext cx="665226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读课文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2-6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自然段，你从哪些地方知道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父亲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很喜欢鸟？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499235" y="2646680"/>
            <a:ext cx="6552565" cy="3978910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QQ截图2018032509585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8240000">
            <a:off x="6798310" y="2776220"/>
            <a:ext cx="738505" cy="80137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403648" y="2879090"/>
            <a:ext cx="6552565" cy="3978910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QQ截图20180325095933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6440000" flipH="1">
            <a:off x="4631690" y="2588895"/>
            <a:ext cx="527050" cy="688975"/>
          </a:xfrm>
          <a:prstGeom prst="rect">
            <a:avLst/>
          </a:prstGeom>
        </p:spPr>
      </p:pic>
      <p:pic>
        <p:nvPicPr>
          <p:cNvPr id="7" name="图片 6" descr="QQ截图2018032509582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9800000">
            <a:off x="3608070" y="3707130"/>
            <a:ext cx="597535" cy="65405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1043305" y="4380230"/>
            <a:ext cx="6751955" cy="582930"/>
            <a:chOff x="1643" y="6898"/>
            <a:chExt cx="10633" cy="918"/>
          </a:xfrm>
        </p:grpSpPr>
        <p:sp>
          <p:nvSpPr>
            <p:cNvPr id="8" name="文本框 7"/>
            <p:cNvSpPr txBox="1"/>
            <p:nvPr/>
          </p:nvSpPr>
          <p:spPr>
            <a:xfrm>
              <a:off x="2488" y="6898"/>
              <a:ext cx="9789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marL="0" indent="0"/>
              <a:r>
                <a:rPr lang="zh-CN" altLang="en-US" sz="3200" b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我知道这也是父亲最快活的时刻。</a:t>
              </a:r>
              <a:endParaRPr lang="zh-CN" altLang="en-US" sz="32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9" name=" 184"/>
            <p:cNvSpPr/>
            <p:nvPr/>
          </p:nvSpPr>
          <p:spPr>
            <a:xfrm>
              <a:off x="1643" y="7130"/>
              <a:ext cx="453" cy="45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79475" y="2205990"/>
            <a:ext cx="8392795" cy="829945"/>
            <a:chOff x="2663" y="1576"/>
            <a:chExt cx="11076" cy="1307"/>
          </a:xfrm>
        </p:grpSpPr>
        <p:sp>
          <p:nvSpPr>
            <p:cNvPr id="100" name="文本框 99"/>
            <p:cNvSpPr txBox="1"/>
            <p:nvPr/>
          </p:nvSpPr>
          <p:spPr>
            <a:xfrm>
              <a:off x="2663" y="1576"/>
              <a:ext cx="11076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indent="0" eaLnBrk="1" latinLnBrk="0" hangingPunct="1">
                <a:lnSpc>
                  <a:spcPct val="150000"/>
                </a:lnSpc>
              </a:pPr>
              <a:r>
                <a:rPr lang="en-US" altLang="zh-CN" sz="2800" b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   </a:t>
              </a:r>
              <a:r>
                <a:rPr lang="zh-CN" altLang="en-US" sz="3200" b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父亲一生</a:t>
              </a:r>
              <a:r>
                <a:rPr lang="zh-CN" altLang="en-US" sz="3200" b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最喜欢</a:t>
              </a:r>
              <a:r>
                <a:rPr lang="zh-CN" altLang="en-US" sz="3200" b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树林和唱歌的鸟。</a:t>
              </a: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4" name=" 184"/>
            <p:cNvSpPr/>
            <p:nvPr/>
          </p:nvSpPr>
          <p:spPr>
            <a:xfrm>
              <a:off x="2879" y="2161"/>
              <a:ext cx="380" cy="45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直接连接符 2"/>
          <p:cNvSpPr/>
          <p:nvPr/>
        </p:nvSpPr>
        <p:spPr>
          <a:xfrm flipH="1">
            <a:off x="4479290" y="2875915"/>
            <a:ext cx="2736020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" name="文本框 9"/>
          <p:cNvSpPr txBox="1"/>
          <p:nvPr/>
        </p:nvSpPr>
        <p:spPr>
          <a:xfrm>
            <a:off x="1999615" y="1252855"/>
            <a:ext cx="5796280" cy="583565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200" b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中心句：总说父亲爱鸟的程度。</a:t>
            </a:r>
            <a:endParaRPr lang="zh-CN" altLang="en-US" sz="3200" b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94955" y="4985385"/>
            <a:ext cx="1191260" cy="1872615"/>
            <a:chOff x="5836357" y="4560894"/>
            <a:chExt cx="1327930" cy="2056092"/>
          </a:xfrm>
        </p:grpSpPr>
        <p:pic>
          <p:nvPicPr>
            <p:cNvPr id="20" name="图片 5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文本框 6"/>
          <p:cNvSpPr txBox="1"/>
          <p:nvPr/>
        </p:nvSpPr>
        <p:spPr>
          <a:xfrm>
            <a:off x="2202815" y="2348880"/>
            <a:ext cx="13747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indent="0"/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一生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60" name=" 160"/>
          <p:cNvSpPr/>
          <p:nvPr/>
        </p:nvSpPr>
        <p:spPr>
          <a:xfrm rot="2760000" flipH="1">
            <a:off x="1348906" y="1574951"/>
            <a:ext cx="324002" cy="104584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666" y="5411455"/>
            <a:ext cx="1292343" cy="1446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图片 5" descr="9b2e668f04b713652bc142c92513e82a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2210" y="4380230"/>
            <a:ext cx="6799580" cy="3508375"/>
          </a:xfrm>
          <a:prstGeom prst="rect">
            <a:avLst/>
          </a:prstGeom>
        </p:spPr>
      </p:pic>
      <p:sp>
        <p:nvSpPr>
          <p:cNvPr id="11" name="直接连接符 10"/>
          <p:cNvSpPr/>
          <p:nvPr/>
        </p:nvSpPr>
        <p:spPr>
          <a:xfrm flipH="1">
            <a:off x="4987290" y="4890770"/>
            <a:ext cx="2376018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" name="文本框 26"/>
          <p:cNvSpPr txBox="1"/>
          <p:nvPr/>
        </p:nvSpPr>
        <p:spPr>
          <a:xfrm>
            <a:off x="1473835" y="3477895"/>
            <a:ext cx="893445" cy="460375"/>
          </a:xfrm>
          <a:prstGeom prst="rect">
            <a:avLst/>
          </a:prstGeom>
          <a:solidFill>
            <a:srgbClr val="92D050"/>
          </a:solidFill>
          <a:ln w="19050">
            <a:solidFill>
              <a:srgbClr val="FFC000"/>
            </a:solidFill>
          </a:ln>
        </p:spPr>
        <p:txBody>
          <a:bodyPr wrap="square" anchor="t">
            <a:spAutoFit/>
          </a:bodyPr>
          <a:lstStyle/>
          <a:p>
            <a:pPr marL="0" indent="0"/>
            <a:r>
              <a:rPr lang="zh-CN" altLang="en-US" sz="24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照应</a:t>
            </a:r>
            <a:endParaRPr lang="zh-CN" altLang="en-US" sz="2400" b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267710" y="3293110"/>
            <a:ext cx="3125470" cy="829945"/>
          </a:xfrm>
          <a:prstGeom prst="rect">
            <a:avLst/>
          </a:prstGeom>
          <a:noFill/>
          <a:ln w="2857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marL="0" indent="0"/>
            <a:r>
              <a: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是“我”对父亲爱鸟的具体说明和赞美。</a:t>
            </a:r>
            <a:endParaRPr lang="zh-CN" altLang="en-US" sz="2400" b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3" name=" 160"/>
          <p:cNvSpPr/>
          <p:nvPr/>
        </p:nvSpPr>
        <p:spPr>
          <a:xfrm rot="1380000" flipH="1">
            <a:off x="944880" y="2910840"/>
            <a:ext cx="483235" cy="159448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右箭头 33"/>
          <p:cNvSpPr/>
          <p:nvPr/>
        </p:nvSpPr>
        <p:spPr>
          <a:xfrm>
            <a:off x="2548220" y="3618394"/>
            <a:ext cx="504004" cy="180001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7" grpId="0"/>
      <p:bldP spid="7" grpId="1"/>
      <p:bldP spid="7" grpId="2"/>
      <p:bldP spid="7" grpId="3"/>
      <p:bldP spid="7" grpId="4"/>
      <p:bldP spid="7" grpId="5"/>
      <p:bldP spid="7" grpId="6"/>
      <p:bldP spid="7" grpId="7"/>
      <p:bldP spid="7" grpId="8"/>
      <p:bldP spid="7" grpId="9"/>
      <p:bldP spid="7" grpId="10"/>
      <p:bldP spid="7" grpId="11"/>
      <p:bldP spid="7" grpId="12"/>
      <p:bldP spid="7" grpId="13"/>
      <p:bldP spid="160" grpId="0" animBg="1"/>
      <p:bldP spid="160" grpId="1" bldLvl="0" animBg="1"/>
      <p:bldP spid="27" grpId="0" animBg="1"/>
      <p:bldP spid="32" grpId="0" animBg="1"/>
      <p:bldP spid="33" grpId="0" animBg="1"/>
      <p:bldP spid="33" grpId="2" animBg="1"/>
      <p:bldP spid="3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143000" y="2231390"/>
            <a:ext cx="37170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你从哪里感受到了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父亲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很了解鸟？仔细阅读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7-19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自然段，找出答案吧！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092315" y="4840605"/>
            <a:ext cx="1183640" cy="1364615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http://img.haote.com/upload/201609/09/1473384275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348880"/>
            <a:ext cx="3597499" cy="28529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/>
        </p:nvSpPr>
        <p:spPr>
          <a:xfrm>
            <a:off x="3309903" y="5222196"/>
            <a:ext cx="3027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树林里有很多鸟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3742870" name="直接连接符 1073742869"/>
          <p:cNvSpPr/>
          <p:nvPr/>
        </p:nvSpPr>
        <p:spPr>
          <a:xfrm flipH="1">
            <a:off x="1585595" y="2576830"/>
            <a:ext cx="3128010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" name="直接连接符 2"/>
          <p:cNvSpPr/>
          <p:nvPr/>
        </p:nvSpPr>
        <p:spPr>
          <a:xfrm flipH="1">
            <a:off x="5097780" y="2576830"/>
            <a:ext cx="2520019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" name="右箭头 3"/>
          <p:cNvSpPr/>
          <p:nvPr/>
        </p:nvSpPr>
        <p:spPr>
          <a:xfrm rot="5400000">
            <a:off x="3239735" y="2753524"/>
            <a:ext cx="396003" cy="180001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 rot="5400000">
            <a:off x="6160100" y="2753524"/>
            <a:ext cx="396003" cy="180001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639060" y="3040380"/>
            <a:ext cx="1494155" cy="46037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400" b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看叶知鸟</a:t>
            </a:r>
            <a:endParaRPr lang="zh-CN" altLang="en-US" sz="2400" b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32450" y="3040380"/>
            <a:ext cx="1450975" cy="46037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/>
            <a:r>
              <a:rPr lang="zh-CN" altLang="en-US" sz="2400" b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闻鸟有味</a:t>
            </a:r>
            <a:endParaRPr lang="zh-CN" altLang="en-US" sz="2400" b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61515" y="3881120"/>
            <a:ext cx="2952115" cy="829945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400" b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看那里，没有风，叶子为什么在动？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19675" y="3881120"/>
            <a:ext cx="3349625" cy="829945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400" b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树林里过夜的鸟总是一群，羽毛焐得热腾腾的。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右箭头 1"/>
          <p:cNvSpPr/>
          <p:nvPr/>
        </p:nvSpPr>
        <p:spPr>
          <a:xfrm rot="5400000">
            <a:off x="3257735" y="3597854"/>
            <a:ext cx="360003" cy="180001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 rot="5400000">
            <a:off x="6178100" y="3590869"/>
            <a:ext cx="360003" cy="180001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ym typeface="+mn-ea"/>
            </a:endParaRPr>
          </a:p>
        </p:txBody>
      </p:sp>
      <p:sp>
        <p:nvSpPr>
          <p:cNvPr id="1073742852" name="左大括号 1073742851"/>
          <p:cNvSpPr/>
          <p:nvPr/>
        </p:nvSpPr>
        <p:spPr>
          <a:xfrm rot="16200000">
            <a:off x="4715434" y="3615665"/>
            <a:ext cx="216002" cy="2592019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7894955" y="4985385"/>
            <a:ext cx="1191260" cy="1872615"/>
            <a:chOff x="5836357" y="4560894"/>
            <a:chExt cx="1327930" cy="2056092"/>
          </a:xfrm>
        </p:grpSpPr>
        <p:pic>
          <p:nvPicPr>
            <p:cNvPr id="20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1421765" y="1261745"/>
            <a:ext cx="7033260" cy="1383030"/>
            <a:chOff x="2239" y="1987"/>
            <a:chExt cx="11076" cy="2178"/>
          </a:xfrm>
        </p:grpSpPr>
        <p:sp>
          <p:nvSpPr>
            <p:cNvPr id="100" name="文本框 99"/>
            <p:cNvSpPr txBox="1"/>
            <p:nvPr/>
          </p:nvSpPr>
          <p:spPr>
            <a:xfrm>
              <a:off x="2239" y="1987"/>
              <a:ext cx="11076" cy="2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indent="0" eaLnBrk="1" latinLnBrk="0" hangingPunct="1">
                <a:lnSpc>
                  <a:spcPct val="150000"/>
                </a:lnSpc>
              </a:pPr>
              <a:r>
                <a:rPr lang="en-US" altLang="zh-CN" sz="2800" b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   </a:t>
              </a:r>
              <a:r>
                <a:rPr lang="zh-CN" altLang="en-US" sz="2800" b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父亲突然站定，朝幽深的雾蒙蒙的森林，上上下下地望了又望，用鼻子闻了又闻。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4" name=" 184"/>
            <p:cNvSpPr/>
            <p:nvPr/>
          </p:nvSpPr>
          <p:spPr>
            <a:xfrm>
              <a:off x="2663" y="2565"/>
              <a:ext cx="283" cy="28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73742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73742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73742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73742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73742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1"/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2" grpId="0" animBg="1"/>
      <p:bldP spid="6" grpId="0" animBg="1"/>
      <p:bldP spid="107374285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50595" y="4653280"/>
            <a:ext cx="7797165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小河是鱼儿的家，蓝天是白云的家，草丛是小昆虫的家，小鸟的家在树林。你喜欢鸟儿吗？跟我一起去课文看看文中父子的对话吧！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C:\Users\Administrator\Desktop\view.jpgview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29291" y="884675"/>
            <a:ext cx="5287010" cy="3965495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0"/>
              </a:schemeClr>
            </a:glow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直接连接符 2"/>
          <p:cNvSpPr/>
          <p:nvPr/>
        </p:nvSpPr>
        <p:spPr>
          <a:xfrm flipH="1">
            <a:off x="4237355" y="1912620"/>
            <a:ext cx="2052015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" name="右箭头 3"/>
          <p:cNvSpPr/>
          <p:nvPr/>
        </p:nvSpPr>
        <p:spPr>
          <a:xfrm rot="5400000">
            <a:off x="5065995" y="4341024"/>
            <a:ext cx="396003" cy="180001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 rot="5400000">
            <a:off x="5065360" y="2107094"/>
            <a:ext cx="396003" cy="180001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16755" y="2395220"/>
            <a:ext cx="1494155" cy="46037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0" indent="0"/>
            <a:r>
              <a:rPr lang="zh-CN" altLang="en-US" sz="2400" b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什么时刻？</a:t>
            </a:r>
            <a:endParaRPr lang="zh-CN" altLang="en-US" sz="2400" b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265" y="2284095"/>
            <a:ext cx="1450975" cy="460375"/>
          </a:xfrm>
          <a:prstGeom prst="rect">
            <a:avLst/>
          </a:prstGeom>
          <a:solidFill>
            <a:srgbClr val="92D050"/>
          </a:solidFill>
          <a:ln w="2857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marL="0" algn="ctr"/>
            <a:r>
              <a:rPr lang="zh-CN" altLang="en-US" sz="2400" b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黎明</a:t>
            </a:r>
            <a:endParaRPr lang="zh-CN" altLang="en-US" sz="2400" b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93230" y="4629150"/>
            <a:ext cx="1731010" cy="829945"/>
          </a:xfrm>
          <a:prstGeom prst="rect">
            <a:avLst/>
          </a:prstGeom>
          <a:solidFill>
            <a:srgbClr val="92D050"/>
          </a:solidFill>
          <a:ln w="2857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400" b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鸟要准备唱歌了。</a:t>
            </a:r>
            <a:endParaRPr lang="zh-CN" altLang="en-US" sz="2400" b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43000" y="3061970"/>
            <a:ext cx="2459990" cy="1198880"/>
          </a:xfrm>
          <a:prstGeom prst="rect">
            <a:avLst/>
          </a:prstGeom>
          <a:solidFill>
            <a:srgbClr val="92D050"/>
          </a:solidFill>
          <a:ln w="2857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marL="0" indent="0" algn="just"/>
            <a:r>
              <a:rPr lang="zh-CN" altLang="en-US" sz="2400" b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每一个张开的喙舒畅地呼吸着，深深地呼吸着。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右箭头 5"/>
          <p:cNvSpPr/>
          <p:nvPr/>
        </p:nvSpPr>
        <p:spPr>
          <a:xfrm rot="5400000">
            <a:off x="5083360" y="3026354"/>
            <a:ext cx="360003" cy="180001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421765" y="1261745"/>
            <a:ext cx="7033260" cy="737235"/>
            <a:chOff x="2239" y="1987"/>
            <a:chExt cx="11076" cy="1161"/>
          </a:xfrm>
        </p:grpSpPr>
        <p:sp>
          <p:nvSpPr>
            <p:cNvPr id="100" name="文本框 99"/>
            <p:cNvSpPr txBox="1"/>
            <p:nvPr/>
          </p:nvSpPr>
          <p:spPr>
            <a:xfrm>
              <a:off x="2239" y="1987"/>
              <a:ext cx="11076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indent="0" eaLnBrk="1" latinLnBrk="0" hangingPunct="1">
                <a:lnSpc>
                  <a:spcPct val="150000"/>
                </a:lnSpc>
              </a:pPr>
              <a:r>
                <a:rPr lang="en-US" altLang="zh-CN" sz="2800" b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   </a:t>
              </a:r>
              <a:r>
                <a:rPr lang="zh-CN" altLang="en-US" sz="2800" b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这是树林和鸟最快活的时刻。</a:t>
              </a:r>
              <a:endParaRPr lang="zh-CN" altLang="en-US" sz="2800" b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184" name=" 184"/>
            <p:cNvSpPr/>
            <p:nvPr/>
          </p:nvSpPr>
          <p:spPr>
            <a:xfrm>
              <a:off x="2663" y="2565"/>
              <a:ext cx="283" cy="28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516755" y="3318510"/>
            <a:ext cx="1494155" cy="82994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0" indent="0"/>
            <a:r>
              <a:rPr lang="zh-CN" altLang="en-US" sz="2400" b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鸟儿们在做什么？</a:t>
            </a:r>
            <a:endParaRPr lang="zh-CN" altLang="en-US" sz="2400" b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16755" y="4665980"/>
            <a:ext cx="1494155" cy="82994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0" indent="0"/>
            <a:r>
              <a:rPr lang="zh-CN" altLang="en-US" sz="2400" b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鸟儿们要干什么？</a:t>
            </a:r>
            <a:endParaRPr lang="zh-CN" altLang="en-US" sz="2400" b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6355" y="4657725"/>
            <a:ext cx="3481705" cy="2193290"/>
            <a:chOff x="73" y="7335"/>
            <a:chExt cx="5483" cy="3454"/>
          </a:xfrm>
        </p:grpSpPr>
        <p:pic>
          <p:nvPicPr>
            <p:cNvPr id="25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3" y="8796"/>
              <a:ext cx="1780" cy="19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7" name="组合 16"/>
            <p:cNvGrpSpPr/>
            <p:nvPr/>
          </p:nvGrpSpPr>
          <p:grpSpPr>
            <a:xfrm>
              <a:off x="2137" y="7335"/>
              <a:ext cx="3419" cy="2157"/>
              <a:chOff x="2664" y="7582"/>
              <a:chExt cx="3419" cy="2157"/>
            </a:xfrm>
          </p:grpSpPr>
          <p:sp>
            <p:nvSpPr>
              <p:cNvPr id="13" name="云形标注 12"/>
              <p:cNvSpPr/>
              <p:nvPr/>
            </p:nvSpPr>
            <p:spPr>
              <a:xfrm>
                <a:off x="2664" y="7582"/>
                <a:ext cx="3419" cy="2157"/>
              </a:xfrm>
              <a:prstGeom prst="cloudCallout">
                <a:avLst>
                  <a:gd name="adj1" fmla="val -56112"/>
                  <a:gd name="adj2" fmla="val 71001"/>
                </a:avLst>
              </a:prstGeom>
              <a:solidFill>
                <a:srgbClr val="92D050"/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946" y="8042"/>
                <a:ext cx="3136" cy="15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鸟真的唱了起来。</a:t>
                </a:r>
                <a:endPara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cxnSp>
        <p:nvCxnSpPr>
          <p:cNvPr id="19" name="肘形连接符 18"/>
          <p:cNvCxnSpPr/>
          <p:nvPr/>
        </p:nvCxnSpPr>
        <p:spPr>
          <a:xfrm flipV="1">
            <a:off x="6289675" y="2492375"/>
            <a:ext cx="586105" cy="173990"/>
          </a:xfrm>
          <a:prstGeom prst="bentConnector3">
            <a:avLst>
              <a:gd name="adj1" fmla="val 50054"/>
            </a:avLst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肘形连接符 22"/>
          <p:cNvCxnSpPr/>
          <p:nvPr/>
        </p:nvCxnSpPr>
        <p:spPr>
          <a:xfrm flipV="1">
            <a:off x="6109335" y="4994275"/>
            <a:ext cx="586105" cy="173990"/>
          </a:xfrm>
          <a:prstGeom prst="bentConnector3">
            <a:avLst>
              <a:gd name="adj1" fmla="val 50054"/>
            </a:avLst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肘形连接符 23"/>
          <p:cNvCxnSpPr/>
          <p:nvPr/>
        </p:nvCxnSpPr>
        <p:spPr>
          <a:xfrm rot="10800000">
            <a:off x="3825875" y="3641725"/>
            <a:ext cx="629920" cy="182880"/>
          </a:xfrm>
          <a:prstGeom prst="bentConnector3">
            <a:avLst>
              <a:gd name="adj1" fmla="val 49899"/>
            </a:avLst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6" grpId="0" bldLvl="0" animBg="1"/>
      <p:bldP spid="7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331595" y="980440"/>
            <a:ext cx="7033260" cy="1383665"/>
            <a:chOff x="2199" y="1954"/>
            <a:chExt cx="11076" cy="2179"/>
          </a:xfrm>
        </p:grpSpPr>
        <p:sp>
          <p:nvSpPr>
            <p:cNvPr id="100" name="文本框 99"/>
            <p:cNvSpPr txBox="1"/>
            <p:nvPr/>
          </p:nvSpPr>
          <p:spPr>
            <a:xfrm>
              <a:off x="2199" y="1954"/>
              <a:ext cx="11076" cy="2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indent="0" eaLnBrk="1" latinLnBrk="0" hangingPunct="1">
                <a:lnSpc>
                  <a:spcPct val="150000"/>
                </a:lnSpc>
              </a:pPr>
              <a:r>
                <a:rPr lang="en-US" altLang="zh-CN" sz="2800" b="0" dirty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   </a:t>
              </a:r>
              <a:r>
                <a:rPr lang="zh-CN" altLang="en-US" sz="2800" b="0" dirty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鸟最快活的时刻，飞离树枝的那一瞬间，也最容易被猎人打中。</a:t>
              </a:r>
              <a:endParaRPr lang="zh-CN" altLang="en-US" sz="2800" b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184" name=" 184"/>
            <p:cNvSpPr/>
            <p:nvPr/>
          </p:nvSpPr>
          <p:spPr>
            <a:xfrm>
              <a:off x="2663" y="2565"/>
              <a:ext cx="283" cy="28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直接连接符 2"/>
          <p:cNvSpPr/>
          <p:nvPr/>
        </p:nvSpPr>
        <p:spPr>
          <a:xfrm flipH="1">
            <a:off x="1835696" y="2204864"/>
            <a:ext cx="2807335" cy="63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" name="组合 29"/>
          <p:cNvGrpSpPr/>
          <p:nvPr/>
        </p:nvGrpSpPr>
        <p:grpSpPr>
          <a:xfrm>
            <a:off x="4848860" y="3922395"/>
            <a:ext cx="4343400" cy="2978150"/>
            <a:chOff x="7636" y="6177"/>
            <a:chExt cx="6840" cy="4690"/>
          </a:xfrm>
        </p:grpSpPr>
        <p:pic>
          <p:nvPicPr>
            <p:cNvPr id="25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36" y="8653"/>
              <a:ext cx="1540" cy="2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云形标注 1"/>
            <p:cNvSpPr/>
            <p:nvPr/>
          </p:nvSpPr>
          <p:spPr>
            <a:xfrm>
              <a:off x="7636" y="6177"/>
              <a:ext cx="5190" cy="2947"/>
            </a:xfrm>
            <a:prstGeom prst="cloudCallout">
              <a:avLst>
                <a:gd name="adj1" fmla="val 46512"/>
                <a:gd name="adj2" fmla="val 63199"/>
              </a:avLst>
            </a:prstGeom>
            <a:solidFill>
              <a:srgbClr val="92D050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196" y="6829"/>
              <a:ext cx="4404" cy="1307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92D050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pPr marL="0" indent="0"/>
              <a:r>
                <a:rPr lang="zh-CN" altLang="en-US" sz="2400" b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黎明时的鸟翅膀潮湿，飞起来</a:t>
              </a:r>
              <a:r>
                <a:rPr lang="zh-CN" altLang="en-US" sz="2400" b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沉重</a:t>
              </a:r>
              <a:r>
                <a:rPr lang="zh-CN" altLang="en-US" sz="2400" b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。</a:t>
              </a:r>
              <a:endParaRPr lang="zh-CN" altLang="en-US" sz="2400" b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93775" y="2577465"/>
            <a:ext cx="3854450" cy="2916555"/>
            <a:chOff x="1565" y="4059"/>
            <a:chExt cx="6070" cy="4593"/>
          </a:xfrm>
        </p:grpSpPr>
        <p:grpSp>
          <p:nvGrpSpPr>
            <p:cNvPr id="17" name="组合 16"/>
            <p:cNvGrpSpPr/>
            <p:nvPr/>
          </p:nvGrpSpPr>
          <p:grpSpPr>
            <a:xfrm>
              <a:off x="3345" y="4059"/>
              <a:ext cx="4291" cy="2947"/>
              <a:chOff x="2664" y="6778"/>
              <a:chExt cx="4291" cy="2947"/>
            </a:xfrm>
          </p:grpSpPr>
          <p:sp>
            <p:nvSpPr>
              <p:cNvPr id="13" name="云形标注 12"/>
              <p:cNvSpPr/>
              <p:nvPr/>
            </p:nvSpPr>
            <p:spPr>
              <a:xfrm>
                <a:off x="2664" y="6778"/>
                <a:ext cx="4291" cy="2947"/>
              </a:xfrm>
              <a:prstGeom prst="cloudCallout">
                <a:avLst>
                  <a:gd name="adj1" fmla="val -52235"/>
                  <a:gd name="adj2" fmla="val 57329"/>
                </a:avLst>
              </a:prstGeom>
              <a:solidFill>
                <a:srgbClr val="92D050"/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252" y="7222"/>
                <a:ext cx="3431" cy="18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  <a:sym typeface="+mn-ea"/>
                  </a:rPr>
                  <a:t>为什么这时小鸟也最容易被猎人打中呢？</a:t>
                </a:r>
                <a:endParaRPr lang="zh-CN" altLang="en-US" sz="2400" b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  <a:sym typeface="+mn-ea"/>
                </a:endParaRPr>
              </a:p>
              <a:p>
                <a:endPara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 flipH="1">
              <a:off x="1565" y="6322"/>
              <a:ext cx="1361" cy="2331"/>
              <a:chOff x="5836357" y="4560894"/>
              <a:chExt cx="1327930" cy="2056092"/>
            </a:xfrm>
          </p:grpSpPr>
          <p:pic>
            <p:nvPicPr>
              <p:cNvPr id="18" name="图片 5"/>
              <p:cNvPicPr>
                <a:picLocks noChangeAspect="1"/>
              </p:cNvPicPr>
              <p:nvPr/>
            </p:nvPicPr>
            <p:blipFill rotWithShape="1">
              <a:blip r:embed="rId3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</a:blip>
              <a:srcRect l="35500" r="32250" b="80044"/>
              <a:stretch>
                <a:fillRect/>
              </a:stretch>
            </p:blipFill>
            <p:spPr bwMode="auto">
              <a:xfrm>
                <a:off x="5836357" y="4560894"/>
                <a:ext cx="429028" cy="383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16478" y="4847939"/>
                <a:ext cx="1247809" cy="17690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8" name="组合 27"/>
          <p:cNvGrpSpPr/>
          <p:nvPr/>
        </p:nvGrpSpPr>
        <p:grpSpPr>
          <a:xfrm>
            <a:off x="6769100" y="1740535"/>
            <a:ext cx="1919605" cy="1279525"/>
            <a:chOff x="10660" y="2741"/>
            <a:chExt cx="3023" cy="201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7760000">
              <a:off x="12441" y="2755"/>
              <a:ext cx="1257" cy="1228"/>
            </a:xfrm>
            <a:prstGeom prst="rect">
              <a:avLst/>
            </a:prstGeom>
          </p:spPr>
        </p:pic>
        <p:grpSp>
          <p:nvGrpSpPr>
            <p:cNvPr id="27" name="组合 26"/>
            <p:cNvGrpSpPr/>
            <p:nvPr/>
          </p:nvGrpSpPr>
          <p:grpSpPr>
            <a:xfrm>
              <a:off x="10660" y="3316"/>
              <a:ext cx="1814" cy="1440"/>
              <a:chOff x="10660" y="3316"/>
              <a:chExt cx="1814" cy="1440"/>
            </a:xfrm>
          </p:grpSpPr>
          <p:sp>
            <p:nvSpPr>
              <p:cNvPr id="21" name="爆炸形 1 20"/>
              <p:cNvSpPr/>
              <p:nvPr/>
            </p:nvSpPr>
            <p:spPr>
              <a:xfrm>
                <a:off x="10660" y="3316"/>
                <a:ext cx="1815" cy="1440"/>
              </a:xfrm>
              <a:prstGeom prst="irregularSeal1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0943" y="3674"/>
                <a:ext cx="124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marL="0" indent="0"/>
                <a:r>
                  <a:rPr lang="zh-CN" altLang="en-US" sz="2400"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  <a:sym typeface="+mn-ea"/>
                  </a:rPr>
                  <a:t>危险</a:t>
                </a:r>
                <a:endParaRPr lang="zh-CN" altLang="en-US" sz="2400" b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138555" y="2412365"/>
            <a:ext cx="7211695" cy="127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你从哪里感受到了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父亲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很爱护鸟？仔细阅读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7-19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自然段，找出答案吧！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79712" y="5013176"/>
            <a:ext cx="1292343" cy="1446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://pic2.ooopic.com/13/36/99/35b1OOOPIC7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360" y="4437112"/>
            <a:ext cx="2096698" cy="2251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986280" y="4246245"/>
            <a:ext cx="6508115" cy="1383665"/>
            <a:chOff x="3066" y="2439"/>
            <a:chExt cx="10249" cy="2179"/>
          </a:xfrm>
        </p:grpSpPr>
        <p:sp>
          <p:nvSpPr>
            <p:cNvPr id="23" name="文本框 22"/>
            <p:cNvSpPr txBox="1"/>
            <p:nvPr/>
          </p:nvSpPr>
          <p:spPr>
            <a:xfrm>
              <a:off x="3559" y="2439"/>
              <a:ext cx="9756" cy="2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indent="0" algn="l" eaLnBrk="1" latinLnBrk="0" hangingPunct="1">
                <a:lnSpc>
                  <a:spcPct val="150000"/>
                </a:lnSpc>
              </a:pPr>
              <a:r>
                <a:rPr lang="zh-CN" altLang="en-US" sz="2800" b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“还有鸟味。”父亲</a:t>
              </a:r>
              <a:r>
                <a:rPr lang="zh-CN" altLang="en-US" sz="2800" b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轻声</a:t>
              </a:r>
              <a:r>
                <a:rPr lang="zh-CN" altLang="en-US" sz="2800" b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说，他生怕惊动鸟。</a:t>
              </a:r>
              <a:endParaRPr lang="zh-CN" altLang="en-US" sz="2800" b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24" name=" 184"/>
            <p:cNvSpPr/>
            <p:nvPr/>
          </p:nvSpPr>
          <p:spPr>
            <a:xfrm>
              <a:off x="3066" y="3017"/>
              <a:ext cx="283" cy="28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直接连接符 2"/>
          <p:cNvSpPr/>
          <p:nvPr/>
        </p:nvSpPr>
        <p:spPr>
          <a:xfrm flipH="1">
            <a:off x="7343775" y="4866005"/>
            <a:ext cx="756006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8" name="组合 17"/>
          <p:cNvGrpSpPr/>
          <p:nvPr/>
        </p:nvGrpSpPr>
        <p:grpSpPr>
          <a:xfrm>
            <a:off x="7894955" y="4985385"/>
            <a:ext cx="1191260" cy="1872615"/>
            <a:chOff x="5836357" y="4560894"/>
            <a:chExt cx="1327930" cy="2056092"/>
          </a:xfrm>
        </p:grpSpPr>
        <p:pic>
          <p:nvPicPr>
            <p:cNvPr id="20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1461135" y="2736215"/>
            <a:ext cx="7033260" cy="737235"/>
            <a:chOff x="2239" y="1987"/>
            <a:chExt cx="11076" cy="1161"/>
          </a:xfrm>
        </p:grpSpPr>
        <p:sp>
          <p:nvSpPr>
            <p:cNvPr id="13" name="文本框 12"/>
            <p:cNvSpPr txBox="1"/>
            <p:nvPr/>
          </p:nvSpPr>
          <p:spPr>
            <a:xfrm>
              <a:off x="2239" y="1987"/>
              <a:ext cx="11076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indent="0" eaLnBrk="1" latinLnBrk="0" hangingPunct="1">
                <a:lnSpc>
                  <a:spcPct val="150000"/>
                </a:lnSpc>
              </a:pPr>
              <a:r>
                <a:rPr lang="en-US" altLang="zh-CN" sz="2800" b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   </a:t>
              </a:r>
              <a:r>
                <a:rPr lang="zh-CN" altLang="en-US" sz="2800" b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 “林子里有不少鸟。”父亲</a:t>
              </a:r>
              <a:r>
                <a:rPr lang="zh-CN" altLang="en-US" sz="2800" b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喃喃</a:t>
              </a:r>
              <a:r>
                <a:rPr lang="zh-CN" altLang="en-US" sz="2800" b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着。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 184"/>
            <p:cNvSpPr/>
            <p:nvPr/>
          </p:nvSpPr>
          <p:spPr>
            <a:xfrm>
              <a:off x="3106" y="2538"/>
              <a:ext cx="283" cy="28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774055" y="3716655"/>
            <a:ext cx="2505710" cy="460375"/>
          </a:xfrm>
          <a:prstGeom prst="rect">
            <a:avLst/>
          </a:prstGeom>
          <a:solidFill>
            <a:srgbClr val="009900"/>
          </a:solidFill>
          <a:ln w="19050">
            <a:solidFill>
              <a:srgbClr val="FFC000"/>
            </a:solidFill>
          </a:ln>
        </p:spPr>
        <p:txBody>
          <a:bodyPr wrap="square" anchor="t">
            <a:spAutoFit/>
          </a:bodyPr>
          <a:lstStyle/>
          <a:p>
            <a:pPr marL="0" indent="0"/>
            <a:r>
              <a:rPr lang="zh-CN" altLang="en-US" sz="24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小声地自言自语。</a:t>
            </a:r>
            <a:endParaRPr lang="zh-CN" altLang="en-US" sz="2400" b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7" name="右箭头 26"/>
          <p:cNvSpPr/>
          <p:nvPr/>
        </p:nvSpPr>
        <p:spPr>
          <a:xfrm rot="5400000">
            <a:off x="6753190" y="3421544"/>
            <a:ext cx="396003" cy="180001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直接连接符 31"/>
          <p:cNvSpPr/>
          <p:nvPr/>
        </p:nvSpPr>
        <p:spPr>
          <a:xfrm flipH="1">
            <a:off x="2423795" y="5537200"/>
            <a:ext cx="1044008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" name="左大括号 32"/>
          <p:cNvSpPr/>
          <p:nvPr/>
        </p:nvSpPr>
        <p:spPr>
          <a:xfrm>
            <a:off x="1769034" y="1897990"/>
            <a:ext cx="180001" cy="2844021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368300" y="2763520"/>
            <a:ext cx="1276350" cy="953135"/>
          </a:xfrm>
          <a:prstGeom prst="rect">
            <a:avLst/>
          </a:prstGeom>
          <a:solidFill>
            <a:srgbClr val="92D050"/>
          </a:solidFill>
          <a:ln w="28575">
            <a:solidFill>
              <a:srgbClr val="FFC000"/>
            </a:solidFill>
          </a:ln>
        </p:spPr>
        <p:txBody>
          <a:bodyPr wrap="square" anchor="t">
            <a:spAutoFit/>
          </a:bodyPr>
          <a:lstStyle/>
          <a:p>
            <a:pPr marL="0" indent="0"/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父亲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0" indent="0"/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爱护鸟</a:t>
            </a:r>
            <a:endParaRPr lang="zh-CN" altLang="en-US" sz="28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011680" y="1455420"/>
            <a:ext cx="6481445" cy="1383030"/>
            <a:chOff x="3168" y="2292"/>
            <a:chExt cx="10207" cy="2178"/>
          </a:xfrm>
        </p:grpSpPr>
        <p:sp>
          <p:nvSpPr>
            <p:cNvPr id="35" name="文本框 34"/>
            <p:cNvSpPr txBox="1"/>
            <p:nvPr/>
          </p:nvSpPr>
          <p:spPr>
            <a:xfrm>
              <a:off x="3411" y="2292"/>
              <a:ext cx="9965" cy="2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marL="0" indent="0" eaLnBrk="1" latinLnBrk="0" hangingPunct="1">
                <a:lnSpc>
                  <a:spcPct val="150000"/>
                </a:lnSpc>
              </a:pPr>
              <a:r>
                <a:rPr lang="zh-CN" altLang="en-US" sz="2800" b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我茫然地望着</a:t>
              </a:r>
              <a:r>
                <a:rPr lang="zh-CN" altLang="en-US" sz="2800" b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凝神静气</a:t>
              </a:r>
              <a:r>
                <a:rPr lang="zh-CN" altLang="en-US" sz="2800" b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像树一般</a:t>
              </a:r>
              <a:r>
                <a:rPr lang="zh-CN" altLang="en-US" sz="2800" b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兀立</a:t>
              </a:r>
              <a:r>
                <a:rPr lang="zh-CN" altLang="en-US" sz="2800" b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的父亲。</a:t>
              </a:r>
              <a:endParaRPr lang="zh-CN" altLang="en-US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45" name=" 184"/>
            <p:cNvSpPr/>
            <p:nvPr/>
          </p:nvSpPr>
          <p:spPr>
            <a:xfrm>
              <a:off x="3168" y="2890"/>
              <a:ext cx="283" cy="28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33" grpId="0" bldLvl="0" animBg="1"/>
      <p:bldP spid="3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667904" y="992208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对话描写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75422" y="1641391"/>
            <a:ext cx="7151688" cy="2061210"/>
          </a:xfrm>
          <a:prstGeom prst="rect">
            <a:avLst/>
          </a:prstGeom>
          <a:noFill/>
          <a:ln>
            <a:solidFill>
              <a:srgbClr val="0099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对话描写是描写人物的一种主要形式。如课文中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“‘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还有鸟味。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’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父亲轻声说，他生怕惊动鸟。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语言符合父亲爱鸟的特点。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6316" y="205213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17"/>
          <p:cNvSpPr txBox="1"/>
          <p:nvPr/>
        </p:nvSpPr>
        <p:spPr>
          <a:xfrm>
            <a:off x="1547664" y="3830320"/>
            <a:ext cx="7179776" cy="2553335"/>
          </a:xfrm>
          <a:prstGeom prst="rect">
            <a:avLst/>
          </a:prstGeom>
          <a:noFill/>
          <a:ln>
            <a:solidFill>
              <a:srgbClr val="0099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人物的语言能反映人物的思想性格，表达人物的思想感情，写好对话就能把人物写活，让人读了好像直接听到人物在说话，听到人物的心声，给人留下深刻印象。</a:t>
            </a:r>
            <a:endParaRPr 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8"/>
          <p:cNvSpPr txBox="1"/>
          <p:nvPr/>
        </p:nvSpPr>
        <p:spPr>
          <a:xfrm>
            <a:off x="246316" y="4341312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好处：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4" grpId="0" animBg="1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438191" y="1943854"/>
            <a:ext cx="7151688" cy="2061210"/>
          </a:xfrm>
          <a:prstGeom prst="rect">
            <a:avLst/>
          </a:prstGeom>
          <a:noFill/>
          <a:ln>
            <a:solidFill>
              <a:srgbClr val="0099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写对话时要注意：一要写清楚说的是什么，谁说的；二要了解提示语位置的变化，正确使用标点符号；三要写出人物说话时的表情、动作等。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2"/>
          <p:cNvSpPr txBox="1"/>
          <p:nvPr/>
        </p:nvSpPr>
        <p:spPr>
          <a:xfrm>
            <a:off x="311210" y="251630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092315" y="4840605"/>
            <a:ext cx="1183640" cy="1364615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42931" y="4775185"/>
            <a:ext cx="1292343" cy="1446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1143124" y="2221775"/>
            <a:ext cx="675005" cy="2936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父亲、树林和鸟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2718413" y="1772816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看叶知鸟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2034833" y="1917720"/>
            <a:ext cx="216024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2718413" y="2564904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闻鸟有味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2718413" y="3429000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知其快活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2718413" y="4365104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怕其受害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5041776" y="1917720"/>
            <a:ext cx="360040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5401945" y="3014345"/>
            <a:ext cx="310388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父亲深爱大自然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bldLvl="0" animBg="1"/>
      <p:bldP spid="44" grpId="0"/>
      <p:bldP spid="45" grpId="0"/>
      <p:bldP spid="46" grpId="0"/>
      <p:bldP spid="47" grpId="0" bldLvl="0" animBg="1"/>
      <p:bldP spid="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405434" y="1851662"/>
            <a:ext cx="7056784" cy="38696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牧羊鸟：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是一种身材高大的鸵鸟，即非洲鸵鸟。白天它带着羊群去吃草，傍晚再把羊群赶回圈。如果羊不听话，鸵鸟就去啄羊的尾巴</a:t>
            </a:r>
            <a:endParaRPr kumimoji="0" lang="en-US" altLang="zh-CN" sz="20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气象鸟：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拉丁美洲危地马拉的热带密林里，有一种叫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恰乐卡达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的鸟，它能预测天气变化。当它猛烈叫时，表示风雨即将来临，当它的叫声缓和时，表示风和日丽。人们根据它的叫声，可知未来的天气变化。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照明鸟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: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非洲的原始森林中，有一种能当灯笼的鸟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萤鸟。它的身体呈椭圆形，除头部和翅膀有羽毛外，其余部分长着一层硬壳，一到晚上就闪闪发光。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375660" y="993140"/>
            <a:ext cx="252984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形形色色的鸟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 animBg="1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395536" y="1270903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给下面句子中的加点词语换个说法，意思不变。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52095" y="2390140"/>
            <a:ext cx="878078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父亲一生最喜欢树林和歌唱的鸟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。（    ）     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）这是树林和鸟最快活的时刻。    （    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）“为什么？”我惊愕地问。      （    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759700" y="2533650"/>
            <a:ext cx="12033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38"/>
          <p:cNvSpPr txBox="1"/>
          <p:nvPr/>
        </p:nvSpPr>
        <p:spPr>
          <a:xfrm>
            <a:off x="7759700" y="3323590"/>
            <a:ext cx="12033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38"/>
          <p:cNvSpPr txBox="1"/>
          <p:nvPr/>
        </p:nvSpPr>
        <p:spPr>
          <a:xfrm>
            <a:off x="7759700" y="4072890"/>
            <a:ext cx="12033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惊讶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092315" y="4840605"/>
            <a:ext cx="1183640" cy="1364615"/>
            <a:chOff x="5836357" y="4560894"/>
            <a:chExt cx="1327930" cy="2056092"/>
          </a:xfrm>
        </p:grpSpPr>
        <p:pic>
          <p:nvPicPr>
            <p:cNvPr id="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42931" y="4775185"/>
            <a:ext cx="1292343" cy="1446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  <p:bldP spid="38" grpId="0"/>
      <p:bldP spid="39" grpId="0"/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904939" y="1365583"/>
            <a:ext cx="8229600" cy="576163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按要求完成句子。</a:t>
            </a:r>
            <a:endParaRPr kumimoji="0" lang="zh-CN" altLang="en-US" sz="2400" b="1" i="0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43000" y="1864360"/>
            <a:ext cx="7407910" cy="1263650"/>
            <a:chOff x="1800" y="2936"/>
            <a:chExt cx="11666" cy="1990"/>
          </a:xfrm>
        </p:grpSpPr>
        <p:sp>
          <p:nvSpPr>
            <p:cNvPr id="19" name="矩形 18"/>
            <p:cNvSpPr/>
            <p:nvPr/>
          </p:nvSpPr>
          <p:spPr>
            <a:xfrm>
              <a:off x="1800" y="2936"/>
              <a:ext cx="11667" cy="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我茫然地望着凝神静气的像树一般兀立的父亲。</a:t>
              </a:r>
              <a:endPara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直接连接符 1"/>
            <p:cNvSpPr/>
            <p:nvPr/>
          </p:nvSpPr>
          <p:spPr>
            <a:xfrm flipH="1">
              <a:off x="1800" y="4926"/>
              <a:ext cx="11509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" name="矩形 2"/>
          <p:cNvSpPr/>
          <p:nvPr/>
        </p:nvSpPr>
        <p:spPr>
          <a:xfrm>
            <a:off x="1217295" y="2449195"/>
            <a:ext cx="740854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我我来到了像画一样美丽的大草原。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1068070" y="3242310"/>
            <a:ext cx="7557770" cy="105092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/>
          <a:p>
            <a:pPr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父亲上上下下地望了又望，用鼻子闻了又闻。他喃喃地说：“林子里有不少鸟”父亲怎么知道林子里有不少鸟？</a:t>
            </a:r>
            <a:endParaRPr kumimoji="0" lang="zh-CN" altLang="en-US" sz="2400" b="1" i="0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3000" y="5114925"/>
            <a:ext cx="740854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没有风叶子却在动，说明树上有动物。鼻子闻到有鸟味，说明树上的动物是鸟，还很多。  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3" grpId="1"/>
      <p:bldP spid="4" grpId="0" build="p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827584" y="1412776"/>
            <a:ext cx="410445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滹沱河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是一条古老的河，历史久远，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发源于山西省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《礼记》称“恶池”或“霍池”。《周礼》称“厚池”。战国时称“呼沦水”。秦称“厚池河”。《史记》称“滹沱”。</a:t>
            </a:r>
            <a:r>
              <a:rPr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东汉称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之为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“滹沱河”。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istrator\Desktop\50271416566790270.jpg5027141656679027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87315" y="1400810"/>
            <a:ext cx="3257550" cy="26943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组合 15"/>
          <p:cNvGrpSpPr/>
          <p:nvPr/>
        </p:nvGrpSpPr>
        <p:grpSpPr>
          <a:xfrm>
            <a:off x="7524328" y="5013176"/>
            <a:ext cx="811573" cy="1256594"/>
            <a:chOff x="5836357" y="4560894"/>
            <a:chExt cx="1327930" cy="2056092"/>
          </a:xfrm>
        </p:grpSpPr>
        <p:pic>
          <p:nvPicPr>
            <p:cNvPr id="17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1152525" y="2762250"/>
            <a:ext cx="7469505" cy="158432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eaLnBrk="1" latinLnBrk="0" hangingPunct="1">
              <a:lnSpc>
                <a:spcPct val="120000"/>
              </a:lnSpc>
              <a:spcBef>
                <a:spcPts val="0"/>
              </a:spcBef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留心观察一种自己熟悉并喜爱的鸟，抓住它的外形、觅食栖息、飞行中的一个方面，用一两段文字描述下来。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1098550" y="1268730"/>
            <a:ext cx="7578090" cy="129603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请你为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鸟儿写几句保护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鸟类的标语口号。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6522720" y="4743450"/>
            <a:ext cx="998220" cy="1497330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53945" y="4952365"/>
            <a:ext cx="1137920" cy="1273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朝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42325" y="1653829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wù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雾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4937915" y="1695087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mén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蒙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7101130" y="1695079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bí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鼻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312371" y="3904474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zǒnɡ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1115616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1167347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267680" y="3927723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dǒu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2986586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3057249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抖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169252" y="3861048"/>
            <a:ext cx="840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/>
              <a:t>lù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4857556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4953561" y="4552270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露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1628800"/>
            <a:ext cx="121444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cháo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972294" y="3861048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shī 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6660598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92" name="矩形 9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3" name="直接连接符 92"/>
            <p:cNvCxnSpPr>
              <a:stCxn id="92" idx="1"/>
              <a:endCxn id="9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>
              <a:stCxn id="92" idx="0"/>
              <a:endCxn id="9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TextBox 23"/>
          <p:cNvSpPr txBox="1">
            <a:spLocks noChangeArrowheads="1"/>
          </p:cNvSpPr>
          <p:nvPr/>
        </p:nvSpPr>
        <p:spPr bwMode="auto">
          <a:xfrm>
            <a:off x="6756603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湿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2"/>
          <p:cNvGrpSpPr/>
          <p:nvPr/>
        </p:nvGrpSpPr>
        <p:grpSpPr>
          <a:xfrm>
            <a:off x="4572366" y="243802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35"/>
          <p:cNvGrpSpPr/>
          <p:nvPr/>
        </p:nvGrpSpPr>
        <p:grpSpPr>
          <a:xfrm>
            <a:off x="2705616" y="2422098"/>
            <a:ext cx="1622099" cy="1500276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2844174" y="2364606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猎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17920" y="1556792"/>
            <a:ext cx="10001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chì  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4646928" y="236460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翅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46"/>
          <p:cNvGrpSpPr/>
          <p:nvPr/>
        </p:nvGrpSpPr>
        <p:grpSpPr>
          <a:xfrm>
            <a:off x="4552694" y="4742276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4670751" y="3874373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bǎnɡ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671166" y="4668862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膀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对角圆角矩形 34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3043777" y="1575563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liè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46"/>
          <p:cNvGrpSpPr/>
          <p:nvPr/>
        </p:nvGrpSpPr>
        <p:grpSpPr>
          <a:xfrm>
            <a:off x="6401814" y="4742276"/>
            <a:ext cx="1511802" cy="1486306"/>
            <a:chOff x="-2214610" y="714356"/>
            <a:chExt cx="1785950" cy="1643868"/>
          </a:xfrm>
          <a:noFill/>
        </p:grpSpPr>
        <p:sp>
          <p:nvSpPr>
            <p:cNvPr id="9" name="矩形 8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>
              <a:stCxn id="9" idx="1"/>
              <a:endCxn id="9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9" idx="0"/>
              <a:endCxn id="9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54"/>
          <p:cNvSpPr txBox="1"/>
          <p:nvPr/>
        </p:nvSpPr>
        <p:spPr>
          <a:xfrm>
            <a:off x="6302066" y="3874373"/>
            <a:ext cx="170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 cháo 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23"/>
          <p:cNvSpPr txBox="1">
            <a:spLocks noChangeArrowheads="1"/>
          </p:cNvSpPr>
          <p:nvPr/>
        </p:nvSpPr>
        <p:spPr bwMode="auto">
          <a:xfrm>
            <a:off x="6520286" y="4668862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35"/>
          <p:cNvGrpSpPr/>
          <p:nvPr/>
        </p:nvGrpSpPr>
        <p:grpSpPr>
          <a:xfrm>
            <a:off x="755576" y="2422098"/>
            <a:ext cx="1622099" cy="1500276"/>
            <a:chOff x="-2214610" y="714356"/>
            <a:chExt cx="1785950" cy="1643868"/>
          </a:xfrm>
          <a:noFill/>
        </p:grpSpPr>
        <p:sp>
          <p:nvSpPr>
            <p:cNvPr id="47" name="矩形 4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直接连接符 47"/>
            <p:cNvCxnSpPr>
              <a:stCxn id="47" idx="1"/>
              <a:endCxn id="4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>
              <a:stCxn id="47" idx="0"/>
              <a:endCxn id="4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23"/>
          <p:cNvSpPr txBox="1">
            <a:spLocks noChangeArrowheads="1"/>
          </p:cNvSpPr>
          <p:nvPr/>
        </p:nvSpPr>
        <p:spPr bwMode="auto">
          <a:xfrm>
            <a:off x="894134" y="2364606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吸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3"/>
          <p:cNvSpPr txBox="1"/>
          <p:nvPr/>
        </p:nvSpPr>
        <p:spPr>
          <a:xfrm>
            <a:off x="1323890" y="1643335"/>
            <a:ext cx="5838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/>
              <a:t>xī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365104"/>
            <a:ext cx="2276872" cy="2276872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6948264" y="414908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72514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1143179" y="2280067"/>
            <a:ext cx="7920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蒙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：注意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“豕”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的上面有一短横。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鼻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：下面部分的撇和竖不要出头。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971600" y="2204864"/>
            <a:ext cx="7056784" cy="2736304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475656" y="2833191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黎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555776" y="2893586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组词：黎明  巴黎  黎民百姓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56685" y="2276872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lí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475656" y="398531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凝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555746" y="4036179"/>
            <a:ext cx="50405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组词：凝神静气  凝结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56685" y="3429000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nìng</a:t>
            </a:r>
            <a:endParaRPr lang="zh-CN" altLang="en-US" sz="32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瞬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组词：一瞬间  瞬间  转瞬即逝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shùn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猎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组词：猎人  打猎  狩猎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liè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畅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组词：舒畅  顺畅  畅通无阻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1221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chàn</a:t>
            </a:r>
            <a:r>
              <a:rPr lang="en-US" altLang="zh-CN" sz="3200" dirty="0" err="1">
                <a:ea typeface="黑体" panose="02010609060101010101" pitchFamily="49" charset="-122"/>
              </a:rPr>
              <a:t>ɡ</a:t>
            </a:r>
            <a:endParaRPr lang="en-US" altLang="zh-CN" sz="3200" dirty="0" err="1"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14348" y="3191535"/>
            <a:ext cx="5161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茫然：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形容完全不知道的神态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4485149"/>
            <a:ext cx="5161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黎明：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天快要亮或刚亮的时候。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4344" y="1969676"/>
            <a:ext cx="80842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幽深：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山水、树林、宫室、景物等，幽静而深远。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427470" y="764540"/>
            <a:ext cx="1368010" cy="1368010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793740" y="2858770"/>
            <a:ext cx="1368010" cy="1368010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546725" y="4547235"/>
            <a:ext cx="1512011" cy="1512011"/>
          </a:xfrm>
          <a:prstGeom prst="ellipse">
            <a:avLst/>
          </a:prstGeom>
          <a:blipFill rotWithShape="1"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  <p:bldP spid="3" grpId="0" bldLvl="0" animBg="1"/>
      <p:bldP spid="5" grpId="0" bldLvl="0" animBg="1"/>
      <p:bldP spid="6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  <a:txDef>
      <a:spPr>
        <a:noFill/>
        <a:ln w="9525">
          <a:noFill/>
        </a:ln>
      </a:spPr>
      <a:bodyPr wrap="square">
        <a:spAutoFit/>
      </a:bodyPr>
      <a:lstStyle>
        <a:defPPr marL="0" indent="0">
          <a:defRPr lang="zh-CN" altLang="en-US" sz="2400" b="0">
            <a:solidFill>
              <a:srgbClr val="0000FF"/>
            </a:solidFill>
            <a:latin typeface="楷体" panose="02010609060101010101" pitchFamily="49" charset="-122"/>
            <a:ea typeface="楷体" panose="02010609060101010101" pitchFamily="49" charset="-122"/>
            <a:cs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2265</Words>
  <Application>WPS 演示</Application>
  <PresentationFormat>全屏显示(4:3)</PresentationFormat>
  <Paragraphs>381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Arial</vt:lpstr>
      <vt:lpstr>宋体</vt:lpstr>
      <vt:lpstr>Wingdings</vt:lpstr>
      <vt:lpstr>楷体</vt:lpstr>
      <vt:lpstr>方正卡通简体</vt:lpstr>
      <vt:lpstr>黑体</vt:lpstr>
      <vt:lpstr>汉语拼音</vt:lpstr>
      <vt:lpstr>Calibri</vt:lpstr>
      <vt:lpstr>微软雅黑</vt:lpstr>
      <vt:lpstr>Arial Unicode MS</vt:lpstr>
      <vt:lpstr>Vijaya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1088</cp:revision>
  <dcterms:created xsi:type="dcterms:W3CDTF">2017-05-17T10:13:00Z</dcterms:created>
  <dcterms:modified xsi:type="dcterms:W3CDTF">2018-06-28T04:46:38Z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