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 id="2147483666" r:id="rId3"/>
    <p:sldMasterId id="2147483673" r:id="rId4"/>
  </p:sldMasterIdLst>
  <p:notesMasterIdLst>
    <p:notesMasterId r:id="rId45"/>
  </p:notesMasterIdLst>
  <p:sldIdLst>
    <p:sldId id="492" r:id="rId5"/>
    <p:sldId id="258" r:id="rId6"/>
    <p:sldId id="493" r:id="rId7"/>
    <p:sldId id="506" r:id="rId8"/>
    <p:sldId id="272" r:id="rId9"/>
    <p:sldId id="528" r:id="rId10"/>
    <p:sldId id="530" r:id="rId11"/>
    <p:sldId id="544" r:id="rId12"/>
    <p:sldId id="545" r:id="rId13"/>
    <p:sldId id="574" r:id="rId14"/>
    <p:sldId id="575" r:id="rId15"/>
    <p:sldId id="576" r:id="rId16"/>
    <p:sldId id="577" r:id="rId17"/>
    <p:sldId id="580" r:id="rId18"/>
    <p:sldId id="578" r:id="rId19"/>
    <p:sldId id="579" r:id="rId20"/>
    <p:sldId id="546" r:id="rId21"/>
    <p:sldId id="499" r:id="rId22"/>
    <p:sldId id="378" r:id="rId23"/>
    <p:sldId id="470" r:id="rId24"/>
    <p:sldId id="391" r:id="rId25"/>
    <p:sldId id="392" r:id="rId26"/>
    <p:sldId id="471" r:id="rId27"/>
    <p:sldId id="547" r:id="rId28"/>
    <p:sldId id="288" r:id="rId29"/>
    <p:sldId id="549" r:id="rId30"/>
    <p:sldId id="581" r:id="rId31"/>
    <p:sldId id="293" r:id="rId32"/>
    <p:sldId id="294" r:id="rId33"/>
    <p:sldId id="533" r:id="rId34"/>
    <p:sldId id="295" r:id="rId35"/>
    <p:sldId id="517" r:id="rId36"/>
    <p:sldId id="518" r:id="rId37"/>
    <p:sldId id="582" r:id="rId38"/>
    <p:sldId id="583" r:id="rId39"/>
    <p:sldId id="584" r:id="rId40"/>
    <p:sldId id="585" r:id="rId41"/>
    <p:sldId id="586" r:id="rId42"/>
    <p:sldId id="382" r:id="rId43"/>
    <p:sldId id="257" r:id="rId44"/>
  </p:sldIdLst>
  <p:sldSz cx="9144000" cy="6858000" type="screen4x3"/>
  <p:notesSz cx="6858000" cy="9144000"/>
  <p:defaultTextStyle>
    <a:defPPr>
      <a:defRPr lang="zh-CN"/>
    </a:defPPr>
    <a:lvl1pPr marL="0" lvl="0"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a:srgbClr val="FFFF66"/>
    <a:srgbClr val="F1F0E7"/>
    <a:srgbClr val="336699"/>
    <a:srgbClr val="006699"/>
    <a:srgbClr val="F4F3EC"/>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9"/>
    <p:restoredTop sz="85146"/>
  </p:normalViewPr>
  <p:slideViewPr>
    <p:cSldViewPr snapToGrid="0" snapToObjects="1" showGuides="1">
      <p:cViewPr>
        <p:scale>
          <a:sx n="66" d="100"/>
          <a:sy n="66" d="100"/>
        </p:scale>
        <p:origin x="-510" y="-972"/>
      </p:cViewPr>
      <p:guideLst>
        <p:guide orient="horz" pos="2160"/>
        <p:guide pos="305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diagrams/_rels/data1.xml.rels><?xml version="1.0" encoding="UTF-8" standalone="yes"?>
<Relationships xmlns="http://schemas.openxmlformats.org/package/2006/relationships"><Relationship Id="rId1" Type="http://schemas.openxmlformats.org/officeDocument/2006/relationships/image" Target="../media/image16.png"/></Relationships>
</file>

<file path=ppt/diagrams/_rels/data2.xml.rels><?xml version="1.0" encoding="UTF-8" standalone="yes"?>
<Relationships xmlns="http://schemas.openxmlformats.org/package/2006/relationships"><Relationship Id="rId1" Type="http://schemas.openxmlformats.org/officeDocument/2006/relationships/image" Target="../media/image29.jpeg"/></Relationships>
</file>

<file path=ppt/diagrams/_rels/data3.xml.rels><?xml version="1.0" encoding="UTF-8" standalone="yes"?>
<Relationships xmlns="http://schemas.openxmlformats.org/package/2006/relationships"><Relationship Id="rId1" Type="http://schemas.openxmlformats.org/officeDocument/2006/relationships/image" Target="../media/image32.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6.png"/></Relationships>
</file>

<file path=ppt/diagrams/_rels/drawing2.xml.rels><?xml version="1.0" encoding="UTF-8" standalone="yes"?>
<Relationships xmlns="http://schemas.openxmlformats.org/package/2006/relationships"><Relationship Id="rId1" Type="http://schemas.openxmlformats.org/officeDocument/2006/relationships/image" Target="../media/image29.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32.jpeg"/></Relationships>
</file>

<file path=ppt/diagrams/colors1.xml><?xml version="1.0" encoding="utf-8"?>
<dgm:colorsDef xmlns:dgm="http://schemas.openxmlformats.org/drawingml/2006/diagram" xmlns:a="http://schemas.openxmlformats.org/drawingml/2006/main" uniqueId="urn:microsoft.com/office/officeart/2005/8/colors/accent1_5#9">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10">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465261-95D4-419E-BA20-A82485929D8A}" type="doc">
      <dgm:prSet loTypeId="urn:microsoft.com/office/officeart/2005/8/layout/vList4#3" loCatId="picture" qsTypeId="urn:microsoft.com/office/officeart/2005/8/quickstyle/simple1#15" qsCatId="simple" csTypeId="urn:microsoft.com/office/officeart/2005/8/colors/accent1_5#9" csCatId="accent1"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学习目标</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gm:t>
    </dgm:pt>
    <dgm:pt modelId="{5A634FF6-65D1-4504-9BA9-6FC6D5ECE845}" type="parTrans" cxnId="{D6CFB38B-8751-41D3-BD86-E5ACC283B043}">
      <dgm:prSet/>
      <dgm:spPr/>
      <dgm:t>
        <a:bodyPr/>
        <a:lstStyle/>
        <a:p>
          <a:endParaRPr lang="zh-CN" altLang="en-US" sz="2400" b="1">
            <a:solidFill>
              <a:schemeClr val="tx1"/>
            </a:solidFill>
          </a:endParaRPr>
        </a:p>
      </dgm:t>
    </dgm:pt>
    <dgm:pt modelId="{09793AE5-59E6-4239-9F1D-2B7CEA40F60C}" type="sibTrans" cxnId="{D6CFB38B-8751-41D3-BD86-E5ACC283B043}">
      <dgm:prSet/>
      <dgm:spPr/>
      <dgm:t>
        <a:bodyPr/>
        <a:lstStyle/>
        <a:p>
          <a:endParaRPr lang="zh-CN" altLang="en-US" sz="2400" b="1">
            <a:solidFill>
              <a:schemeClr val="tx1"/>
            </a:solidFill>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srcRect/>
          <a:stretch>
            <a:fillRect l="-36000" r="-36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F3E6D34E-AF7C-42E2-AC16-C5F235F1F895}" type="presOf" srcId="{1D354850-5A6F-408C-8D03-95F705CE2DA4}" destId="{8BA8033C-FE03-494A-8113-D96014B3BA13}" srcOrd="1" destOrd="0" presId="urn:microsoft.com/office/officeart/2005/8/layout/vList4#3"/>
    <dgm:cxn modelId="{102EC009-B630-4549-A720-2E013C796B18}" type="presOf" srcId="{22465261-95D4-419E-BA20-A82485929D8A}" destId="{18C372C0-5AD8-4A38-89E9-D16097035E80}" srcOrd="0" destOrd="0" presId="urn:microsoft.com/office/officeart/2005/8/layout/vList4#3"/>
    <dgm:cxn modelId="{3571DD5F-664B-487F-8988-7885E3DFBE6A}" type="presOf" srcId="{1D354850-5A6F-408C-8D03-95F705CE2DA4}" destId="{06B642A3-3B71-4D5F-A6CC-96439EB679BC}" srcOrd="0" destOrd="0" presId="urn:microsoft.com/office/officeart/2005/8/layout/vList4#3"/>
    <dgm:cxn modelId="{D6CFB38B-8751-41D3-BD86-E5ACC283B043}" srcId="{22465261-95D4-419E-BA20-A82485929D8A}" destId="{1D354850-5A6F-408C-8D03-95F705CE2DA4}" srcOrd="0" destOrd="0" parTransId="{5A634FF6-65D1-4504-9BA9-6FC6D5ECE845}" sibTransId="{09793AE5-59E6-4239-9F1D-2B7CEA40F60C}"/>
    <dgm:cxn modelId="{875A43CC-DFD6-434E-BCF1-195B2D8F1B6B}" type="presParOf" srcId="{18C372C0-5AD8-4A38-89E9-D16097035E80}" destId="{2A5DA98F-18D3-413F-AB81-BA1660210363}" srcOrd="0" destOrd="0" presId="urn:microsoft.com/office/officeart/2005/8/layout/vList4#3"/>
    <dgm:cxn modelId="{203AC5BA-8661-45C2-BC63-02F28F5D9C5B}" type="presParOf" srcId="{2A5DA98F-18D3-413F-AB81-BA1660210363}" destId="{06B642A3-3B71-4D5F-A6CC-96439EB679BC}" srcOrd="0" destOrd="0" presId="urn:microsoft.com/office/officeart/2005/8/layout/vList4#3"/>
    <dgm:cxn modelId="{35FDCE47-DF18-41BA-A16C-55D9C36229FF}" type="presParOf" srcId="{2A5DA98F-18D3-413F-AB81-BA1660210363}" destId="{621F4572-E51B-4D27-AD34-5762F572D972}" srcOrd="1" destOrd="0" presId="urn:microsoft.com/office/officeart/2005/8/layout/vList4#3"/>
    <dgm:cxn modelId="{BD19C54F-E8EB-4672-BE77-B5DD093CD3A4}" type="presParOf" srcId="{2A5DA98F-18D3-413F-AB81-BA1660210363}" destId="{8BA8033C-FE03-494A-8113-D96014B3BA13}" srcOrd="2" destOrd="0" presId="urn:microsoft.com/office/officeart/2005/8/layout/vList4#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465261-95D4-419E-BA20-A82485929D8A}" type="doc">
      <dgm:prSet loTypeId="urn:microsoft.com/office/officeart/2005/8/layout/vList4#2" loCatId="picture" qsTypeId="urn:microsoft.com/office/officeart/2005/8/quickstyle/simple1#16" qsCatId="simple" csTypeId="urn:microsoft.com/office/officeart/2005/8/colors/colorful1#4" csCatId="colorful"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课堂小结</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gm:t>
    </dgm:pt>
    <dgm:pt modelId="{5A634FF6-65D1-4504-9BA9-6FC6D5ECE845}" type="parTrans" cxnId="{D6CFB38B-8751-41D3-BD86-E5ACC283B043}">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09793AE5-59E6-4239-9F1D-2B7CEA40F60C}" type="sibTrans" cxnId="{D6CFB38B-8751-41D3-BD86-E5ACC283B043}">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srcRect/>
          <a:stretch>
            <a:fillRect l="-18000" r="-18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8212C5D7-D96C-4CC4-A3FF-EF13FF5E10BB}" type="presOf" srcId="{1D354850-5A6F-408C-8D03-95F705CE2DA4}" destId="{06B642A3-3B71-4D5F-A6CC-96439EB679BC}" srcOrd="0" destOrd="0" presId="urn:microsoft.com/office/officeart/2005/8/layout/vList4#2"/>
    <dgm:cxn modelId="{0C63A539-3EBE-4D81-AC46-A0947CD6BE50}" type="presOf" srcId="{1D354850-5A6F-408C-8D03-95F705CE2DA4}" destId="{8BA8033C-FE03-494A-8113-D96014B3BA13}" srcOrd="1" destOrd="0" presId="urn:microsoft.com/office/officeart/2005/8/layout/vList4#2"/>
    <dgm:cxn modelId="{AD00CCD4-C9EC-4799-8DE4-FD7EBA21B060}" type="presOf" srcId="{22465261-95D4-419E-BA20-A82485929D8A}" destId="{18C372C0-5AD8-4A38-89E9-D16097035E80}" srcOrd="0" destOrd="0" presId="urn:microsoft.com/office/officeart/2005/8/layout/vList4#2"/>
    <dgm:cxn modelId="{D6CFB38B-8751-41D3-BD86-E5ACC283B043}" srcId="{22465261-95D4-419E-BA20-A82485929D8A}" destId="{1D354850-5A6F-408C-8D03-95F705CE2DA4}" srcOrd="0" destOrd="0" parTransId="{5A634FF6-65D1-4504-9BA9-6FC6D5ECE845}" sibTransId="{09793AE5-59E6-4239-9F1D-2B7CEA40F60C}"/>
    <dgm:cxn modelId="{24BBD57B-AD7C-4AB5-9155-72C5F0F576D5}" type="presParOf" srcId="{18C372C0-5AD8-4A38-89E9-D16097035E80}" destId="{2A5DA98F-18D3-413F-AB81-BA1660210363}" srcOrd="0" destOrd="0" presId="urn:microsoft.com/office/officeart/2005/8/layout/vList4#2"/>
    <dgm:cxn modelId="{E5160A74-749E-45C8-9A2C-CBE2E8B9FF0C}" type="presParOf" srcId="{2A5DA98F-18D3-413F-AB81-BA1660210363}" destId="{06B642A3-3B71-4D5F-A6CC-96439EB679BC}" srcOrd="0" destOrd="0" presId="urn:microsoft.com/office/officeart/2005/8/layout/vList4#2"/>
    <dgm:cxn modelId="{4CB2A21C-4C23-4724-A2EE-31DEF923F445}" type="presParOf" srcId="{2A5DA98F-18D3-413F-AB81-BA1660210363}" destId="{621F4572-E51B-4D27-AD34-5762F572D972}" srcOrd="1" destOrd="0" presId="urn:microsoft.com/office/officeart/2005/8/layout/vList4#2"/>
    <dgm:cxn modelId="{3B05AF42-A5ED-4BD9-B53F-1B899B717CB9}" type="presParOf" srcId="{2A5DA98F-18D3-413F-AB81-BA1660210363}" destId="{8BA8033C-FE03-494A-8113-D96014B3BA13}" srcOrd="2" destOrd="0" presId="urn:microsoft.com/office/officeart/2005/8/layout/vList4#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465261-95D4-419E-BA20-A82485929D8A}" type="doc">
      <dgm:prSet loTypeId="urn:microsoft.com/office/officeart/2005/8/layout/vList4#4" loCatId="picture" qsTypeId="urn:microsoft.com/office/officeart/2005/8/quickstyle/simple1#17" qsCatId="simple" csTypeId="urn:microsoft.com/office/officeart/2005/8/colors/accent1_5#10" csCatId="accent1" phldr="1"/>
      <dgm:spPr/>
      <dgm:t>
        <a:bodyPr/>
        <a:lstStyle/>
        <a:p>
          <a:endParaRPr lang="zh-CN" altLang="en-US"/>
        </a:p>
      </dgm:t>
    </dgm:pt>
    <dgm:pt modelId="{1D354850-5A6F-408C-8D03-95F705CE2DA4}">
      <dgm:prSet custT="1"/>
      <dgm:spPr/>
      <dgm:t>
        <a:bodyPr/>
        <a:lstStyle/>
        <a:p>
          <a:pPr algn="l" rtl="0"/>
          <a:r>
            <a:rPr lang="zh-CN" altLang="en-US" sz="3600" b="1" cap="none" spc="0" dirty="0" smtClean="0">
              <a:ln w="17780" cmpd="sng">
                <a:prstDash val="solid"/>
                <a:miter lim="800000"/>
              </a:ln>
              <a:effectLst>
                <a:outerShdw blurRad="50800" algn="tl" rotWithShape="0">
                  <a:srgbClr val="000000"/>
                </a:outerShdw>
              </a:effectLst>
              <a:latin typeface="微软雅黑" pitchFamily="34" charset="-122"/>
              <a:ea typeface="微软雅黑" pitchFamily="34" charset="-122"/>
            </a:rPr>
            <a:t>课后作业</a:t>
          </a:r>
          <a:endParaRPr lang="zh-CN" altLang="en-US" sz="3600" b="1" cap="none" spc="0" dirty="0">
            <a:ln w="17780" cmpd="sng">
              <a:prstDash val="solid"/>
              <a:miter lim="800000"/>
            </a:ln>
            <a:effectLst>
              <a:outerShdw blurRad="50800" algn="tl" rotWithShape="0">
                <a:srgbClr val="000000"/>
              </a:outerShdw>
            </a:effectLst>
            <a:latin typeface="微软雅黑" pitchFamily="34" charset="-122"/>
            <a:ea typeface="微软雅黑" pitchFamily="34" charset="-122"/>
          </a:endParaRPr>
        </a:p>
      </dgm:t>
    </dgm:pt>
    <dgm:pt modelId="{5A634FF6-65D1-4504-9BA9-6FC6D5ECE845}" type="parTrans" cxnId="{D6CFB38B-8751-41D3-BD86-E5ACC283B043}">
      <dgm:prSet/>
      <dgm:spPr/>
      <dgm:t>
        <a:bodyPr/>
        <a:lstStyle/>
        <a:p>
          <a:endParaRPr lang="zh-CN" altLang="en-US" sz="2400" b="1">
            <a:solidFill>
              <a:schemeClr val="tx1"/>
            </a:solidFill>
          </a:endParaRPr>
        </a:p>
      </dgm:t>
    </dgm:pt>
    <dgm:pt modelId="{09793AE5-59E6-4239-9F1D-2B7CEA40F60C}" type="sibTrans" cxnId="{D6CFB38B-8751-41D3-BD86-E5ACC283B043}">
      <dgm:prSet/>
      <dgm:spPr/>
      <dgm:t>
        <a:bodyPr/>
        <a:lstStyle/>
        <a:p>
          <a:endParaRPr lang="zh-CN" altLang="en-US" sz="2400" b="1">
            <a:solidFill>
              <a:schemeClr val="tx1"/>
            </a:solidFill>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srcRect/>
          <a:stretch>
            <a:fillRect l="-1000" r="-1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5FD61D30-E02B-4388-9E64-B618790AB53B}" type="presOf" srcId="{22465261-95D4-419E-BA20-A82485929D8A}" destId="{18C372C0-5AD8-4A38-89E9-D16097035E80}" srcOrd="0" destOrd="0" presId="urn:microsoft.com/office/officeart/2005/8/layout/vList4#4"/>
    <dgm:cxn modelId="{1F788012-5E2C-40CB-AD84-7E67ED47BC4B}" type="presOf" srcId="{1D354850-5A6F-408C-8D03-95F705CE2DA4}" destId="{8BA8033C-FE03-494A-8113-D96014B3BA13}" srcOrd="1" destOrd="0" presId="urn:microsoft.com/office/officeart/2005/8/layout/vList4#4"/>
    <dgm:cxn modelId="{D6CFB38B-8751-41D3-BD86-E5ACC283B043}" srcId="{22465261-95D4-419E-BA20-A82485929D8A}" destId="{1D354850-5A6F-408C-8D03-95F705CE2DA4}" srcOrd="0" destOrd="0" parTransId="{5A634FF6-65D1-4504-9BA9-6FC6D5ECE845}" sibTransId="{09793AE5-59E6-4239-9F1D-2B7CEA40F60C}"/>
    <dgm:cxn modelId="{98EB6FCF-F62E-4939-8B28-273067DB3D59}" type="presOf" srcId="{1D354850-5A6F-408C-8D03-95F705CE2DA4}" destId="{06B642A3-3B71-4D5F-A6CC-96439EB679BC}" srcOrd="0" destOrd="0" presId="urn:microsoft.com/office/officeart/2005/8/layout/vList4#4"/>
    <dgm:cxn modelId="{1FE79681-8F9A-46E6-87D7-9C8373B68738}" type="presParOf" srcId="{18C372C0-5AD8-4A38-89E9-D16097035E80}" destId="{2A5DA98F-18D3-413F-AB81-BA1660210363}" srcOrd="0" destOrd="0" presId="urn:microsoft.com/office/officeart/2005/8/layout/vList4#4"/>
    <dgm:cxn modelId="{D9099C11-BC75-47EE-B493-977A3148F872}" type="presParOf" srcId="{2A5DA98F-18D3-413F-AB81-BA1660210363}" destId="{06B642A3-3B71-4D5F-A6CC-96439EB679BC}" srcOrd="0" destOrd="0" presId="urn:microsoft.com/office/officeart/2005/8/layout/vList4#4"/>
    <dgm:cxn modelId="{054A0207-C8BE-4CB3-99B0-4852E8D4B250}" type="presParOf" srcId="{2A5DA98F-18D3-413F-AB81-BA1660210363}" destId="{621F4572-E51B-4D27-AD34-5762F572D972}" srcOrd="1" destOrd="0" presId="urn:microsoft.com/office/officeart/2005/8/layout/vList4#4"/>
    <dgm:cxn modelId="{C2826EB8-D72F-44CB-AE94-D71B19A3EE25}" type="presParOf" srcId="{2A5DA98F-18D3-413F-AB81-BA1660210363}" destId="{8BA8033C-FE03-494A-8113-D96014B3BA13}" srcOrd="2" destOrd="0" presId="urn:microsoft.com/office/officeart/2005/8/layout/vList4#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学习目标</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srcRect/>
          <a:stretch>
            <a:fillRect l="-36000" r="-3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课堂小结</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srcRect/>
          <a:stretch>
            <a:fillRect l="-18000" r="-1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1" kern="1200" cap="none" spc="0" dirty="0" smtClean="0">
              <a:ln w="17780" cmpd="sng">
                <a:prstDash val="solid"/>
                <a:miter lim="800000"/>
              </a:ln>
              <a:effectLst>
                <a:outerShdw blurRad="50800" algn="tl" rotWithShape="0">
                  <a:srgbClr val="000000"/>
                </a:outerShdw>
              </a:effectLst>
              <a:latin typeface="微软雅黑" pitchFamily="34" charset="-122"/>
              <a:ea typeface="微软雅黑" pitchFamily="34" charset="-122"/>
            </a:rPr>
            <a:t>课后作业</a:t>
          </a:r>
          <a:endParaRPr lang="zh-CN" altLang="en-US" sz="3600" b="1" kern="1200" cap="none" spc="0" dirty="0">
            <a:ln w="17780" cmpd="sng">
              <a:prstDash val="solid"/>
              <a:miter lim="800000"/>
            </a:ln>
            <a:effectLst>
              <a:outerShdw blurRad="50800" algn="tl" rotWithShape="0">
                <a:srgbClr val="000000"/>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ea typeface="宋体"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Char char="•"/>
            </a:pPr>
            <a:fld id="{9A0DB2DC-4C9A-4742-B13C-FB6460FD3503}" type="slidenum">
              <a:rPr lang="zh-CN" altLang="en-US" sz="1200" dirty="0"/>
              <a:pPr lvl="0" algn="r" eaLnBrk="1" hangingPunct="1">
                <a:buChar char="•"/>
              </a:pPr>
              <a:t>‹#›</a:t>
            </a:fld>
            <a:endParaRPr lang="zh-CN" altLang="en-US" sz="1200" dirty="0"/>
          </a:p>
        </p:txBody>
      </p:sp>
    </p:spTree>
    <p:extLst>
      <p:ext uri="{BB962C8B-B14F-4D97-AF65-F5344CB8AC3E}">
        <p14:creationId xmlns:p14="http://schemas.microsoft.com/office/powerpoint/2010/main" val="963038663"/>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a:solidFill>
              <a:srgbClr val="000000">
                <a:alpha val="100000"/>
              </a:srgbClr>
            </a:solidFill>
            <a:miter lim="800000"/>
          </a:ln>
        </p:spPr>
      </p:sp>
      <p:sp>
        <p:nvSpPr>
          <p:cNvPr id="60419"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6042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defTabSz="457200" eaLnBrk="1" hangingPunct="1">
              <a:spcBef>
                <a:spcPct val="0"/>
              </a:spcBef>
              <a:buChar char="•"/>
            </a:pPr>
            <a:fld id="{9A0DB2DC-4C9A-4742-B13C-FB6460FD3503}" type="slidenum">
              <a:rPr lang="zh-CN" altLang="en-US" dirty="0">
                <a:solidFill>
                  <a:srgbClr val="000000"/>
                </a:solidFill>
              </a:rPr>
              <a:pPr lvl="0" algn="r" defTabSz="457200" eaLnBrk="1" hangingPunct="1">
                <a:spcBef>
                  <a:spcPct val="0"/>
                </a:spcBef>
                <a:buChar char="•"/>
              </a:pPr>
              <a:t>1</a:t>
            </a:fld>
            <a:endParaRPr lang="zh-CN" altLang="en-US"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a:solidFill>
              <a:srgbClr val="000000">
                <a:alpha val="100000"/>
              </a:srgbClr>
            </a:solidFill>
            <a:miter lim="800000"/>
          </a:ln>
        </p:spPr>
      </p:sp>
      <p:sp>
        <p:nvSpPr>
          <p:cNvPr id="61443"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6144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defTabSz="457200" eaLnBrk="1" hangingPunct="1">
              <a:spcBef>
                <a:spcPct val="0"/>
              </a:spcBef>
              <a:buChar char="•"/>
            </a:pPr>
            <a:fld id="{9A0DB2DC-4C9A-4742-B13C-FB6460FD3503}" type="slidenum">
              <a:rPr lang="zh-CN" altLang="en-US" dirty="0"/>
              <a:pPr lvl="0" algn="r" defTabSz="457200" eaLnBrk="1" hangingPunct="1">
                <a:spcBef>
                  <a:spcPct val="0"/>
                </a:spcBef>
                <a:buChar char="•"/>
              </a:pPr>
              <a:t>5</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4.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grpSp>
        <p:nvGrpSpPr>
          <p:cNvPr id="4098" name="组合 6"/>
          <p:cNvGrpSpPr/>
          <p:nvPr userDrawn="1"/>
        </p:nvGrpSpPr>
        <p:grpSpPr>
          <a:xfrm>
            <a:off x="0" y="0"/>
            <a:ext cx="9144000" cy="6858000"/>
            <a:chOff x="0" y="0"/>
            <a:chExt cx="9144000" cy="6858000"/>
          </a:xfrm>
        </p:grpSpPr>
        <p:sp>
          <p:nvSpPr>
            <p:cNvPr id="8" name="矩形 7"/>
            <p:cNvSpPr/>
            <p:nvPr/>
          </p:nvSpPr>
          <p:spPr>
            <a:xfrm>
              <a:off x="0" y="0"/>
              <a:ext cx="9144000" cy="2185988"/>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2" name="图片 5"/>
            <p:cNvPicPr>
              <a:picLocks noChangeAspect="1"/>
            </p:cNvPicPr>
            <p:nvPr/>
          </p:nvPicPr>
          <p:blipFill>
            <a:blip r:embed="rId2"/>
            <a:stretch>
              <a:fillRect/>
            </a:stretch>
          </p:blipFill>
          <p:spPr>
            <a:xfrm>
              <a:off x="0" y="4846638"/>
              <a:ext cx="9144000" cy="2011362"/>
            </a:xfrm>
            <a:prstGeom prst="rect">
              <a:avLst/>
            </a:prstGeom>
            <a:noFill/>
            <a:ln w="9525">
              <a:noFill/>
            </a:ln>
          </p:spPr>
        </p:pic>
        <p:pic>
          <p:nvPicPr>
            <p:cNvPr id="4103" name="图片 6" descr="荣德基.png"/>
            <p:cNvPicPr>
              <a:picLocks noChangeAspect="1"/>
            </p:cNvPicPr>
            <p:nvPr/>
          </p:nvPicPr>
          <p:blipFill>
            <a:blip r:embed="rId3"/>
            <a:stretch>
              <a:fillRect/>
            </a:stretch>
          </p:blipFill>
          <p:spPr>
            <a:xfrm>
              <a:off x="238125" y="76200"/>
              <a:ext cx="1562100" cy="609600"/>
            </a:xfrm>
            <a:prstGeom prst="rect">
              <a:avLst/>
            </a:prstGeom>
            <a:noFill/>
            <a:ln w="9525">
              <a:noFill/>
            </a:ln>
          </p:spPr>
        </p:pic>
        <p:sp>
          <p:nvSpPr>
            <p:cNvPr id="11" name="圆角矩形 10"/>
            <p:cNvSpPr/>
            <p:nvPr/>
          </p:nvSpPr>
          <p:spPr>
            <a:xfrm>
              <a:off x="958850" y="17081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grpSp>
        <p:nvGrpSpPr>
          <p:cNvPr id="13314" name="组合 6"/>
          <p:cNvGrpSpPr/>
          <p:nvPr userDrawn="1"/>
        </p:nvGrpSpPr>
        <p:grpSpPr>
          <a:xfrm>
            <a:off x="-369887" y="9525"/>
            <a:ext cx="9515475" cy="6858000"/>
            <a:chOff x="-369888" y="9525"/>
            <a:chExt cx="9515476" cy="6858000"/>
          </a:xfrm>
        </p:grpSpPr>
        <p:pic>
          <p:nvPicPr>
            <p:cNvPr id="13317"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13318" name="组 15"/>
            <p:cNvGrpSpPr/>
            <p:nvPr/>
          </p:nvGrpSpPr>
          <p:grpSpPr>
            <a:xfrm>
              <a:off x="-369888" y="4598988"/>
              <a:ext cx="1660527" cy="2216150"/>
              <a:chOff x="-474161" y="4081888"/>
              <a:chExt cx="1981984" cy="2645369"/>
            </a:xfrm>
          </p:grpSpPr>
          <p:pic>
            <p:nvPicPr>
              <p:cNvPr id="13320"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13321"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13319" name="图片 9" descr="荣德基.png"/>
            <p:cNvPicPr>
              <a:picLocks noChangeAspect="1"/>
            </p:cNvPicPr>
            <p:nvPr/>
          </p:nvPicPr>
          <p:blipFill>
            <a:blip r:embed="rId5"/>
            <a:stretch>
              <a:fillRect/>
            </a:stretch>
          </p:blipFill>
          <p:spPr>
            <a:xfrm>
              <a:off x="238125" y="76200"/>
              <a:ext cx="1562100" cy="609600"/>
            </a:xfrm>
            <a:prstGeom prst="rect">
              <a:avLst/>
            </a:prstGeom>
            <a:noFill/>
            <a:ln w="9525">
              <a:noFill/>
            </a:ln>
          </p:spPr>
        </p:pic>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14338"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15362" name="组合 6"/>
          <p:cNvGrpSpPr/>
          <p:nvPr userDrawn="1"/>
        </p:nvGrpSpPr>
        <p:grpSpPr>
          <a:xfrm>
            <a:off x="0" y="0"/>
            <a:ext cx="9144000" cy="6858000"/>
            <a:chOff x="0" y="0"/>
            <a:chExt cx="9144000" cy="6858000"/>
          </a:xfrm>
        </p:grpSpPr>
        <p:sp>
          <p:nvSpPr>
            <p:cNvPr id="8" name="矩形 7"/>
            <p:cNvSpPr/>
            <p:nvPr/>
          </p:nvSpPr>
          <p:spPr>
            <a:xfrm>
              <a:off x="0" y="0"/>
              <a:ext cx="9144000" cy="2185988"/>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15366" name="图片 5"/>
            <p:cNvPicPr>
              <a:picLocks noChangeAspect="1"/>
            </p:cNvPicPr>
            <p:nvPr/>
          </p:nvPicPr>
          <p:blipFill>
            <a:blip r:embed="rId2"/>
            <a:stretch>
              <a:fillRect/>
            </a:stretch>
          </p:blipFill>
          <p:spPr>
            <a:xfrm>
              <a:off x="0" y="4846638"/>
              <a:ext cx="9144000" cy="2011362"/>
            </a:xfrm>
            <a:prstGeom prst="rect">
              <a:avLst/>
            </a:prstGeom>
            <a:noFill/>
            <a:ln w="9525">
              <a:noFill/>
            </a:ln>
          </p:spPr>
        </p:pic>
        <p:pic>
          <p:nvPicPr>
            <p:cNvPr id="15367" name="图片 6" descr="荣德基.png"/>
            <p:cNvPicPr>
              <a:picLocks noChangeAspect="1"/>
            </p:cNvPicPr>
            <p:nvPr/>
          </p:nvPicPr>
          <p:blipFill>
            <a:blip r:embed="rId3"/>
            <a:stretch>
              <a:fillRect/>
            </a:stretch>
          </p:blipFill>
          <p:spPr>
            <a:xfrm>
              <a:off x="238125" y="76200"/>
              <a:ext cx="1562100" cy="609600"/>
            </a:xfrm>
            <a:prstGeom prst="rect">
              <a:avLst/>
            </a:prstGeom>
            <a:noFill/>
            <a:ln w="9525">
              <a:noFill/>
            </a:ln>
          </p:spPr>
        </p:pic>
        <p:sp>
          <p:nvSpPr>
            <p:cNvPr id="11" name="圆角矩形 10"/>
            <p:cNvSpPr/>
            <p:nvPr/>
          </p:nvSpPr>
          <p:spPr>
            <a:xfrm>
              <a:off x="958850" y="17081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6386"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pic>
        <p:nvPicPr>
          <p:cNvPr id="17410" name="Picture 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8"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10"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pic>
        <p:nvPicPr>
          <p:cNvPr id="18434"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标题和内容">
    <p:bg>
      <p:bgPr>
        <a:solidFill>
          <a:schemeClr val="bg1"/>
        </a:solidFill>
        <a:effectLst/>
      </p:bgPr>
    </p:bg>
    <p:spTree>
      <p:nvGrpSpPr>
        <p:cNvPr id="1" name=""/>
        <p:cNvGrpSpPr/>
        <p:nvPr/>
      </p:nvGrpSpPr>
      <p:grpSpPr>
        <a:xfrm>
          <a:off x="0" y="0"/>
          <a:ext cx="0" cy="0"/>
          <a:chOff x="0" y="0"/>
          <a:chExt cx="0" cy="0"/>
        </a:xfrm>
      </p:grpSpPr>
      <p:grpSp>
        <p:nvGrpSpPr>
          <p:cNvPr id="19458" name="组合 6"/>
          <p:cNvGrpSpPr/>
          <p:nvPr userDrawn="1"/>
        </p:nvGrpSpPr>
        <p:grpSpPr>
          <a:xfrm>
            <a:off x="-369887" y="9525"/>
            <a:ext cx="9515475" cy="6878638"/>
            <a:chOff x="-369888" y="9525"/>
            <a:chExt cx="9515476" cy="6878022"/>
          </a:xfrm>
        </p:grpSpPr>
        <p:pic>
          <p:nvPicPr>
            <p:cNvPr id="19464"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19465" name="组 15"/>
            <p:cNvGrpSpPr/>
            <p:nvPr/>
          </p:nvGrpSpPr>
          <p:grpSpPr>
            <a:xfrm>
              <a:off x="-369888" y="4659276"/>
              <a:ext cx="1660527" cy="2216150"/>
              <a:chOff x="-474161" y="4081888"/>
              <a:chExt cx="1981984" cy="2645369"/>
            </a:xfrm>
          </p:grpSpPr>
          <p:pic>
            <p:nvPicPr>
              <p:cNvPr id="19469"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19470"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19466" name="图片 9" descr="荣德基.png"/>
            <p:cNvPicPr>
              <a:picLocks noChangeAspect="1"/>
            </p:cNvPicPr>
            <p:nvPr/>
          </p:nvPicPr>
          <p:blipFill>
            <a:blip r:embed="rId5"/>
            <a:stretch>
              <a:fillRect/>
            </a:stretch>
          </p:blipFill>
          <p:spPr>
            <a:xfrm>
              <a:off x="238125" y="136488"/>
              <a:ext cx="1562100" cy="609600"/>
            </a:xfrm>
            <a:prstGeom prst="rect">
              <a:avLst/>
            </a:prstGeom>
            <a:noFill/>
            <a:ln w="9525">
              <a:noFill/>
            </a:ln>
          </p:spPr>
        </p:pic>
        <p:pic>
          <p:nvPicPr>
            <p:cNvPr id="19467" name="图片 13"/>
            <p:cNvPicPr>
              <a:picLocks noChangeAspect="1"/>
            </p:cNvPicPr>
            <p:nvPr/>
          </p:nvPicPr>
          <p:blipFill>
            <a:blip r:embed="rId6"/>
            <a:stretch>
              <a:fillRect/>
            </a:stretch>
          </p:blipFill>
          <p:spPr>
            <a:xfrm>
              <a:off x="6448425" y="6500234"/>
              <a:ext cx="2255838" cy="284163"/>
            </a:xfrm>
            <a:prstGeom prst="rect">
              <a:avLst/>
            </a:prstGeom>
            <a:noFill/>
            <a:ln w="9525">
              <a:noFill/>
            </a:ln>
          </p:spPr>
        </p:pic>
        <p:pic>
          <p:nvPicPr>
            <p:cNvPr id="19468" name="图片 22" descr="热气球.png"/>
            <p:cNvPicPr>
              <a:picLocks noChangeAspect="1"/>
            </p:cNvPicPr>
            <p:nvPr/>
          </p:nvPicPr>
          <p:blipFill>
            <a:blip r:embed="rId7"/>
            <a:stretch>
              <a:fillRect/>
            </a:stretch>
          </p:blipFill>
          <p:spPr>
            <a:xfrm>
              <a:off x="8660877" y="6336685"/>
              <a:ext cx="482600" cy="550862"/>
            </a:xfrm>
            <a:prstGeom prst="rect">
              <a:avLst/>
            </a:prstGeom>
            <a:noFill/>
            <a:ln w="9525">
              <a:noFill/>
            </a:ln>
          </p:spPr>
        </p:pic>
      </p:gr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16"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17"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grpSp>
        <p:nvGrpSpPr>
          <p:cNvPr id="20482" name="组合 6"/>
          <p:cNvGrpSpPr/>
          <p:nvPr userDrawn="1"/>
        </p:nvGrpSpPr>
        <p:grpSpPr>
          <a:xfrm>
            <a:off x="0" y="0"/>
            <a:ext cx="9144000" cy="2185988"/>
            <a:chOff x="0" y="0"/>
            <a:chExt cx="9144000" cy="2185988"/>
          </a:xfrm>
        </p:grpSpPr>
        <p:sp>
          <p:nvSpPr>
            <p:cNvPr id="8" name="矩形 7"/>
            <p:cNvSpPr/>
            <p:nvPr/>
          </p:nvSpPr>
          <p:spPr>
            <a:xfrm>
              <a:off x="0" y="0"/>
              <a:ext cx="9144000" cy="2185988"/>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20487" name="图片 6" descr="荣德基.png"/>
            <p:cNvPicPr>
              <a:picLocks noChangeAspect="1"/>
            </p:cNvPicPr>
            <p:nvPr/>
          </p:nvPicPr>
          <p:blipFill>
            <a:blip r:embed="rId2"/>
            <a:stretch>
              <a:fillRect/>
            </a:stretch>
          </p:blipFill>
          <p:spPr>
            <a:xfrm>
              <a:off x="238125" y="76200"/>
              <a:ext cx="1562100" cy="609600"/>
            </a:xfrm>
            <a:prstGeom prst="rect">
              <a:avLst/>
            </a:prstGeom>
            <a:noFill/>
            <a:ln w="9525">
              <a:noFill/>
            </a:ln>
          </p:spPr>
        </p:pic>
        <p:sp>
          <p:nvSpPr>
            <p:cNvPr id="10" name="圆角矩形 9"/>
            <p:cNvSpPr/>
            <p:nvPr/>
          </p:nvSpPr>
          <p:spPr>
            <a:xfrm>
              <a:off x="958850" y="17081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pic>
        <p:nvPicPr>
          <p:cNvPr id="20483" name="Picture 12"/>
          <p:cNvPicPr>
            <a:picLocks noChangeAspect="1"/>
          </p:cNvPicPr>
          <p:nvPr userDrawn="1"/>
        </p:nvPicPr>
        <p:blipFill>
          <a:blip r:embed="rId3">
            <a:clrChange>
              <a:clrFrom>
                <a:srgbClr val="818181"/>
              </a:clrFrom>
              <a:clrTo>
                <a:srgbClr val="818181">
                  <a:alpha val="0"/>
                </a:srgbClr>
              </a:clrTo>
            </a:clrChange>
          </a:blip>
          <a:stretch>
            <a:fillRect/>
          </a:stretch>
        </p:blipFill>
        <p:spPr>
          <a:xfrm>
            <a:off x="-34925" y="5095875"/>
            <a:ext cx="9178925" cy="1762125"/>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21506"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22530" name="Picture 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8"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9"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10"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5122"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grpSp>
        <p:nvGrpSpPr>
          <p:cNvPr id="23554" name="组合 6"/>
          <p:cNvGrpSpPr/>
          <p:nvPr userDrawn="1"/>
        </p:nvGrpSpPr>
        <p:grpSpPr>
          <a:xfrm>
            <a:off x="-369887" y="9525"/>
            <a:ext cx="9515475" cy="6858000"/>
            <a:chOff x="-369888" y="9525"/>
            <a:chExt cx="9515476" cy="6858000"/>
          </a:xfrm>
        </p:grpSpPr>
        <p:pic>
          <p:nvPicPr>
            <p:cNvPr id="23557"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23558" name="组 15"/>
            <p:cNvGrpSpPr/>
            <p:nvPr/>
          </p:nvGrpSpPr>
          <p:grpSpPr>
            <a:xfrm>
              <a:off x="-369888" y="4598988"/>
              <a:ext cx="1660527" cy="2216150"/>
              <a:chOff x="-474161" y="4081888"/>
              <a:chExt cx="1981984" cy="2645369"/>
            </a:xfrm>
          </p:grpSpPr>
          <p:pic>
            <p:nvPicPr>
              <p:cNvPr id="23560"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23561"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23559" name="图片 9" descr="荣德基.png"/>
            <p:cNvPicPr>
              <a:picLocks noChangeAspect="1"/>
            </p:cNvPicPr>
            <p:nvPr/>
          </p:nvPicPr>
          <p:blipFill>
            <a:blip r:embed="rId5"/>
            <a:stretch>
              <a:fillRect/>
            </a:stretch>
          </p:blipFill>
          <p:spPr>
            <a:xfrm>
              <a:off x="238125" y="76200"/>
              <a:ext cx="1562100" cy="609600"/>
            </a:xfrm>
            <a:prstGeom prst="rect">
              <a:avLst/>
            </a:prstGeom>
            <a:noFill/>
            <a:ln w="9525">
              <a:noFill/>
            </a:ln>
          </p:spPr>
        </p:pic>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4578"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标题和内容">
    <p:bg>
      <p:bgPr>
        <a:solidFill>
          <a:schemeClr val="bg1"/>
        </a:solidFill>
        <a:effectLst/>
      </p:bgPr>
    </p:bg>
    <p:spTree>
      <p:nvGrpSpPr>
        <p:cNvPr id="1" name=""/>
        <p:cNvGrpSpPr/>
        <p:nvPr/>
      </p:nvGrpSpPr>
      <p:grpSpPr>
        <a:xfrm>
          <a:off x="0" y="0"/>
          <a:ext cx="0" cy="0"/>
          <a:chOff x="0" y="0"/>
          <a:chExt cx="0" cy="0"/>
        </a:xfrm>
      </p:grpSpPr>
      <p:grpSp>
        <p:nvGrpSpPr>
          <p:cNvPr id="25602" name="组合 6"/>
          <p:cNvGrpSpPr/>
          <p:nvPr userDrawn="1"/>
        </p:nvGrpSpPr>
        <p:grpSpPr>
          <a:xfrm>
            <a:off x="-369887" y="9525"/>
            <a:ext cx="9515475" cy="6865938"/>
            <a:chOff x="-369888" y="9525"/>
            <a:chExt cx="9515476" cy="6865901"/>
          </a:xfrm>
        </p:grpSpPr>
        <p:pic>
          <p:nvPicPr>
            <p:cNvPr id="25607"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25608" name="组 15"/>
            <p:cNvGrpSpPr/>
            <p:nvPr/>
          </p:nvGrpSpPr>
          <p:grpSpPr>
            <a:xfrm>
              <a:off x="-369888" y="4659276"/>
              <a:ext cx="1660527" cy="2216150"/>
              <a:chOff x="-474161" y="4081888"/>
              <a:chExt cx="1981984" cy="2645369"/>
            </a:xfrm>
          </p:grpSpPr>
          <p:pic>
            <p:nvPicPr>
              <p:cNvPr id="25610"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25611"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25609" name="图片 9" descr="荣德基.png"/>
            <p:cNvPicPr>
              <a:picLocks noChangeAspect="1"/>
            </p:cNvPicPr>
            <p:nvPr/>
          </p:nvPicPr>
          <p:blipFill>
            <a:blip r:embed="rId5"/>
            <a:stretch>
              <a:fillRect/>
            </a:stretch>
          </p:blipFill>
          <p:spPr>
            <a:xfrm>
              <a:off x="238125" y="136488"/>
              <a:ext cx="1562100" cy="609600"/>
            </a:xfrm>
            <a:prstGeom prst="rect">
              <a:avLst/>
            </a:prstGeom>
            <a:noFill/>
            <a:ln w="9525">
              <a:noFill/>
            </a:ln>
          </p:spPr>
        </p:pic>
      </p:gr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3"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14"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0"/>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grpSp>
        <p:nvGrpSpPr>
          <p:cNvPr id="4098" name="组合 6"/>
          <p:cNvGrpSpPr/>
          <p:nvPr userDrawn="1"/>
        </p:nvGrpSpPr>
        <p:grpSpPr>
          <a:xfrm>
            <a:off x="0" y="0"/>
            <a:ext cx="9144000" cy="6858000"/>
            <a:chOff x="0" y="0"/>
            <a:chExt cx="9144000" cy="6858000"/>
          </a:xfrm>
        </p:grpSpPr>
        <p:sp>
          <p:nvSpPr>
            <p:cNvPr id="8" name="矩形 7"/>
            <p:cNvSpPr/>
            <p:nvPr/>
          </p:nvSpPr>
          <p:spPr>
            <a:xfrm>
              <a:off x="0" y="0"/>
              <a:ext cx="9144000" cy="2185988"/>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2" name="图片 5"/>
            <p:cNvPicPr>
              <a:picLocks noChangeAspect="1"/>
            </p:cNvPicPr>
            <p:nvPr/>
          </p:nvPicPr>
          <p:blipFill>
            <a:blip r:embed="rId2"/>
            <a:stretch>
              <a:fillRect/>
            </a:stretch>
          </p:blipFill>
          <p:spPr>
            <a:xfrm>
              <a:off x="0" y="4846638"/>
              <a:ext cx="9144000" cy="2011362"/>
            </a:xfrm>
            <a:prstGeom prst="rect">
              <a:avLst/>
            </a:prstGeom>
            <a:noFill/>
            <a:ln w="9525">
              <a:noFill/>
            </a:ln>
          </p:spPr>
        </p:pic>
        <p:pic>
          <p:nvPicPr>
            <p:cNvPr id="4103" name="图片 6" descr="荣德基.png"/>
            <p:cNvPicPr>
              <a:picLocks noChangeAspect="1"/>
            </p:cNvPicPr>
            <p:nvPr/>
          </p:nvPicPr>
          <p:blipFill>
            <a:blip r:embed="rId3"/>
            <a:stretch>
              <a:fillRect/>
            </a:stretch>
          </p:blipFill>
          <p:spPr>
            <a:xfrm>
              <a:off x="238125" y="76200"/>
              <a:ext cx="1562100" cy="609600"/>
            </a:xfrm>
            <a:prstGeom prst="rect">
              <a:avLst/>
            </a:prstGeom>
            <a:noFill/>
            <a:ln w="9525">
              <a:noFill/>
            </a:ln>
          </p:spPr>
        </p:pic>
        <p:sp>
          <p:nvSpPr>
            <p:cNvPr id="11" name="圆角矩形 10"/>
            <p:cNvSpPr/>
            <p:nvPr/>
          </p:nvSpPr>
          <p:spPr>
            <a:xfrm>
              <a:off x="958850" y="17081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5122"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6146" name="Picture 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8"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grpSp>
        <p:nvGrpSpPr>
          <p:cNvPr id="7170" name="组合 6"/>
          <p:cNvGrpSpPr/>
          <p:nvPr userDrawn="1"/>
        </p:nvGrpSpPr>
        <p:grpSpPr>
          <a:xfrm>
            <a:off x="-369887" y="9525"/>
            <a:ext cx="9515475" cy="6858000"/>
            <a:chOff x="-369888" y="9525"/>
            <a:chExt cx="9515476" cy="6858000"/>
          </a:xfrm>
        </p:grpSpPr>
        <p:pic>
          <p:nvPicPr>
            <p:cNvPr id="7173"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7174" name="组 15"/>
            <p:cNvGrpSpPr/>
            <p:nvPr/>
          </p:nvGrpSpPr>
          <p:grpSpPr>
            <a:xfrm>
              <a:off x="-369888" y="4598988"/>
              <a:ext cx="1660527" cy="2216150"/>
              <a:chOff x="-474161" y="4081888"/>
              <a:chExt cx="1981984" cy="2645369"/>
            </a:xfrm>
          </p:grpSpPr>
          <p:pic>
            <p:nvPicPr>
              <p:cNvPr id="7176"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7177"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7175" name="图片 9" descr="荣德基.png"/>
            <p:cNvPicPr>
              <a:picLocks noChangeAspect="1"/>
            </p:cNvPicPr>
            <p:nvPr/>
          </p:nvPicPr>
          <p:blipFill>
            <a:blip r:embed="rId5"/>
            <a:stretch>
              <a:fillRect/>
            </a:stretch>
          </p:blipFill>
          <p:spPr>
            <a:xfrm>
              <a:off x="238125" y="76200"/>
              <a:ext cx="1562100" cy="609600"/>
            </a:xfrm>
            <a:prstGeom prst="rect">
              <a:avLst/>
            </a:prstGeom>
            <a:noFill/>
            <a:ln w="9525">
              <a:noFill/>
            </a:ln>
          </p:spPr>
        </p:pic>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8194"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1_标题和内容">
    <p:bg>
      <p:bgPr>
        <a:solidFill>
          <a:schemeClr val="bg1"/>
        </a:solidFill>
        <a:effectLst/>
      </p:bgPr>
    </p:bg>
    <p:spTree>
      <p:nvGrpSpPr>
        <p:cNvPr id="1" name=""/>
        <p:cNvGrpSpPr/>
        <p:nvPr/>
      </p:nvGrpSpPr>
      <p:grpSpPr>
        <a:xfrm>
          <a:off x="0" y="0"/>
          <a:ext cx="0" cy="0"/>
          <a:chOff x="0" y="0"/>
          <a:chExt cx="0" cy="0"/>
        </a:xfrm>
      </p:grpSpPr>
      <p:grpSp>
        <p:nvGrpSpPr>
          <p:cNvPr id="9218" name="组合 6"/>
          <p:cNvGrpSpPr/>
          <p:nvPr userDrawn="1"/>
        </p:nvGrpSpPr>
        <p:grpSpPr>
          <a:xfrm>
            <a:off x="-369887" y="9525"/>
            <a:ext cx="9515475" cy="6878638"/>
            <a:chOff x="-369888" y="9525"/>
            <a:chExt cx="9515476" cy="6878022"/>
          </a:xfrm>
        </p:grpSpPr>
        <p:pic>
          <p:nvPicPr>
            <p:cNvPr id="9224"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9225" name="组 15"/>
            <p:cNvGrpSpPr/>
            <p:nvPr/>
          </p:nvGrpSpPr>
          <p:grpSpPr>
            <a:xfrm>
              <a:off x="-369888" y="4659276"/>
              <a:ext cx="1660527" cy="2216150"/>
              <a:chOff x="-474161" y="4081888"/>
              <a:chExt cx="1981984" cy="2645369"/>
            </a:xfrm>
          </p:grpSpPr>
          <p:pic>
            <p:nvPicPr>
              <p:cNvPr id="9229"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9230"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9226" name="图片 9" descr="荣德基.png"/>
            <p:cNvPicPr>
              <a:picLocks noChangeAspect="1"/>
            </p:cNvPicPr>
            <p:nvPr/>
          </p:nvPicPr>
          <p:blipFill>
            <a:blip r:embed="rId5"/>
            <a:stretch>
              <a:fillRect/>
            </a:stretch>
          </p:blipFill>
          <p:spPr>
            <a:xfrm>
              <a:off x="238125" y="136488"/>
              <a:ext cx="1562100" cy="609600"/>
            </a:xfrm>
            <a:prstGeom prst="rect">
              <a:avLst/>
            </a:prstGeom>
            <a:noFill/>
            <a:ln w="9525">
              <a:noFill/>
            </a:ln>
          </p:spPr>
        </p:pic>
        <p:pic>
          <p:nvPicPr>
            <p:cNvPr id="9227" name="图片 13"/>
            <p:cNvPicPr>
              <a:picLocks noChangeAspect="1"/>
            </p:cNvPicPr>
            <p:nvPr/>
          </p:nvPicPr>
          <p:blipFill>
            <a:blip r:embed="rId6"/>
            <a:stretch>
              <a:fillRect/>
            </a:stretch>
          </p:blipFill>
          <p:spPr>
            <a:xfrm>
              <a:off x="6448425" y="6500234"/>
              <a:ext cx="2255838" cy="284163"/>
            </a:xfrm>
            <a:prstGeom prst="rect">
              <a:avLst/>
            </a:prstGeom>
            <a:noFill/>
            <a:ln w="9525">
              <a:noFill/>
            </a:ln>
          </p:spPr>
        </p:pic>
        <p:pic>
          <p:nvPicPr>
            <p:cNvPr id="9228" name="图片 22" descr="热气球.png"/>
            <p:cNvPicPr>
              <a:picLocks noChangeAspect="1"/>
            </p:cNvPicPr>
            <p:nvPr/>
          </p:nvPicPr>
          <p:blipFill>
            <a:blip r:embed="rId7"/>
            <a:stretch>
              <a:fillRect/>
            </a:stretch>
          </p:blipFill>
          <p:spPr>
            <a:xfrm>
              <a:off x="8660877" y="6336685"/>
              <a:ext cx="482600" cy="550862"/>
            </a:xfrm>
            <a:prstGeom prst="rect">
              <a:avLst/>
            </a:prstGeom>
            <a:noFill/>
            <a:ln w="9525">
              <a:noFill/>
            </a:ln>
          </p:spPr>
        </p:pic>
      </p:gr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7"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6146" name="Picture 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8"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grpSp>
        <p:nvGrpSpPr>
          <p:cNvPr id="7170" name="组合 6"/>
          <p:cNvGrpSpPr/>
          <p:nvPr userDrawn="1"/>
        </p:nvGrpSpPr>
        <p:grpSpPr>
          <a:xfrm>
            <a:off x="-369887" y="9525"/>
            <a:ext cx="9515475" cy="6858000"/>
            <a:chOff x="-369888" y="9525"/>
            <a:chExt cx="9515476" cy="6858000"/>
          </a:xfrm>
        </p:grpSpPr>
        <p:pic>
          <p:nvPicPr>
            <p:cNvPr id="7173"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7174" name="组 15"/>
            <p:cNvGrpSpPr/>
            <p:nvPr/>
          </p:nvGrpSpPr>
          <p:grpSpPr>
            <a:xfrm>
              <a:off x="-369888" y="4598988"/>
              <a:ext cx="1660527" cy="2216150"/>
              <a:chOff x="-474161" y="4081888"/>
              <a:chExt cx="1981984" cy="2645369"/>
            </a:xfrm>
          </p:grpSpPr>
          <p:pic>
            <p:nvPicPr>
              <p:cNvPr id="7176"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7177"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7175" name="图片 9" descr="荣德基.png"/>
            <p:cNvPicPr>
              <a:picLocks noChangeAspect="1"/>
            </p:cNvPicPr>
            <p:nvPr/>
          </p:nvPicPr>
          <p:blipFill>
            <a:blip r:embed="rId5"/>
            <a:stretch>
              <a:fillRect/>
            </a:stretch>
          </p:blipFill>
          <p:spPr>
            <a:xfrm>
              <a:off x="238125" y="76200"/>
              <a:ext cx="1562100" cy="609600"/>
            </a:xfrm>
            <a:prstGeom prst="rect">
              <a:avLst/>
            </a:prstGeom>
            <a:noFill/>
            <a:ln w="9525">
              <a:noFill/>
            </a:ln>
          </p:spPr>
        </p:pic>
      </p:grpSp>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8194"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标题和内容">
    <p:bg>
      <p:bgPr>
        <a:solidFill>
          <a:schemeClr val="bg1"/>
        </a:solidFill>
        <a:effectLst/>
      </p:bgPr>
    </p:bg>
    <p:spTree>
      <p:nvGrpSpPr>
        <p:cNvPr id="1" name=""/>
        <p:cNvGrpSpPr/>
        <p:nvPr/>
      </p:nvGrpSpPr>
      <p:grpSpPr>
        <a:xfrm>
          <a:off x="0" y="0"/>
          <a:ext cx="0" cy="0"/>
          <a:chOff x="0" y="0"/>
          <a:chExt cx="0" cy="0"/>
        </a:xfrm>
      </p:grpSpPr>
      <p:grpSp>
        <p:nvGrpSpPr>
          <p:cNvPr id="9218" name="组合 6"/>
          <p:cNvGrpSpPr/>
          <p:nvPr userDrawn="1"/>
        </p:nvGrpSpPr>
        <p:grpSpPr>
          <a:xfrm>
            <a:off x="-369887" y="9525"/>
            <a:ext cx="9515475" cy="6878638"/>
            <a:chOff x="-369888" y="9525"/>
            <a:chExt cx="9515476" cy="6878022"/>
          </a:xfrm>
        </p:grpSpPr>
        <p:pic>
          <p:nvPicPr>
            <p:cNvPr id="9224" name="图片 14"/>
            <p:cNvPicPr>
              <a:picLocks noChangeAspect="1"/>
            </p:cNvPicPr>
            <p:nvPr/>
          </p:nvPicPr>
          <p:blipFill>
            <a:blip r:embed="rId2"/>
            <a:stretch>
              <a:fillRect/>
            </a:stretch>
          </p:blipFill>
          <p:spPr>
            <a:xfrm>
              <a:off x="9525" y="9525"/>
              <a:ext cx="9136063" cy="6858000"/>
            </a:xfrm>
            <a:prstGeom prst="rect">
              <a:avLst/>
            </a:prstGeom>
            <a:noFill/>
            <a:ln w="9525">
              <a:noFill/>
            </a:ln>
          </p:spPr>
        </p:pic>
        <p:grpSp>
          <p:nvGrpSpPr>
            <p:cNvPr id="9225" name="组 15"/>
            <p:cNvGrpSpPr/>
            <p:nvPr/>
          </p:nvGrpSpPr>
          <p:grpSpPr>
            <a:xfrm>
              <a:off x="-369888" y="4659276"/>
              <a:ext cx="1660527" cy="2216150"/>
              <a:chOff x="-474161" y="4081888"/>
              <a:chExt cx="1981984" cy="2645369"/>
            </a:xfrm>
          </p:grpSpPr>
          <p:pic>
            <p:nvPicPr>
              <p:cNvPr id="9229" name="Picture 47" descr="연필"/>
              <p:cNvPicPr>
                <a:picLocks noChangeAspect="1"/>
              </p:cNvPicPr>
              <p:nvPr/>
            </p:nvPicPr>
            <p:blipFill>
              <a:blip r:embed="rId3"/>
              <a:stretch>
                <a:fillRect/>
              </a:stretch>
            </p:blipFill>
            <p:spPr>
              <a:xfrm>
                <a:off x="83740" y="4081888"/>
                <a:ext cx="603122" cy="2435315"/>
              </a:xfrm>
              <a:prstGeom prst="rect">
                <a:avLst/>
              </a:prstGeom>
              <a:noFill/>
              <a:ln w="9525">
                <a:noFill/>
              </a:ln>
            </p:spPr>
          </p:pic>
          <p:pic>
            <p:nvPicPr>
              <p:cNvPr id="9230" name="Picture 43" descr="꽃"/>
              <p:cNvPicPr>
                <a:picLocks noChangeAspect="1"/>
              </p:cNvPicPr>
              <p:nvPr/>
            </p:nvPicPr>
            <p:blipFill>
              <a:blip r:embed="rId4"/>
              <a:stretch>
                <a:fillRect/>
              </a:stretch>
            </p:blipFill>
            <p:spPr>
              <a:xfrm>
                <a:off x="-474161" y="4813904"/>
                <a:ext cx="1981984" cy="1913353"/>
              </a:xfrm>
              <a:prstGeom prst="rect">
                <a:avLst/>
              </a:prstGeom>
              <a:noFill/>
              <a:ln w="9525">
                <a:noFill/>
              </a:ln>
            </p:spPr>
          </p:pic>
        </p:grpSp>
        <p:pic>
          <p:nvPicPr>
            <p:cNvPr id="9226" name="图片 9" descr="荣德基.png"/>
            <p:cNvPicPr>
              <a:picLocks noChangeAspect="1"/>
            </p:cNvPicPr>
            <p:nvPr/>
          </p:nvPicPr>
          <p:blipFill>
            <a:blip r:embed="rId5"/>
            <a:stretch>
              <a:fillRect/>
            </a:stretch>
          </p:blipFill>
          <p:spPr>
            <a:xfrm>
              <a:off x="238125" y="136488"/>
              <a:ext cx="1562100" cy="609600"/>
            </a:xfrm>
            <a:prstGeom prst="rect">
              <a:avLst/>
            </a:prstGeom>
            <a:noFill/>
            <a:ln w="9525">
              <a:noFill/>
            </a:ln>
          </p:spPr>
        </p:pic>
        <p:pic>
          <p:nvPicPr>
            <p:cNvPr id="9227" name="图片 13"/>
            <p:cNvPicPr>
              <a:picLocks noChangeAspect="1"/>
            </p:cNvPicPr>
            <p:nvPr/>
          </p:nvPicPr>
          <p:blipFill>
            <a:blip r:embed="rId6"/>
            <a:stretch>
              <a:fillRect/>
            </a:stretch>
          </p:blipFill>
          <p:spPr>
            <a:xfrm>
              <a:off x="6448425" y="6500234"/>
              <a:ext cx="2255838" cy="284163"/>
            </a:xfrm>
            <a:prstGeom prst="rect">
              <a:avLst/>
            </a:prstGeom>
            <a:noFill/>
            <a:ln w="9525">
              <a:noFill/>
            </a:ln>
          </p:spPr>
        </p:pic>
        <p:pic>
          <p:nvPicPr>
            <p:cNvPr id="9228" name="图片 22" descr="热气球.png"/>
            <p:cNvPicPr>
              <a:picLocks noChangeAspect="1"/>
            </p:cNvPicPr>
            <p:nvPr/>
          </p:nvPicPr>
          <p:blipFill>
            <a:blip r:embed="rId7"/>
            <a:stretch>
              <a:fillRect/>
            </a:stretch>
          </p:blipFill>
          <p:spPr>
            <a:xfrm>
              <a:off x="8660877" y="6336685"/>
              <a:ext cx="482600" cy="550862"/>
            </a:xfrm>
            <a:prstGeom prst="rect">
              <a:avLst/>
            </a:prstGeom>
            <a:noFill/>
            <a:ln w="9525">
              <a:noFill/>
            </a:ln>
          </p:spPr>
        </p:pic>
      </p:gr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7"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buChar char="•"/>
            </a:pPr>
            <a:fld id="{9A0DB2DC-4C9A-4742-B13C-FB6460FD3503}" type="slidenum">
              <a:rPr lang="zh-CN" altLang="en-US" dirty="0"/>
              <a:pPr algn="r">
                <a:buChar char="•"/>
              </a:pPr>
              <a:t>‹#›</a:t>
            </a:fld>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bwMode="auto">
          <a:xfrm>
            <a:off x="0" y="0"/>
            <a:ext cx="9144000" cy="2185988"/>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10243" name="图片 6" descr="荣德基.png"/>
          <p:cNvPicPr>
            <a:picLocks noChangeAspect="1"/>
          </p:cNvPicPr>
          <p:nvPr/>
        </p:nvPicPr>
        <p:blipFill>
          <a:blip r:embed="rId2"/>
          <a:stretch>
            <a:fillRect/>
          </a:stretch>
        </p:blipFill>
        <p:spPr>
          <a:xfrm>
            <a:off x="238125" y="76200"/>
            <a:ext cx="1562100" cy="609600"/>
          </a:xfrm>
          <a:prstGeom prst="rect">
            <a:avLst/>
          </a:prstGeom>
          <a:noFill/>
          <a:ln w="9525">
            <a:noFill/>
          </a:ln>
        </p:spPr>
      </p:pic>
      <p:pic>
        <p:nvPicPr>
          <p:cNvPr id="10244" name="Picture 12"/>
          <p:cNvPicPr>
            <a:picLocks noChangeAspect="1"/>
          </p:cNvPicPr>
          <p:nvPr userDrawn="1"/>
        </p:nvPicPr>
        <p:blipFill>
          <a:blip r:embed="rId3">
            <a:clrChange>
              <a:clrFrom>
                <a:srgbClr val="818181"/>
              </a:clrFrom>
              <a:clrTo>
                <a:srgbClr val="818181">
                  <a:alpha val="0"/>
                </a:srgbClr>
              </a:clrTo>
            </a:clrChange>
          </a:blip>
          <a:stretch>
            <a:fillRect/>
          </a:stretch>
        </p:blipFill>
        <p:spPr>
          <a:xfrm>
            <a:off x="-34925" y="5095875"/>
            <a:ext cx="9178925" cy="1762125"/>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11266" name="Picture 2"/>
          <p:cNvPicPr>
            <a:picLocks noChangeAspect="1"/>
          </p:cNvPicPr>
          <p:nvPr userDrawn="1"/>
        </p:nvPicPr>
        <p:blipFill>
          <a:blip r:embed="rId2"/>
          <a:stretch>
            <a:fillRect/>
          </a:stretch>
        </p:blipFill>
        <p:spPr>
          <a:xfrm>
            <a:off x="0" y="1588"/>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12290" name="Picture 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theme" Target="../theme/theme2.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kumimoji="1" sz="1200">
                <a:solidFill>
                  <a:schemeClr val="tx1">
                    <a:tint val="75000"/>
                  </a:scheme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kumimoji="1" sz="1200">
                <a:solidFill>
                  <a:schemeClr val="tx1">
                    <a:tint val="75000"/>
                  </a:scheme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kumimoji="1" sz="1200">
                <a:solidFill>
                  <a:prstClr val="black">
                    <a:tint val="75000"/>
                  </a:prst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kumimoji="1" sz="1200">
                <a:solidFill>
                  <a:prstClr val="black">
                    <a:tint val="75000"/>
                  </a:prst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Lst>
  <p:timing>
    <p:tnLst>
      <p:par>
        <p:cTn id="1" dur="indefinite" restart="never" nodeType="tmRoot"/>
      </p:par>
    </p:tnLst>
  </p:timing>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3075"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kumimoji="1" sz="1200">
                <a:solidFill>
                  <a:prstClr val="black">
                    <a:tint val="75000"/>
                  </a:prst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kumimoji="1" sz="1200">
                <a:solidFill>
                  <a:prstClr val="black">
                    <a:tint val="75000"/>
                  </a:prst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iming>
    <p:tnLst>
      <p:par>
        <p:cTn id="1" dur="indefinite" restart="never" nodeType="tmRoot"/>
      </p:par>
    </p:tnLst>
  </p:timing>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kumimoji="1" sz="1200">
                <a:solidFill>
                  <a:schemeClr val="tx1">
                    <a:tint val="75000"/>
                  </a:scheme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kumimoji="1" sz="1200">
                <a:solidFill>
                  <a:schemeClr val="tx1">
                    <a:tint val="75000"/>
                  </a:scheme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itchFamily="34" charset="0"/>
              </a:rPr>
              <a:pPr lvl="0" eaLnBrk="1" hangingPunct="1">
                <a:buChar char="•"/>
              </a:pPr>
              <a:t>‹#›</a:t>
            </a:fld>
            <a:endParaRPr lang="zh-CN" altLang="en-US"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Lst>
  <p:timing>
    <p:tnLst>
      <p:par>
        <p:cTn id="1" dur="indefinite" restart="never" nodeType="tmRoot"/>
      </p:par>
    </p:tnLst>
  </p:timing>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image" Target="../media/image12.png"/><Relationship Id="rId7" Type="http://schemas.openxmlformats.org/officeDocument/2006/relationships/slide" Target="slide2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image" Target="../media/image14.png"/><Relationship Id="rId10"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slide" Target="slide34.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7.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0.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8.pn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31532;13&#35838;%20&#26391;&#35835;&#38899;&#35270;&#39057;.mp4"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g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ZC}EK`W@V604018]0%F`(I"/>
          <p:cNvPicPr>
            <a:picLocks noChangeAspect="1"/>
          </p:cNvPicPr>
          <p:nvPr/>
        </p:nvPicPr>
        <p:blipFill>
          <a:blip r:embed="rId3"/>
          <a:stretch>
            <a:fillRect/>
          </a:stretch>
        </p:blipFill>
        <p:spPr>
          <a:xfrm>
            <a:off x="2159000" y="1764665"/>
            <a:ext cx="5105400" cy="3781425"/>
          </a:xfrm>
          <a:prstGeom prst="rect">
            <a:avLst/>
          </a:prstGeom>
        </p:spPr>
      </p:pic>
      <p:sp>
        <p:nvSpPr>
          <p:cNvPr id="67" name="圆角矩形 66"/>
          <p:cNvSpPr/>
          <p:nvPr/>
        </p:nvSpPr>
        <p:spPr bwMode="auto">
          <a:xfrm>
            <a:off x="958850" y="18859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26628" name="Picture 39" descr="구름"/>
          <p:cNvPicPr>
            <a:picLocks noChangeAspect="1"/>
          </p:cNvPicPr>
          <p:nvPr/>
        </p:nvPicPr>
        <p:blipFill>
          <a:blip r:embed="rId4"/>
          <a:stretch>
            <a:fillRect/>
          </a:stretch>
        </p:blipFill>
        <p:spPr>
          <a:xfrm>
            <a:off x="4795838" y="179388"/>
            <a:ext cx="682625" cy="363537"/>
          </a:xfrm>
          <a:prstGeom prst="rect">
            <a:avLst/>
          </a:prstGeom>
          <a:noFill/>
          <a:ln w="9525">
            <a:noFill/>
          </a:ln>
        </p:spPr>
      </p:pic>
      <p:pic>
        <p:nvPicPr>
          <p:cNvPr id="26629" name="Picture 40" descr="구름"/>
          <p:cNvPicPr>
            <a:picLocks noChangeAspect="1"/>
          </p:cNvPicPr>
          <p:nvPr/>
        </p:nvPicPr>
        <p:blipFill>
          <a:blip r:embed="rId5"/>
          <a:stretch>
            <a:fillRect/>
          </a:stretch>
        </p:blipFill>
        <p:spPr>
          <a:xfrm>
            <a:off x="7235825" y="503238"/>
            <a:ext cx="1042988" cy="555625"/>
          </a:xfrm>
          <a:prstGeom prst="rect">
            <a:avLst/>
          </a:prstGeom>
          <a:noFill/>
          <a:ln w="9525">
            <a:noFill/>
          </a:ln>
        </p:spPr>
      </p:pic>
      <p:grpSp>
        <p:nvGrpSpPr>
          <p:cNvPr id="26630" name="组合 13322"/>
          <p:cNvGrpSpPr/>
          <p:nvPr/>
        </p:nvGrpSpPr>
        <p:grpSpPr>
          <a:xfrm>
            <a:off x="1001713" y="5640388"/>
            <a:ext cx="7140575" cy="717550"/>
            <a:chOff x="514604" y="5446435"/>
            <a:chExt cx="7141054" cy="1041828"/>
          </a:xfrm>
        </p:grpSpPr>
        <p:sp>
          <p:nvSpPr>
            <p:cNvPr id="4" name="任意多边形 3">
              <a:hlinkClick r:id="rId6" action="ppaction://hlinksldjump"/>
            </p:cNvPr>
            <p:cNvSpPr/>
            <p:nvPr/>
          </p:nvSpPr>
          <p:spPr>
            <a:xfrm>
              <a:off x="514604"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C0504D">
                        <a:lumMod val="50000"/>
                        <a:alpha val="80000"/>
                      </a:srgbClr>
                    </a:glow>
                  </a:effectLst>
                  <a:uLnTx/>
                  <a:uFillTx/>
                  <a:latin typeface="微软雅黑" pitchFamily="34" charset="-122"/>
                  <a:ea typeface="微软雅黑" pitchFamily="34" charset="-122"/>
                  <a:cs typeface="+mn-cs"/>
                </a:rPr>
                <a:t>品读释疑</a:t>
              </a:r>
              <a:endParaRPr kumimoji="0" lang="en-US" altLang="zh-CN" sz="2800" b="1" i="0" u="none" strike="noStrike" kern="1200" cap="none" spc="0" normalizeH="0" baseline="0" noProof="0" dirty="0">
                <a:ln w="18415" cmpd="sng">
                  <a:prstDash val="solid"/>
                </a:ln>
                <a:solidFill>
                  <a:prstClr val="white"/>
                </a:solidFill>
                <a:effectLst>
                  <a:glow rad="101600">
                    <a:srgbClr val="C0504D">
                      <a:lumMod val="50000"/>
                      <a:alpha val="80000"/>
                    </a:srgbClr>
                  </a:glow>
                </a:effectLst>
                <a:uLnTx/>
                <a:uFillTx/>
                <a:latin typeface="微软雅黑" pitchFamily="34" charset="-122"/>
                <a:ea typeface="微软雅黑" pitchFamily="34" charset="-122"/>
                <a:cs typeface="+mn-cs"/>
              </a:endParaRPr>
            </a:p>
          </p:txBody>
        </p:sp>
        <p:sp>
          <p:nvSpPr>
            <p:cNvPr id="7" name="任意多边形 6">
              <a:hlinkClick r:id="rId7" action="ppaction://hlinksldjump"/>
            </p:cNvPr>
            <p:cNvSpPr/>
            <p:nvPr/>
          </p:nvSpPr>
          <p:spPr>
            <a:xfrm>
              <a:off x="2304287"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9BBB59">
                        <a:lumMod val="50000"/>
                        <a:alpha val="80000"/>
                      </a:srgbClr>
                    </a:glow>
                  </a:effectLst>
                  <a:uLnTx/>
                  <a:uFillTx/>
                  <a:latin typeface="微软雅黑" pitchFamily="34" charset="-122"/>
                  <a:ea typeface="微软雅黑" pitchFamily="34" charset="-122"/>
                  <a:cs typeface="+mn-cs"/>
                </a:rPr>
                <a:t>结构主旨</a:t>
              </a:r>
              <a:endParaRPr kumimoji="0" lang="en-US" altLang="zh-CN" sz="2800" b="1" i="0" u="none" strike="noStrike" kern="1200" cap="none" spc="0" normalizeH="0" baseline="0" noProof="0" dirty="0">
                <a:ln w="18415" cmpd="sng">
                  <a:prstDash val="solid"/>
                </a:ln>
                <a:solidFill>
                  <a:prstClr val="white"/>
                </a:solidFill>
                <a:effectLst>
                  <a:glow rad="101600">
                    <a:srgbClr val="9BBB59">
                      <a:lumMod val="50000"/>
                      <a:alpha val="80000"/>
                    </a:srgbClr>
                  </a:glow>
                </a:effectLst>
                <a:uLnTx/>
                <a:uFillTx/>
                <a:latin typeface="微软雅黑" pitchFamily="34" charset="-122"/>
                <a:ea typeface="微软雅黑" pitchFamily="34" charset="-122"/>
                <a:cs typeface="+mn-cs"/>
              </a:endParaRPr>
            </a:p>
          </p:txBody>
        </p:sp>
        <p:sp>
          <p:nvSpPr>
            <p:cNvPr id="9" name="任意多边形 8">
              <a:hlinkClick r:id="rId8" action="ppaction://hlinksldjump"/>
            </p:cNvPr>
            <p:cNvSpPr/>
            <p:nvPr/>
          </p:nvSpPr>
          <p:spPr>
            <a:xfrm>
              <a:off x="4105845"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8064A2">
                        <a:lumMod val="50000"/>
                        <a:alpha val="80000"/>
                      </a:srgbClr>
                    </a:glow>
                  </a:effectLst>
                  <a:uLnTx/>
                  <a:uFillTx/>
                  <a:latin typeface="微软雅黑" pitchFamily="34" charset="-122"/>
                  <a:ea typeface="微软雅黑" pitchFamily="34" charset="-122"/>
                  <a:cs typeface="+mn-cs"/>
                </a:rPr>
                <a:t>课堂拓展</a:t>
              </a:r>
              <a:endParaRPr kumimoji="0" lang="en-US" altLang="zh-CN" sz="2800" b="1" i="0" u="none" strike="noStrike" kern="1200" cap="none" spc="0" normalizeH="0" baseline="0" noProof="0" dirty="0">
                <a:ln w="18415" cmpd="sng">
                  <a:prstDash val="solid"/>
                </a:ln>
                <a:solidFill>
                  <a:prstClr val="white"/>
                </a:solidFill>
                <a:effectLst>
                  <a:glow rad="101600">
                    <a:srgbClr val="8064A2">
                      <a:lumMod val="50000"/>
                      <a:alpha val="80000"/>
                    </a:srgbClr>
                  </a:glow>
                </a:effectLst>
                <a:uLnTx/>
                <a:uFillTx/>
                <a:latin typeface="微软雅黑" pitchFamily="34" charset="-122"/>
                <a:ea typeface="微软雅黑" pitchFamily="34" charset="-122"/>
                <a:cs typeface="+mn-cs"/>
              </a:endParaRPr>
            </a:p>
          </p:txBody>
        </p:sp>
        <p:sp>
          <p:nvSpPr>
            <p:cNvPr id="20" name="任意多边形 19">
              <a:hlinkClick r:id="rId9" action="ppaction://hlinksldjump"/>
            </p:cNvPr>
            <p:cNvSpPr/>
            <p:nvPr/>
          </p:nvSpPr>
          <p:spPr>
            <a:xfrm>
              <a:off x="5919278"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chemeClr val="accent5">
                <a:lumMod val="75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4BACC6">
                        <a:lumMod val="50000"/>
                        <a:alpha val="80000"/>
                      </a:srgbClr>
                    </a:glow>
                  </a:effectLst>
                  <a:uLnTx/>
                  <a:uFillTx/>
                  <a:latin typeface="微软雅黑" pitchFamily="34" charset="-122"/>
                  <a:ea typeface="微软雅黑" pitchFamily="34" charset="-122"/>
                  <a:cs typeface="+mn-cs"/>
                </a:rPr>
                <a:t>当堂检测</a:t>
              </a:r>
            </a:p>
          </p:txBody>
        </p:sp>
        <p:sp>
          <p:nvSpPr>
            <p:cNvPr id="26" name="流程图: 摘录 25"/>
            <p:cNvSpPr/>
            <p:nvPr/>
          </p:nvSpPr>
          <p:spPr>
            <a:xfrm rot="5400000">
              <a:off x="2158167" y="5872353"/>
              <a:ext cx="262762" cy="222265"/>
            </a:xfrm>
            <a:prstGeom prst="flowChartExtract">
              <a:avLst/>
            </a:pr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1" name="流程图: 摘录 40"/>
            <p:cNvSpPr/>
            <p:nvPr/>
          </p:nvSpPr>
          <p:spPr>
            <a:xfrm rot="5400000">
              <a:off x="3942636" y="5872353"/>
              <a:ext cx="262762" cy="222265"/>
            </a:xfrm>
            <a:prstGeom prst="flowChartExtract">
              <a:avLst/>
            </a:prstGeom>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2" name="流程图: 摘录 41"/>
            <p:cNvSpPr/>
            <p:nvPr/>
          </p:nvSpPr>
          <p:spPr>
            <a:xfrm rot="5400000">
              <a:off x="5762033" y="5872353"/>
              <a:ext cx="262762" cy="222265"/>
            </a:xfrm>
            <a:prstGeom prst="flowChartExtract">
              <a:avLst/>
            </a:prstGeom>
          </p:spPr>
          <p:style>
            <a:lnRef idx="2">
              <a:schemeClr val="accent4">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pic>
        <p:nvPicPr>
          <p:cNvPr id="26637" name="图片 46" descr="枫叶副本"/>
          <p:cNvPicPr>
            <a:picLocks noChangeAspect="1"/>
          </p:cNvPicPr>
          <p:nvPr/>
        </p:nvPicPr>
        <p:blipFill>
          <a:blip r:embed="rId10"/>
          <a:stretch>
            <a:fillRect/>
          </a:stretch>
        </p:blipFill>
        <p:spPr>
          <a:xfrm>
            <a:off x="3983038" y="3248025"/>
            <a:ext cx="1060450" cy="1014413"/>
          </a:xfrm>
          <a:prstGeom prst="rect">
            <a:avLst/>
          </a:prstGeom>
          <a:noFill/>
          <a:ln w="9525">
            <a:noFill/>
          </a:ln>
        </p:spPr>
      </p:pic>
      <p:sp>
        <p:nvSpPr>
          <p:cNvPr id="48" name="矩形 47"/>
          <p:cNvSpPr/>
          <p:nvPr/>
        </p:nvSpPr>
        <p:spPr bwMode="auto">
          <a:xfrm>
            <a:off x="3190875" y="3355529"/>
            <a:ext cx="3186113" cy="707338"/>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方正黑体简体" panose="03000509000000000000" charset="-122"/>
                <a:ea typeface="方正黑体简体" panose="03000509000000000000" charset="-122"/>
                <a:cs typeface="仿宋" pitchFamily="49" charset="-122"/>
              </a:rPr>
              <a:t>第 二 课时</a:t>
            </a:r>
          </a:p>
        </p:txBody>
      </p:sp>
      <p:grpSp>
        <p:nvGrpSpPr>
          <p:cNvPr id="13321" name="组合 13338"/>
          <p:cNvGrpSpPr/>
          <p:nvPr/>
        </p:nvGrpSpPr>
        <p:grpSpPr>
          <a:xfrm>
            <a:off x="2498725" y="904875"/>
            <a:ext cx="5478463" cy="1181100"/>
            <a:chOff x="2771202" y="929038"/>
            <a:chExt cx="5478641" cy="1181268"/>
          </a:xfrm>
        </p:grpSpPr>
        <p:sp>
          <p:nvSpPr>
            <p:cNvPr id="13322" name="Text Box 2"/>
            <p:cNvSpPr txBox="1"/>
            <p:nvPr/>
          </p:nvSpPr>
          <p:spPr>
            <a:xfrm>
              <a:off x="4096955" y="1029402"/>
              <a:ext cx="4152888" cy="1014874"/>
            </a:xfrm>
            <a:prstGeom prst="rect">
              <a:avLst/>
            </a:prstGeom>
            <a:noFill/>
            <a:ln w="9525">
              <a:noFill/>
            </a:ln>
          </p:spPr>
          <p:txBody>
            <a:bodyPr>
              <a:spAutoFit/>
            </a:bodyPr>
            <a:lstStyle/>
            <a:p>
              <a:pPr>
                <a:spcBef>
                  <a:spcPct val="50000"/>
                </a:spcBef>
              </a:pPr>
              <a:r>
                <a:rPr lang="zh-CN" altLang="en-US" sz="6000" b="1" dirty="0" smtClean="0">
                  <a:solidFill>
                    <a:srgbClr val="CC0000"/>
                  </a:solidFill>
                  <a:latin typeface="Calibri" pitchFamily="34" charset="0"/>
                  <a:ea typeface="黑体" panose="02010600030101010101" pitchFamily="49" charset="-122"/>
                </a:rPr>
                <a:t> 画</a:t>
              </a:r>
              <a:r>
                <a:rPr lang="zh-CN" altLang="en-US" sz="6000" b="1" dirty="0">
                  <a:solidFill>
                    <a:srgbClr val="CC0000"/>
                  </a:solidFill>
                  <a:latin typeface="Calibri" pitchFamily="34" charset="0"/>
                  <a:ea typeface="黑体" panose="02010600030101010101" pitchFamily="49" charset="-122"/>
                </a:rPr>
                <a:t>杨桃</a:t>
              </a:r>
            </a:p>
          </p:txBody>
        </p:sp>
        <p:grpSp>
          <p:nvGrpSpPr>
            <p:cNvPr id="13323" name="组合 13337"/>
            <p:cNvGrpSpPr/>
            <p:nvPr/>
          </p:nvGrpSpPr>
          <p:grpSpPr>
            <a:xfrm>
              <a:off x="2771202" y="929038"/>
              <a:ext cx="1181138" cy="1181268"/>
              <a:chOff x="2925577" y="760413"/>
              <a:chExt cx="1181138" cy="1181268"/>
            </a:xfrm>
          </p:grpSpPr>
          <p:sp>
            <p:nvSpPr>
              <p:cNvPr id="13324" name="AutoShape 11"/>
              <p:cNvSpPr>
                <a:spLocks noChangeArrowheads="1"/>
              </p:cNvSpPr>
              <p:nvPr/>
            </p:nvSpPr>
            <p:spPr bwMode="gray">
              <a:xfrm>
                <a:off x="2925577" y="760413"/>
                <a:ext cx="1181138" cy="1181268"/>
              </a:xfrm>
              <a:prstGeom prst="diamond">
                <a:avLst/>
              </a:prstGeom>
              <a:solidFill>
                <a:srgbClr val="236B2A"/>
              </a:solidFill>
              <a:ln w="38100">
                <a:solidFill>
                  <a:schemeClr val="bg1"/>
                </a:solidFill>
                <a:miter lim="800000"/>
              </a:ln>
              <a:effectLst>
                <a:outerShdw sy="50000" rotWithShape="0">
                  <a:srgbClr val="808080">
                    <a:alpha val="50000"/>
                  </a:srgbClr>
                </a:outerShdw>
              </a:effectLst>
            </p:spPr>
            <p:txBody>
              <a:bodyPr wrap="none"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altLang="ko-KR" sz="2800" b="1" i="0" u="none" strike="noStrike" kern="1200" cap="none" spc="0" normalizeH="0" baseline="0" noProof="0">
                  <a:ln>
                    <a:noFill/>
                  </a:ln>
                  <a:solidFill>
                    <a:srgbClr val="FFFFFF"/>
                  </a:solidFill>
                  <a:effectLst/>
                  <a:uLnTx/>
                  <a:uFillTx/>
                  <a:latin typeface="Calibri" pitchFamily="34" charset="0"/>
                  <a:ea typeface="Gulim" panose="020B0600000101010101" pitchFamily="34" charset="-127"/>
                  <a:cs typeface="+mn-cs"/>
                </a:endParaRPr>
              </a:p>
            </p:txBody>
          </p:sp>
          <p:sp>
            <p:nvSpPr>
              <p:cNvPr id="13325" name="文本框 13"/>
              <p:cNvSpPr txBox="1"/>
              <p:nvPr/>
            </p:nvSpPr>
            <p:spPr>
              <a:xfrm>
                <a:off x="2959146" y="906000"/>
                <a:ext cx="875058" cy="922151"/>
              </a:xfrm>
              <a:prstGeom prst="rect">
                <a:avLst/>
              </a:prstGeom>
              <a:noFill/>
              <a:ln w="9525">
                <a:noFill/>
              </a:ln>
            </p:spPr>
            <p:txBody>
              <a:bodyPr wrap="none">
                <a:spAutoFit/>
              </a:bodyPr>
              <a:lstStyle/>
              <a:p>
                <a:pPr>
                  <a:buFont typeface="Arial" panose="020B0604020202020204" pitchFamily="34" charset="0"/>
                  <a:buNone/>
                </a:pPr>
                <a:r>
                  <a:rPr lang="en-US" altLang="zh-CN" sz="5400" b="1" dirty="0">
                    <a:solidFill>
                      <a:schemeClr val="bg1"/>
                    </a:solidFill>
                    <a:latin typeface="方正大黑简体" pitchFamily="65" charset="-122"/>
                    <a:ea typeface="方正大黑简体" pitchFamily="65" charset="-122"/>
                  </a:rPr>
                  <a:t>13</a:t>
                </a:r>
                <a:endParaRPr lang="zh-CN" altLang="en-US" sz="5400" b="1" dirty="0">
                  <a:solidFill>
                    <a:schemeClr val="bg1"/>
                  </a:solidFill>
                  <a:latin typeface="方正大黑简体" pitchFamily="65" charset="-122"/>
                  <a:ea typeface="方正大黑简体" pitchFamily="65"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6637"/>
                                        </p:tgtEl>
                                        <p:attrNameLst>
                                          <p:attrName>style.visibility</p:attrName>
                                        </p:attrNameLst>
                                      </p:cBhvr>
                                      <p:to>
                                        <p:strVal val="visible"/>
                                      </p:to>
                                    </p:set>
                                    <p:anim calcmode="lin" valueType="num">
                                      <p:cBhvr>
                                        <p:cTn id="7" dur="500" fill="hold"/>
                                        <p:tgtEl>
                                          <p:spTgt spid="26637"/>
                                        </p:tgtEl>
                                        <p:attrNameLst>
                                          <p:attrName>ppt_w</p:attrName>
                                        </p:attrNameLst>
                                      </p:cBhvr>
                                      <p:tavLst>
                                        <p:tav tm="0">
                                          <p:val>
                                            <p:fltVal val="0"/>
                                          </p:val>
                                        </p:tav>
                                        <p:tav tm="100000">
                                          <p:val>
                                            <p:strVal val="#ppt_w"/>
                                          </p:val>
                                        </p:tav>
                                      </p:tavLst>
                                    </p:anim>
                                    <p:anim calcmode="lin" valueType="num">
                                      <p:cBhvr>
                                        <p:cTn id="8" dur="500" fill="hold"/>
                                        <p:tgtEl>
                                          <p:spTgt spid="266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87400" y="3744913"/>
            <a:ext cx="7848600" cy="2221762"/>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400" b="1" smtClean="0">
                <a:solidFill>
                  <a:srgbClr val="FF0000"/>
                </a:solidFill>
                <a:latin typeface="+mj-ea"/>
                <a:ea typeface="+mj-ea"/>
              </a:rPr>
              <a:t>“</a:t>
            </a:r>
            <a:r>
              <a:rPr lang="zh-CN" altLang="en-US" sz="2400" b="1" dirty="0">
                <a:solidFill>
                  <a:srgbClr val="FF0000"/>
                </a:solidFill>
                <a:latin typeface="+mj-ea"/>
                <a:ea typeface="+mj-ea"/>
              </a:rPr>
              <a:t>看、走、坐、审视”这一系列的动作，可以看出老师并没有直接下结论，而是从“我”的角度去观察实物，与同学们的嘲笑态度形成对比，突出老师和父亲一样是一个实事求是的人。</a:t>
            </a:r>
          </a:p>
        </p:txBody>
      </p:sp>
      <p:sp>
        <p:nvSpPr>
          <p:cNvPr id="4" name="矩形 3"/>
          <p:cNvSpPr/>
          <p:nvPr/>
        </p:nvSpPr>
        <p:spPr>
          <a:xfrm>
            <a:off x="787400" y="1253559"/>
            <a:ext cx="7467600" cy="1754326"/>
          </a:xfrm>
          <a:prstGeom prst="rect">
            <a:avLst/>
          </a:prstGeom>
        </p:spPr>
        <p:txBody>
          <a:bodyPr wrap="square">
            <a:spAutoFit/>
          </a:bodyPr>
          <a:lstStyle/>
          <a:p>
            <a:pPr lvl="0" indent="628650">
              <a:lnSpc>
                <a:spcPct val="150000"/>
              </a:lnSpc>
            </a:pPr>
            <a:r>
              <a:rPr lang="zh-CN" altLang="en-US" sz="2400" b="1">
                <a:solidFill>
                  <a:prstClr val="black"/>
                </a:solidFill>
                <a:latin typeface="楷体" pitchFamily="49" charset="-122"/>
                <a:ea typeface="楷体" pitchFamily="49" charset="-122"/>
              </a:rPr>
              <a:t>老师看了看这幅画，到我的座位上坐下来，审视了一下讲桌上的杨桃，然后回到讲桌前，举起我的那页画纸，问大家：“这幅画画得像不像？”</a:t>
            </a:r>
            <a:endParaRPr lang="zh-CN" altLang="en-US" sz="2400" b="1" dirty="0">
              <a:solidFill>
                <a:prstClr val="black"/>
              </a:solidFill>
              <a:latin typeface="楷体" pitchFamily="49" charset="-122"/>
              <a:ea typeface="楷体" pitchFamily="49" charset="-122"/>
            </a:endParaRPr>
          </a:p>
        </p:txBody>
      </p:sp>
      <p:sp>
        <p:nvSpPr>
          <p:cNvPr id="8" name="任意多边形 7"/>
          <p:cNvSpPr/>
          <p:nvPr/>
        </p:nvSpPr>
        <p:spPr bwMode="auto">
          <a:xfrm>
            <a:off x="1020763" y="3096999"/>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 找出句中的动词，并说说你说说你体会出了什么？</a:t>
            </a:r>
            <a:endParaRPr lang="zh-CN" altLang="en-US" sz="2400" b="1" dirty="0">
              <a:solidFill>
                <a:schemeClr val="tx1"/>
              </a:solidFill>
              <a:latin typeface="黑体" pitchFamily="49" charset="-122"/>
              <a:ea typeface="黑体" pitchFamily="49" charset="-122"/>
            </a:endParaRPr>
          </a:p>
        </p:txBody>
      </p:sp>
      <p:sp>
        <p:nvSpPr>
          <p:cNvPr id="9" name="圆角矩形 8"/>
          <p:cNvSpPr/>
          <p:nvPr/>
        </p:nvSpPr>
        <p:spPr>
          <a:xfrm>
            <a:off x="6616700" y="2498457"/>
            <a:ext cx="1638300"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动作描写</a:t>
            </a:r>
            <a:endParaRPr lang="zh-CN" altLang="en-US" sz="2000" b="1" dirty="0">
              <a:solidFill>
                <a:srgbClr val="FF0000"/>
              </a:solidFill>
              <a:latin typeface="黑体" pitchFamily="49" charset="-122"/>
              <a:ea typeface="黑体" pitchFamily="49"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87400" y="3418777"/>
            <a:ext cx="7848600" cy="1667764"/>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400" b="1" smtClean="0">
                <a:solidFill>
                  <a:srgbClr val="FF0000"/>
                </a:solidFill>
                <a:latin typeface="+mj-ea"/>
                <a:ea typeface="+mj-ea"/>
              </a:rPr>
              <a:t>因为</a:t>
            </a:r>
            <a:r>
              <a:rPr lang="zh-CN" altLang="en-US" sz="2400" b="1" dirty="0">
                <a:solidFill>
                  <a:srgbClr val="FF0000"/>
                </a:solidFill>
                <a:latin typeface="+mj-ea"/>
                <a:ea typeface="+mj-ea"/>
              </a:rPr>
              <a:t>老师在审视之后发现“我”明明画的很准确，但同学们却说“不像”，引起了他的沉思，他意识到孩子还不懂得从别人的角度去看，从客观实际出发。</a:t>
            </a:r>
          </a:p>
        </p:txBody>
      </p:sp>
      <p:sp>
        <p:nvSpPr>
          <p:cNvPr id="2" name="矩形 1"/>
          <p:cNvSpPr/>
          <p:nvPr/>
        </p:nvSpPr>
        <p:spPr>
          <a:xfrm>
            <a:off x="787400" y="1801723"/>
            <a:ext cx="6057900" cy="646331"/>
          </a:xfrm>
          <a:prstGeom prst="rect">
            <a:avLst/>
          </a:prstGeom>
        </p:spPr>
        <p:txBody>
          <a:bodyPr wrap="square">
            <a:spAutoFit/>
          </a:bodyPr>
          <a:lstStyle/>
          <a:p>
            <a:pPr lvl="0" indent="628650">
              <a:lnSpc>
                <a:spcPct val="150000"/>
              </a:lnSpc>
            </a:pPr>
            <a:r>
              <a:rPr lang="zh-CN" altLang="en-US" sz="2400" b="1">
                <a:solidFill>
                  <a:prstClr val="black"/>
                </a:solidFill>
                <a:latin typeface="楷体" pitchFamily="49" charset="-122"/>
                <a:ea typeface="楷体" pitchFamily="49" charset="-122"/>
              </a:rPr>
              <a:t>老师的神情变得严肃了。</a:t>
            </a:r>
            <a:endParaRPr lang="zh-CN" altLang="en-US" sz="2400" b="1" dirty="0">
              <a:solidFill>
                <a:prstClr val="black"/>
              </a:solidFill>
              <a:latin typeface="楷体" pitchFamily="49" charset="-122"/>
              <a:ea typeface="楷体" pitchFamily="49" charset="-122"/>
            </a:endParaRPr>
          </a:p>
        </p:txBody>
      </p:sp>
      <p:sp>
        <p:nvSpPr>
          <p:cNvPr id="7" name="任意多边形 6"/>
          <p:cNvSpPr/>
          <p:nvPr/>
        </p:nvSpPr>
        <p:spPr bwMode="auto">
          <a:xfrm>
            <a:off x="1046163" y="2654016"/>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老师的神情为什么变得严肃了呢？</a:t>
            </a:r>
            <a:endParaRPr lang="zh-CN" altLang="en-US" sz="2400" b="1" dirty="0">
              <a:solidFill>
                <a:schemeClr val="tx1"/>
              </a:solidFill>
              <a:latin typeface="黑体" pitchFamily="49" charset="-122"/>
              <a:ea typeface="黑体" pitchFamily="49" charset="-122"/>
            </a:endParaRPr>
          </a:p>
        </p:txBody>
      </p:sp>
      <p:sp>
        <p:nvSpPr>
          <p:cNvPr id="8" name="圆角矩形 7"/>
          <p:cNvSpPr/>
          <p:nvPr/>
        </p:nvSpPr>
        <p:spPr>
          <a:xfrm>
            <a:off x="5012418" y="1932800"/>
            <a:ext cx="1638300"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神态描写</a:t>
            </a:r>
            <a:endParaRPr lang="zh-CN" altLang="en-US" sz="2000" b="1" dirty="0">
              <a:solidFill>
                <a:srgbClr val="FF0000"/>
              </a:solidFill>
              <a:latin typeface="黑体" pitchFamily="49" charset="-122"/>
              <a:ea typeface="黑体" pitchFamily="49"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6925" y="3173730"/>
            <a:ext cx="7762875" cy="3139321"/>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2300" eaLnBrk="1" hangingPunct="1">
              <a:lnSpc>
                <a:spcPct val="150000"/>
              </a:lnSpc>
              <a:spcBef>
                <a:spcPct val="0"/>
              </a:spcBef>
              <a:buNone/>
            </a:pPr>
            <a:r>
              <a:rPr lang="zh-CN" altLang="en-US" sz="2200" b="1" smtClean="0">
                <a:solidFill>
                  <a:srgbClr val="FF0000"/>
                </a:solidFill>
                <a:latin typeface="+mj-ea"/>
                <a:ea typeface="+mj-ea"/>
              </a:rPr>
              <a:t>“半晌”</a:t>
            </a:r>
            <a:r>
              <a:rPr lang="zh-CN" altLang="en-US" sz="2200" b="1" dirty="0">
                <a:solidFill>
                  <a:srgbClr val="FF0000"/>
                </a:solidFill>
                <a:latin typeface="+mj-ea"/>
                <a:ea typeface="+mj-ea"/>
              </a:rPr>
              <a:t>写出老师对于如何处理这件事，进行了认真的思考。老师用了一个反问句来引发学生的思考。“好——笑！”，这里的破折号表示几个同学故意拉长声调，嘲笑我画杨桃画成了五角星，表现出几个同学的幼稚可笑。“嘻嘻的笑声”写出了这几个同学的自以为是、得意洋洋，为后文意识到自己的错误做铺垫。 </a:t>
            </a:r>
          </a:p>
        </p:txBody>
      </p:sp>
      <p:sp>
        <p:nvSpPr>
          <p:cNvPr id="4" name="矩形 3"/>
          <p:cNvSpPr/>
          <p:nvPr/>
        </p:nvSpPr>
        <p:spPr>
          <a:xfrm>
            <a:off x="796925" y="1027619"/>
            <a:ext cx="7623175" cy="1615827"/>
          </a:xfrm>
          <a:prstGeom prst="rect">
            <a:avLst/>
          </a:prstGeom>
        </p:spPr>
        <p:txBody>
          <a:bodyPr wrap="square">
            <a:spAutoFit/>
          </a:bodyPr>
          <a:lstStyle/>
          <a:p>
            <a:pPr marL="533400" lvl="0">
              <a:lnSpc>
                <a:spcPct val="150000"/>
              </a:lnSpc>
            </a:pPr>
            <a:r>
              <a:rPr lang="zh-CN" altLang="en-US" sz="2200" b="1">
                <a:solidFill>
                  <a:prstClr val="black"/>
                </a:solidFill>
                <a:latin typeface="楷体" pitchFamily="49" charset="-122"/>
                <a:ea typeface="楷体" pitchFamily="49" charset="-122"/>
              </a:rPr>
              <a:t>半晌，他又问道：“画杨桃画成了五角星，好笑么？”</a:t>
            </a:r>
          </a:p>
          <a:p>
            <a:pPr lvl="0" indent="533400">
              <a:lnSpc>
                <a:spcPct val="150000"/>
              </a:lnSpc>
            </a:pPr>
            <a:r>
              <a:rPr lang="zh-CN" altLang="en-US" sz="2200" b="1" smtClean="0">
                <a:solidFill>
                  <a:prstClr val="black"/>
                </a:solidFill>
                <a:latin typeface="楷体" pitchFamily="49" charset="-122"/>
                <a:ea typeface="楷体" pitchFamily="49" charset="-122"/>
              </a:rPr>
              <a:t>“</a:t>
            </a:r>
            <a:r>
              <a:rPr lang="zh-CN" altLang="en-US" sz="2200" b="1">
                <a:solidFill>
                  <a:prstClr val="black"/>
                </a:solidFill>
                <a:latin typeface="楷体" pitchFamily="49" charset="-122"/>
                <a:ea typeface="楷体" pitchFamily="49" charset="-122"/>
              </a:rPr>
              <a:t>好——笑！”有几个同学抢着答道，同时发出嘻嘻的</a:t>
            </a:r>
            <a:r>
              <a:rPr lang="zh-CN" altLang="en-US" sz="2200" b="1">
                <a:solidFill>
                  <a:prstClr val="black"/>
                </a:solidFill>
                <a:latin typeface="楷体" pitchFamily="49" charset="-122"/>
                <a:ea typeface="楷体" pitchFamily="49" charset="-122"/>
              </a:rPr>
              <a:t>笑声</a:t>
            </a:r>
            <a:r>
              <a:rPr lang="zh-CN" altLang="en-US" sz="2200" b="1" smtClean="0">
                <a:solidFill>
                  <a:prstClr val="black"/>
                </a:solidFill>
                <a:latin typeface="楷体" pitchFamily="49" charset="-122"/>
                <a:ea typeface="楷体" pitchFamily="49" charset="-122"/>
              </a:rPr>
              <a:t>。</a:t>
            </a:r>
            <a:endParaRPr lang="zh-CN" altLang="en-US" sz="2200" b="1" dirty="0">
              <a:solidFill>
                <a:prstClr val="black"/>
              </a:solidFill>
              <a:latin typeface="楷体" pitchFamily="49" charset="-122"/>
              <a:ea typeface="楷体" pitchFamily="49" charset="-122"/>
            </a:endParaRPr>
          </a:p>
        </p:txBody>
      </p:sp>
      <p:sp>
        <p:nvSpPr>
          <p:cNvPr id="8" name="任意多边形 7"/>
          <p:cNvSpPr/>
          <p:nvPr/>
        </p:nvSpPr>
        <p:spPr bwMode="auto">
          <a:xfrm>
            <a:off x="881063" y="2589530"/>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200" b="1">
                <a:solidFill>
                  <a:schemeClr val="tx1"/>
                </a:solidFill>
                <a:latin typeface="黑体" pitchFamily="49" charset="-122"/>
                <a:ea typeface="黑体" pitchFamily="49" charset="-122"/>
              </a:rPr>
              <a:t> 你从这里体会出了</a:t>
            </a:r>
            <a:r>
              <a:rPr lang="zh-CN" altLang="en-US" sz="2200" b="1">
                <a:solidFill>
                  <a:schemeClr val="tx1"/>
                </a:solidFill>
                <a:latin typeface="黑体" pitchFamily="49" charset="-122"/>
                <a:ea typeface="黑体" pitchFamily="49" charset="-122"/>
              </a:rPr>
              <a:t>什么</a:t>
            </a:r>
            <a:r>
              <a:rPr lang="zh-CN" altLang="en-US" sz="2200" b="1" smtClean="0">
                <a:solidFill>
                  <a:schemeClr val="tx1"/>
                </a:solidFill>
                <a:latin typeface="黑体" pitchFamily="49" charset="-122"/>
                <a:ea typeface="黑体" pitchFamily="49" charset="-122"/>
              </a:rPr>
              <a:t>？</a:t>
            </a:r>
            <a:endParaRPr lang="zh-CN" altLang="en-US" sz="2200" b="1" dirty="0">
              <a:solidFill>
                <a:schemeClr val="tx1"/>
              </a:solidFill>
              <a:latin typeface="黑体" pitchFamily="49" charset="-122"/>
              <a:ea typeface="黑体" pitchFamily="49" charset="-122"/>
            </a:endParaRPr>
          </a:p>
        </p:txBody>
      </p:sp>
      <p:sp>
        <p:nvSpPr>
          <p:cNvPr id="9" name="圆角矩形 8"/>
          <p:cNvSpPr/>
          <p:nvPr/>
        </p:nvSpPr>
        <p:spPr>
          <a:xfrm>
            <a:off x="5012418" y="2072688"/>
            <a:ext cx="1638300"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语言描写</a:t>
            </a:r>
            <a:endParaRPr lang="zh-CN" altLang="en-US" sz="2000" b="1" dirty="0">
              <a:solidFill>
                <a:srgbClr val="FF0000"/>
              </a:solidFill>
              <a:latin typeface="黑体" pitchFamily="49" charset="-122"/>
              <a:ea typeface="黑体" pitchFamily="49"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0563" y="4075113"/>
            <a:ext cx="7848600" cy="1113766"/>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400" b="1" smtClean="0">
                <a:solidFill>
                  <a:srgbClr val="FF0000"/>
                </a:solidFill>
                <a:latin typeface="+mj-ea"/>
                <a:ea typeface="+mj-ea"/>
              </a:rPr>
              <a:t>省略号</a:t>
            </a:r>
            <a:r>
              <a:rPr lang="zh-CN" altLang="en-US" sz="2400" b="1" dirty="0">
                <a:solidFill>
                  <a:srgbClr val="FF0000"/>
                </a:solidFill>
                <a:latin typeface="+mj-ea"/>
                <a:ea typeface="+mj-ea"/>
              </a:rPr>
              <a:t>都表示说话断断续续，三处省略号淋漓尽致地刻画了“有的同学”知道自己的错误后不好意思的神态。</a:t>
            </a:r>
          </a:p>
        </p:txBody>
      </p:sp>
      <p:sp>
        <p:nvSpPr>
          <p:cNvPr id="2" name="矩形 1"/>
          <p:cNvSpPr/>
          <p:nvPr/>
        </p:nvSpPr>
        <p:spPr>
          <a:xfrm>
            <a:off x="690563" y="1496091"/>
            <a:ext cx="7518400" cy="1754326"/>
          </a:xfrm>
          <a:prstGeom prst="rect">
            <a:avLst/>
          </a:prstGeom>
        </p:spPr>
        <p:txBody>
          <a:bodyPr wrap="square">
            <a:spAutoFit/>
          </a:bodyPr>
          <a:lstStyle/>
          <a:p>
            <a:pPr lvl="0" indent="628650">
              <a:lnSpc>
                <a:spcPct val="150000"/>
              </a:lnSpc>
            </a:pPr>
            <a:r>
              <a:rPr lang="zh-CN" altLang="en-US" sz="2400" b="1">
                <a:solidFill>
                  <a:prstClr val="black"/>
                </a:solidFill>
                <a:latin typeface="楷体" pitchFamily="49" charset="-122"/>
                <a:ea typeface="楷体" pitchFamily="49" charset="-122"/>
              </a:rPr>
              <a:t>“不……像。”</a:t>
            </a:r>
          </a:p>
          <a:p>
            <a:pPr lvl="0" indent="628650">
              <a:lnSpc>
                <a:spcPct val="150000"/>
              </a:lnSpc>
            </a:pPr>
            <a:r>
              <a:rPr lang="zh-CN" altLang="en-US" sz="2400" b="1">
                <a:solidFill>
                  <a:prstClr val="black"/>
                </a:solidFill>
                <a:latin typeface="楷体" pitchFamily="49" charset="-122"/>
                <a:ea typeface="楷体" pitchFamily="49" charset="-122"/>
              </a:rPr>
              <a:t>“那么，像什么呢？”</a:t>
            </a:r>
          </a:p>
          <a:p>
            <a:pPr lvl="0" indent="628650">
              <a:lnSpc>
                <a:spcPct val="150000"/>
              </a:lnSpc>
            </a:pPr>
            <a:r>
              <a:rPr lang="zh-CN" altLang="en-US" sz="2400" b="1">
                <a:solidFill>
                  <a:prstClr val="black"/>
                </a:solidFill>
                <a:latin typeface="楷体" pitchFamily="49" charset="-122"/>
                <a:ea typeface="楷体" pitchFamily="49" charset="-122"/>
              </a:rPr>
              <a:t>“像……五……五角星。”</a:t>
            </a:r>
            <a:endParaRPr lang="zh-CN" altLang="en-US" sz="2400" b="1" dirty="0">
              <a:solidFill>
                <a:prstClr val="black"/>
              </a:solidFill>
              <a:latin typeface="楷体" pitchFamily="49" charset="-122"/>
              <a:ea typeface="楷体" pitchFamily="49" charset="-122"/>
            </a:endParaRPr>
          </a:p>
        </p:txBody>
      </p:sp>
      <p:sp>
        <p:nvSpPr>
          <p:cNvPr id="8" name="任意多边形 7"/>
          <p:cNvSpPr/>
          <p:nvPr/>
        </p:nvSpPr>
        <p:spPr bwMode="auto">
          <a:xfrm>
            <a:off x="830263" y="3383365"/>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 这几处省略号省略了什么？</a:t>
            </a:r>
            <a:endParaRPr lang="zh-CN" altLang="en-US" sz="2400" b="1" dirty="0">
              <a:solidFill>
                <a:schemeClr val="tx1"/>
              </a:solidFill>
              <a:latin typeface="黑体" pitchFamily="49" charset="-122"/>
              <a:ea typeface="黑体" pitchFamily="49"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p:cNvSpPr>
            <a:spLocks noChangeArrowheads="1"/>
          </p:cNvSpPr>
          <p:nvPr/>
        </p:nvSpPr>
        <p:spPr bwMode="auto">
          <a:xfrm>
            <a:off x="1132205" y="1527175"/>
            <a:ext cx="7611745" cy="3416320"/>
          </a:xfrm>
          <a:prstGeom prst="rect">
            <a:avLst/>
          </a:prstGeom>
          <a:noFill/>
          <a:ln>
            <a:noFill/>
          </a:ln>
        </p:spPr>
        <p:txBody>
          <a:bodyPr wrap="square">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965A"/>
                </a:solidFill>
                <a:effectLst/>
                <a:uLnTx/>
                <a:uFillTx/>
                <a:latin typeface="黑体" panose="02010600030101010101" pitchFamily="49" charset="-122"/>
                <a:ea typeface="黑体" panose="02010600030101010101" pitchFamily="49" charset="-122"/>
                <a:cs typeface="+mn-cs"/>
              </a:rPr>
              <a:t>拓展：</a:t>
            </a:r>
            <a:endParaRPr kumimoji="0" lang="en-US" altLang="zh-CN" sz="2400" b="1" i="0" u="none" strike="noStrike" kern="1200" cap="none" spc="0" normalizeH="0" baseline="0" noProof="0" dirty="0">
              <a:ln>
                <a:noFill/>
              </a:ln>
              <a:solidFill>
                <a:srgbClr val="00965A"/>
              </a:solidFill>
              <a:effectLst/>
              <a:uLnTx/>
              <a:uFillTx/>
              <a:latin typeface="黑体" panose="02010600030101010101" pitchFamily="49" charset="-122"/>
              <a:ea typeface="黑体" panose="02010600030101010101" pitchFamily="49" charset="-122"/>
              <a:cs typeface="+mn-cs"/>
            </a:endParaRPr>
          </a:p>
          <a:p>
            <a:pPr marR="0" lvl="0" indent="6223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uLnTx/>
                <a:uFillTx/>
                <a:latin typeface="+mj-ea"/>
                <a:ea typeface="+mj-ea"/>
                <a:cs typeface="+mn-cs"/>
              </a:rPr>
              <a:t>生活中你遇到过像“我”这样受人嘲笑的情况吗，你想对那些嘲笑别人的同学说些什么？</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smtClean="0">
                <a:ln>
                  <a:noFill/>
                </a:ln>
                <a:solidFill>
                  <a:schemeClr val="tx1"/>
                </a:solidFill>
                <a:effectLst/>
                <a:uLnTx/>
                <a:uFillTx/>
                <a:latin typeface="+mj-ea"/>
                <a:ea typeface="+mj-ea"/>
                <a:cs typeface="+mn-cs"/>
              </a:rPr>
              <a:t>________________________________________________________________________________________________________________________________________________</a:t>
            </a:r>
            <a:r>
              <a:rPr kumimoji="0" lang="en-US" altLang="zh-CN" sz="2400" b="1" i="0" u="none" strike="noStrike" kern="1200" cap="none" spc="0" normalizeH="0" baseline="0" noProof="0" smtClean="0">
                <a:ln>
                  <a:noFill/>
                </a:ln>
                <a:solidFill>
                  <a:schemeClr val="tx1"/>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smtClean="0">
                <a:ln>
                  <a:noFill/>
                </a:ln>
                <a:solidFill>
                  <a:schemeClr val="tx1"/>
                </a:solidFill>
                <a:effectLst/>
                <a:uLnTx/>
                <a:uFillTx/>
                <a:latin typeface="楷体" pitchFamily="49" charset="-122"/>
                <a:ea typeface="楷体" pitchFamily="49" charset="-122"/>
                <a:cs typeface="+mn-cs"/>
              </a:rPr>
              <a:t>　</a:t>
            </a:r>
            <a:endParaRPr kumimoji="0" lang="zh-CN" altLang="en-US" sz="2400" b="1" i="0" u="none" strike="noStrike" kern="1200" cap="none" spc="0" normalizeH="0" baseline="0" noProof="0" dirty="0">
              <a:ln>
                <a:noFill/>
              </a:ln>
              <a:solidFill>
                <a:schemeClr val="tx1"/>
              </a:solidFill>
              <a:effectLst/>
              <a:uLnTx/>
              <a:uFillTx/>
              <a:latin typeface="楷体" pitchFamily="49" charset="-122"/>
              <a:ea typeface="楷体" pitchFamily="49" charset="-122"/>
              <a:cs typeface="+mn-cs"/>
            </a:endParaRPr>
          </a:p>
        </p:txBody>
      </p:sp>
      <p:pic>
        <p:nvPicPr>
          <p:cNvPr id="33796" name="图片 24" descr="花盆.png"/>
          <p:cNvPicPr>
            <a:picLocks noChangeAspect="1"/>
          </p:cNvPicPr>
          <p:nvPr/>
        </p:nvPicPr>
        <p:blipFill>
          <a:blip r:embed="rId2"/>
          <a:stretch>
            <a:fillRect/>
          </a:stretch>
        </p:blipFill>
        <p:spPr>
          <a:xfrm>
            <a:off x="809625" y="1777048"/>
            <a:ext cx="322263" cy="368300"/>
          </a:xfrm>
          <a:prstGeom prst="rect">
            <a:avLst/>
          </a:prstGeom>
          <a:noFill/>
          <a:ln w="9525">
            <a:noFill/>
          </a:ln>
        </p:spPr>
      </p:pic>
      <p:sp>
        <p:nvSpPr>
          <p:cNvPr id="3" name="矩形 2"/>
          <p:cNvSpPr/>
          <p:nvPr/>
        </p:nvSpPr>
        <p:spPr>
          <a:xfrm>
            <a:off x="1213485" y="3131820"/>
            <a:ext cx="7439660" cy="1754326"/>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2300" eaLnBrk="1" hangingPunct="1">
              <a:lnSpc>
                <a:spcPct val="150000"/>
              </a:lnSpc>
              <a:spcBef>
                <a:spcPct val="0"/>
              </a:spcBef>
              <a:buNone/>
            </a:pPr>
            <a:r>
              <a:rPr lang="zh-CN" altLang="en-US" sz="2400" b="1" smtClean="0">
                <a:solidFill>
                  <a:srgbClr val="FF0000"/>
                </a:solidFill>
                <a:latin typeface="+mj-ea"/>
                <a:ea typeface="+mj-ea"/>
              </a:rPr>
              <a:t>我</a:t>
            </a:r>
            <a:r>
              <a:rPr lang="zh-CN" altLang="en-US" sz="2400" b="1" dirty="0">
                <a:solidFill>
                  <a:srgbClr val="FF0000"/>
                </a:solidFill>
                <a:latin typeface="+mj-ea"/>
                <a:ea typeface="+mj-ea"/>
              </a:rPr>
              <a:t>想对那些嘲笑别人的同学说，当别人和自己的意见不一致时，不要忙着嘲笑别人，要看看人家是从什么角度思考的。</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51534" y="4307205"/>
            <a:ext cx="7762875" cy="1667764"/>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b="1" smtClean="0">
                <a:solidFill>
                  <a:srgbClr val="FF0000"/>
                </a:solidFill>
                <a:latin typeface="+mj-ea"/>
                <a:ea typeface="+mj-ea"/>
              </a:rPr>
              <a:t>   </a:t>
            </a:r>
            <a:r>
              <a:rPr lang="zh-CN" altLang="en-US" sz="2400" b="1" dirty="0">
                <a:solidFill>
                  <a:srgbClr val="FF0000"/>
                </a:solidFill>
                <a:latin typeface="+mj-ea"/>
                <a:ea typeface="+mj-ea"/>
              </a:rPr>
              <a:t>“和颜悦色”是老师的神态描写，老师看到同学们认识到了自己的错误，神情发生了变化。老师的话是文章的点睛之笔，强调了绘画时必须实事求是的道理。</a:t>
            </a:r>
          </a:p>
        </p:txBody>
      </p:sp>
      <p:sp>
        <p:nvSpPr>
          <p:cNvPr id="4" name="矩形 3"/>
          <p:cNvSpPr/>
          <p:nvPr/>
        </p:nvSpPr>
        <p:spPr>
          <a:xfrm>
            <a:off x="851535" y="1345030"/>
            <a:ext cx="7762875" cy="2245102"/>
          </a:xfrm>
          <a:prstGeom prst="rect">
            <a:avLst/>
          </a:prstGeom>
        </p:spPr>
        <p:txBody>
          <a:bodyPr wrap="square">
            <a:spAutoFit/>
          </a:bodyPr>
          <a:lstStyle/>
          <a:p>
            <a:pPr indent="533400">
              <a:lnSpc>
                <a:spcPct val="150000"/>
              </a:lnSpc>
            </a:pPr>
            <a:r>
              <a:rPr lang="zh-CN" altLang="en-US" sz="2400" b="1" smtClean="0">
                <a:solidFill>
                  <a:prstClr val="black"/>
                </a:solidFill>
                <a:latin typeface="楷体" pitchFamily="49" charset="-122"/>
                <a:ea typeface="楷体" pitchFamily="49" charset="-122"/>
              </a:rPr>
              <a:t>老师</a:t>
            </a:r>
            <a:r>
              <a:rPr lang="zh-CN" altLang="en-US" sz="2400" b="1">
                <a:solidFill>
                  <a:prstClr val="black"/>
                </a:solidFill>
                <a:latin typeface="楷体" pitchFamily="49" charset="-122"/>
                <a:ea typeface="楷体" pitchFamily="49" charset="-122"/>
              </a:rPr>
              <a:t>让这几个同学回到自己的座位上，然后和颜悦色地说：“大家发现了吗？看的角度不同，杨桃的样子也就不一样。当我们看见别人把杨桃画成五角星的时候，不要忙着发笑，要看看人家是从什么角度看的。”    </a:t>
            </a:r>
            <a:endParaRPr lang="zh-CN" altLang="en-US" sz="2400"/>
          </a:p>
        </p:txBody>
      </p:sp>
      <p:sp>
        <p:nvSpPr>
          <p:cNvPr id="8" name="任意多边形 7"/>
          <p:cNvSpPr/>
          <p:nvPr/>
        </p:nvSpPr>
        <p:spPr bwMode="auto">
          <a:xfrm>
            <a:off x="690563" y="3669269"/>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 “和颜悦色”说明了什么？</a:t>
            </a:r>
            <a:endParaRPr lang="zh-CN" altLang="en-US" sz="2400" b="1" dirty="0">
              <a:solidFill>
                <a:schemeClr val="tx1"/>
              </a:solidFill>
              <a:latin typeface="黑体" pitchFamily="49" charset="-122"/>
              <a:ea typeface="黑体" pitchFamily="49" charset="-122"/>
            </a:endParaRPr>
          </a:p>
        </p:txBody>
      </p:sp>
      <p:sp>
        <p:nvSpPr>
          <p:cNvPr id="9" name="圆角矩形 8"/>
          <p:cNvSpPr/>
          <p:nvPr/>
        </p:nvSpPr>
        <p:spPr>
          <a:xfrm>
            <a:off x="5186596" y="3756581"/>
            <a:ext cx="2810776"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神态描写、语言描写</a:t>
            </a:r>
            <a:endParaRPr lang="zh-CN" altLang="en-US" sz="2000" b="1" dirty="0">
              <a:solidFill>
                <a:srgbClr val="FF0000"/>
              </a:solidFill>
              <a:latin typeface="黑体" pitchFamily="49" charset="-122"/>
              <a:ea typeface="黑体" pitchFamily="49"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8195" y="3323908"/>
            <a:ext cx="7848600" cy="1667764"/>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400" b="1" smtClean="0">
                <a:solidFill>
                  <a:srgbClr val="FF0000"/>
                </a:solidFill>
                <a:latin typeface="+mj-ea"/>
                <a:ea typeface="+mj-ea"/>
              </a:rPr>
              <a:t>因为</a:t>
            </a:r>
            <a:r>
              <a:rPr lang="zh-CN" altLang="en-US" sz="2400" b="1" dirty="0">
                <a:solidFill>
                  <a:srgbClr val="FF0000"/>
                </a:solidFill>
                <a:latin typeface="+mj-ea"/>
                <a:ea typeface="+mj-ea"/>
              </a:rPr>
              <a:t>老师的话告诉我们一个真理：做事或看问题应该从客观存在的实际出发，实事求是；只要坚持这种科学的思想方法，无论何时，无论何事，都能受益！</a:t>
            </a:r>
          </a:p>
        </p:txBody>
      </p:sp>
      <p:sp>
        <p:nvSpPr>
          <p:cNvPr id="2" name="矩形 1"/>
          <p:cNvSpPr/>
          <p:nvPr/>
        </p:nvSpPr>
        <p:spPr>
          <a:xfrm>
            <a:off x="798195" y="1842225"/>
            <a:ext cx="6453505" cy="646331"/>
          </a:xfrm>
          <a:prstGeom prst="rect">
            <a:avLst/>
          </a:prstGeom>
        </p:spPr>
        <p:txBody>
          <a:bodyPr wrap="square">
            <a:spAutoFit/>
          </a:bodyPr>
          <a:lstStyle/>
          <a:p>
            <a:pPr lvl="0" indent="628650">
              <a:lnSpc>
                <a:spcPct val="150000"/>
              </a:lnSpc>
            </a:pPr>
            <a:r>
              <a:rPr lang="zh-CN" altLang="en-US" sz="2400" b="1">
                <a:solidFill>
                  <a:prstClr val="black"/>
                </a:solidFill>
                <a:latin typeface="楷体" pitchFamily="49" charset="-122"/>
                <a:ea typeface="楷体" pitchFamily="49" charset="-122"/>
              </a:rPr>
              <a:t>老师的教诲让我终生难忘。</a:t>
            </a:r>
            <a:endParaRPr lang="zh-CN" altLang="en-US" sz="2400" b="1" dirty="0">
              <a:solidFill>
                <a:prstClr val="black"/>
              </a:solidFill>
              <a:latin typeface="楷体" pitchFamily="49" charset="-122"/>
              <a:ea typeface="楷体" pitchFamily="49" charset="-122"/>
            </a:endParaRPr>
          </a:p>
        </p:txBody>
      </p:sp>
      <p:sp>
        <p:nvSpPr>
          <p:cNvPr id="8" name="任意多边形 7"/>
          <p:cNvSpPr/>
          <p:nvPr/>
        </p:nvSpPr>
        <p:spPr bwMode="auto">
          <a:xfrm>
            <a:off x="931863" y="2626832"/>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 老师的教诲为什么让我们终生难忘？</a:t>
            </a:r>
            <a:endParaRPr lang="zh-CN" altLang="en-US" sz="2400" b="1" dirty="0">
              <a:solidFill>
                <a:schemeClr val="tx1"/>
              </a:solidFill>
              <a:latin typeface="黑体" pitchFamily="49" charset="-122"/>
              <a:ea typeface="黑体" pitchFamily="49"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文本框 21"/>
          <p:cNvSpPr txBox="1"/>
          <p:nvPr/>
        </p:nvSpPr>
        <p:spPr>
          <a:xfrm>
            <a:off x="1752283" y="1373505"/>
            <a:ext cx="6853237" cy="922020"/>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3600" b="1" dirty="0">
                <a:solidFill>
                  <a:srgbClr val="FF0000"/>
                </a:solidFill>
                <a:latin typeface="黑体" panose="02010600030101010101" pitchFamily="49" charset="-122"/>
                <a:ea typeface="黑体" panose="02010600030101010101" pitchFamily="49" charset="-122"/>
              </a:rPr>
              <a:t>阅读方法解密：</a:t>
            </a:r>
            <a:r>
              <a:rPr lang="zh-CN" altLang="en-US" sz="3600" b="1" dirty="0">
                <a:latin typeface="黑体" panose="02010600030101010101" pitchFamily="49" charset="-122"/>
                <a:ea typeface="黑体" panose="02010600030101010101" pitchFamily="49" charset="-122"/>
              </a:rPr>
              <a:t>神态描写</a:t>
            </a:r>
          </a:p>
        </p:txBody>
      </p:sp>
      <p:sp>
        <p:nvSpPr>
          <p:cNvPr id="39940" name="文本框 23"/>
          <p:cNvSpPr txBox="1"/>
          <p:nvPr/>
        </p:nvSpPr>
        <p:spPr>
          <a:xfrm>
            <a:off x="998538" y="2219325"/>
            <a:ext cx="7354887" cy="1754326"/>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b="1" dirty="0">
                <a:solidFill>
                  <a:srgbClr val="0070C0"/>
                </a:solidFill>
                <a:latin typeface="+mj-ea"/>
                <a:ea typeface="+mj-ea"/>
              </a:rPr>
              <a:t>概念：</a:t>
            </a:r>
            <a:r>
              <a:rPr lang="zh-CN" altLang="en-US" sz="2400" b="1" dirty="0">
                <a:latin typeface="+mj-ea"/>
                <a:ea typeface="+mj-ea"/>
              </a:rPr>
              <a:t>神态描写是对人物的面部表情神态</a:t>
            </a:r>
            <a:r>
              <a:rPr lang="zh-CN" altLang="en-US" sz="2400" b="1">
                <a:latin typeface="+mj-ea"/>
                <a:ea typeface="+mj-ea"/>
              </a:rPr>
              <a:t>的</a:t>
            </a:r>
            <a:r>
              <a:rPr lang="zh-CN" altLang="en-US" sz="2400" b="1" smtClean="0">
                <a:latin typeface="+mj-ea"/>
                <a:ea typeface="+mj-ea"/>
              </a:rPr>
              <a:t>描写</a:t>
            </a:r>
            <a:r>
              <a:rPr lang="zh-CN" altLang="en-US" sz="2400" b="1" dirty="0">
                <a:latin typeface="+mj-ea"/>
                <a:ea typeface="+mj-ea"/>
              </a:rPr>
              <a:t>。</a:t>
            </a:r>
          </a:p>
          <a:p>
            <a:pPr marL="0" lvl="0" indent="0" eaLnBrk="1" hangingPunct="1">
              <a:lnSpc>
                <a:spcPct val="150000"/>
              </a:lnSpc>
              <a:spcBef>
                <a:spcPct val="0"/>
              </a:spcBef>
              <a:buNone/>
            </a:pPr>
            <a:r>
              <a:rPr lang="zh-CN" altLang="en-US" sz="2400" b="1" dirty="0">
                <a:solidFill>
                  <a:srgbClr val="0070C0"/>
                </a:solidFill>
                <a:latin typeface="+mj-ea"/>
                <a:ea typeface="+mj-ea"/>
              </a:rPr>
              <a:t>好处</a:t>
            </a:r>
            <a:r>
              <a:rPr lang="zh-CN" altLang="en-US" sz="2400" b="1" dirty="0">
                <a:solidFill>
                  <a:srgbClr val="00B0F0"/>
                </a:solidFill>
                <a:latin typeface="+mj-ea"/>
                <a:ea typeface="+mj-ea"/>
              </a:rPr>
              <a:t>：</a:t>
            </a:r>
            <a:r>
              <a:rPr lang="zh-CN" altLang="en-US" sz="2400" b="1" dirty="0">
                <a:latin typeface="+mj-ea"/>
                <a:ea typeface="+mj-ea"/>
              </a:rPr>
              <a:t>神态描写的作用通常是表现人物当时的心理或情感的变化，使得所塑造的人物形象栩栩如生。</a:t>
            </a:r>
          </a:p>
        </p:txBody>
      </p:sp>
      <p:cxnSp>
        <p:nvCxnSpPr>
          <p:cNvPr id="8" name="直线连接符 7"/>
          <p:cNvCxnSpPr/>
          <p:nvPr/>
        </p:nvCxnSpPr>
        <p:spPr>
          <a:xfrm>
            <a:off x="970280" y="2166303"/>
            <a:ext cx="7335838"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39942" name="图片 24" descr="花盆.png"/>
          <p:cNvPicPr>
            <a:picLocks noChangeAspect="1"/>
          </p:cNvPicPr>
          <p:nvPr/>
        </p:nvPicPr>
        <p:blipFill>
          <a:blip r:embed="rId2"/>
          <a:stretch>
            <a:fillRect/>
          </a:stretch>
        </p:blipFill>
        <p:spPr>
          <a:xfrm>
            <a:off x="736600" y="2382838"/>
            <a:ext cx="322263" cy="368300"/>
          </a:xfrm>
          <a:prstGeom prst="rect">
            <a:avLst/>
          </a:prstGeom>
          <a:noFill/>
          <a:ln w="9525">
            <a:noFill/>
          </a:ln>
        </p:spPr>
      </p:pic>
      <p:pic>
        <p:nvPicPr>
          <p:cNvPr id="39943" name="图片 25" descr="花盆.png"/>
          <p:cNvPicPr>
            <a:picLocks noChangeAspect="1"/>
          </p:cNvPicPr>
          <p:nvPr/>
        </p:nvPicPr>
        <p:blipFill>
          <a:blip r:embed="rId2"/>
          <a:stretch>
            <a:fillRect/>
          </a:stretch>
        </p:blipFill>
        <p:spPr>
          <a:xfrm>
            <a:off x="765493" y="2934018"/>
            <a:ext cx="322262" cy="368300"/>
          </a:xfrm>
          <a:prstGeom prst="rect">
            <a:avLst/>
          </a:prstGeom>
          <a:noFill/>
          <a:ln w="9525">
            <a:noFill/>
          </a:ln>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矩形 2"/>
          <p:cNvSpPr/>
          <p:nvPr/>
        </p:nvSpPr>
        <p:spPr>
          <a:xfrm>
            <a:off x="804863" y="2089150"/>
            <a:ext cx="7534275" cy="2306955"/>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803275" eaLnBrk="1" hangingPunct="1">
              <a:lnSpc>
                <a:spcPct val="150000"/>
              </a:lnSpc>
              <a:spcBef>
                <a:spcPct val="0"/>
              </a:spcBef>
              <a:buNone/>
            </a:pPr>
            <a:r>
              <a:rPr lang="zh-CN" altLang="en-US" b="1" dirty="0">
                <a:solidFill>
                  <a:srgbClr val="000000"/>
                </a:solidFill>
                <a:latin typeface="楷体" pitchFamily="49" charset="-122"/>
                <a:ea typeface="楷体" pitchFamily="49" charset="-122"/>
              </a:rPr>
              <a:t>同学们刚才已经跟随老师走进文本，感受到了老师高超的教育艺术。让我们拿起金钥匙开启智慧之门。</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p:nvPr/>
        </p:nvSpPr>
        <p:spPr>
          <a:xfrm>
            <a:off x="635000" y="1939925"/>
            <a:ext cx="2203450" cy="590550"/>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457200" rtl="0" eaLnBrk="1" fontAlgn="base" latinLnBrk="0" hangingPunct="1">
              <a:lnSpc>
                <a:spcPct val="150000"/>
              </a:lnSpc>
              <a:spcBef>
                <a:spcPct val="0"/>
              </a:spcBef>
              <a:spcAft>
                <a:spcPts val="600"/>
              </a:spcAft>
              <a:buClrTx/>
              <a:buSzTx/>
              <a:buFont typeface="Wingdings" panose="05000000000000000000" pitchFamily="2" charset="2"/>
              <a:buChar char="u"/>
              <a:defRPr/>
            </a:pPr>
            <a:r>
              <a:rPr kumimoji="0" lang="zh-CN" altLang="zh-CN" sz="2400" b="1" i="0" u="none" strike="noStrike" kern="1200" cap="none" spc="0" normalizeH="0" baseline="0" noProof="0" dirty="0">
                <a:ln>
                  <a:noFill/>
                </a:ln>
                <a:solidFill>
                  <a:srgbClr val="C00000"/>
                </a:solidFill>
                <a:effectLst/>
                <a:uLnTx/>
                <a:uFillTx/>
                <a:latin typeface="黑体" panose="02010600030101010101" pitchFamily="49" charset="-122"/>
                <a:ea typeface="黑体" panose="02010600030101010101" pitchFamily="49" charset="-122"/>
                <a:cs typeface="Adobe 黑体 Std R" pitchFamily="34" charset="-122"/>
                <a:sym typeface="Calibri" pitchFamily="34" charset="0"/>
              </a:rPr>
              <a:t>核心问题</a:t>
            </a:r>
            <a:r>
              <a:rPr kumimoji="0" lang="zh-CN" altLang="zh-CN" sz="2400" b="1" i="0" u="none" strike="noStrike" kern="1200" cap="none" spc="0" normalizeH="0" baseline="0" noProof="0" dirty="0" smtClean="0">
                <a:ln>
                  <a:noFill/>
                </a:ln>
                <a:solidFill>
                  <a:srgbClr val="C00000"/>
                </a:solidFill>
                <a:effectLst/>
                <a:uLnTx/>
                <a:uFillTx/>
                <a:latin typeface="黑体" panose="02010600030101010101" pitchFamily="49" charset="-122"/>
                <a:ea typeface="黑体" panose="02010600030101010101" pitchFamily="49" charset="-122"/>
                <a:cs typeface="Adobe 黑体 Std R" pitchFamily="34" charset="-122"/>
                <a:sym typeface="Calibri" pitchFamily="34" charset="0"/>
              </a:rPr>
              <a:t>：</a:t>
            </a:r>
            <a:endParaRPr kumimoji="0" lang="zh-CN" altLang="en-US" sz="2400" b="1" i="0" u="none" strike="noStrike" kern="1200" cap="none" spc="0" normalizeH="0" baseline="0" noProof="0" dirty="0">
              <a:ln>
                <a:noFill/>
              </a:ln>
              <a:solidFill>
                <a:prstClr val="black"/>
              </a:solidFill>
              <a:effectLst/>
              <a:uLnTx/>
              <a:uFillTx/>
              <a:latin typeface="黑体" panose="02010600030101010101" pitchFamily="49" charset="-122"/>
              <a:ea typeface="黑体" panose="02010600030101010101" pitchFamily="49" charset="-122"/>
              <a:cs typeface="+mn-cs"/>
              <a:sym typeface="Calibri" pitchFamily="34" charset="0"/>
            </a:endParaRPr>
          </a:p>
        </p:txBody>
      </p:sp>
      <p:sp>
        <p:nvSpPr>
          <p:cNvPr id="2" name="矩形 1"/>
          <p:cNvSpPr/>
          <p:nvPr/>
        </p:nvSpPr>
        <p:spPr>
          <a:xfrm>
            <a:off x="977900" y="3255010"/>
            <a:ext cx="7537450" cy="1113766"/>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2300" eaLnBrk="1" hangingPunct="1">
              <a:lnSpc>
                <a:spcPct val="150000"/>
              </a:lnSpc>
              <a:spcBef>
                <a:spcPct val="0"/>
              </a:spcBef>
              <a:buNone/>
            </a:pPr>
            <a:r>
              <a:rPr lang="zh-CN" altLang="en-US" sz="2400" b="1" dirty="0">
                <a:solidFill>
                  <a:srgbClr val="FF0000"/>
                </a:solidFill>
                <a:latin typeface="+mj-ea"/>
                <a:ea typeface="+mj-ea"/>
              </a:rPr>
              <a:t>从课文中我明白的道理是：做事和看问题都应从客观实际出发，实事求是。</a:t>
            </a:r>
          </a:p>
        </p:txBody>
      </p:sp>
      <p:sp>
        <p:nvSpPr>
          <p:cNvPr id="41989" name="矩形 5"/>
          <p:cNvSpPr/>
          <p:nvPr/>
        </p:nvSpPr>
        <p:spPr>
          <a:xfrm>
            <a:off x="977900" y="2609850"/>
            <a:ext cx="7408863" cy="559769"/>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30555" eaLnBrk="1" hangingPunct="1">
              <a:lnSpc>
                <a:spcPct val="150000"/>
              </a:lnSpc>
              <a:spcBef>
                <a:spcPct val="0"/>
              </a:spcBef>
              <a:spcAft>
                <a:spcPts val="600"/>
              </a:spcAft>
              <a:buNone/>
            </a:pPr>
            <a:r>
              <a:rPr sz="2400" b="1" dirty="0">
                <a:solidFill>
                  <a:srgbClr val="000000"/>
                </a:solidFill>
                <a:latin typeface="+mj-ea"/>
                <a:ea typeface="+mj-ea"/>
                <a:sym typeface="Calibri" pitchFamily="34" charset="0"/>
              </a:rPr>
              <a:t>从课文中，你明白了什么道理？</a:t>
            </a:r>
            <a:r>
              <a:rPr lang="zh-CN" altLang="en-US" sz="2400" b="1" dirty="0">
                <a:solidFill>
                  <a:srgbClr val="000000"/>
                </a:solidFill>
                <a:latin typeface="+mj-ea"/>
                <a:ea typeface="+mj-ea"/>
                <a:sym typeface="Calibri" pitchFamily="34" charset="0"/>
              </a:rPr>
              <a:t>　</a:t>
            </a:r>
          </a:p>
        </p:txBody>
      </p:sp>
      <p:pic>
        <p:nvPicPr>
          <p:cNvPr id="41990" name="Picture 7"/>
          <p:cNvPicPr>
            <a:picLocks noChangeAspect="1"/>
          </p:cNvPicPr>
          <p:nvPr/>
        </p:nvPicPr>
        <p:blipFill>
          <a:blip r:embed="rId2"/>
          <a:stretch>
            <a:fillRect/>
          </a:stretch>
        </p:blipFill>
        <p:spPr>
          <a:xfrm>
            <a:off x="531813" y="1185863"/>
            <a:ext cx="5518150" cy="858837"/>
          </a:xfrm>
          <a:prstGeom prst="rect">
            <a:avLst/>
          </a:prstGeom>
          <a:noFill/>
          <a:ln w="9525">
            <a:noFill/>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44563" y="2355850"/>
            <a:ext cx="7432675" cy="3415030"/>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ea"/>
                <a:ea typeface="+mj-ea"/>
                <a:cs typeface="+mn-cs"/>
              </a:rPr>
              <a:t>1.</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有感情地朗读课文。背诵自己喜欢的部分。</a:t>
            </a: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ea"/>
                <a:ea typeface="+mj-ea"/>
                <a:cs typeface="+mn-cs"/>
              </a:rPr>
              <a:t>2.</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理解课文内容，知道同一个事物从不同的角度看会有不同的结果，使学生从中受到科学思想方法的</a:t>
            </a:r>
            <a:r>
              <a:rPr kumimoji="0" lang="zh-CN" altLang="en-US" sz="2400" b="1" i="0" u="none" strike="noStrike" kern="1200" cap="none" spc="0" normalizeH="0" baseline="0" noProof="0">
                <a:ln>
                  <a:noFill/>
                </a:ln>
                <a:solidFill>
                  <a:schemeClr val="tx1"/>
                </a:solidFill>
                <a:effectLst/>
                <a:uLnTx/>
                <a:uFillTx/>
                <a:latin typeface="+mj-ea"/>
                <a:ea typeface="+mj-ea"/>
                <a:cs typeface="+mn-cs"/>
              </a:rPr>
              <a:t>教育</a:t>
            </a:r>
            <a:r>
              <a:rPr kumimoji="0" lang="zh-CN" altLang="en-US" sz="2400" b="1" i="0" u="none" strike="noStrike" kern="1200" cap="none" spc="0" normalizeH="0" baseline="0" noProof="0" smtClean="0">
                <a:ln>
                  <a:noFill/>
                </a:ln>
                <a:solidFill>
                  <a:schemeClr val="tx1"/>
                </a:solidFill>
                <a:effectLst/>
                <a:uLnTx/>
                <a:uFillTx/>
                <a:latin typeface="+mj-ea"/>
                <a:ea typeface="+mj-ea"/>
                <a:cs typeface="+mn-cs"/>
              </a:rPr>
              <a:t>。</a:t>
            </a:r>
            <a:r>
              <a:rPr kumimoji="0" lang="zh-CN" altLang="en-US" sz="2400" b="1" i="0" u="none" strike="noStrike" kern="1200" cap="none" spc="0" normalizeH="0" baseline="0" noProof="0" smtClean="0">
                <a:ln>
                  <a:noFill/>
                </a:ln>
                <a:solidFill>
                  <a:srgbClr val="FF0000"/>
                </a:solidFill>
                <a:effectLst/>
                <a:uLnTx/>
                <a:uFillTx/>
                <a:latin typeface="+mj-ea"/>
                <a:ea typeface="+mj-ea"/>
                <a:cs typeface="+mn-cs"/>
              </a:rPr>
              <a:t>（</a:t>
            </a: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重点）</a:t>
            </a:r>
            <a:endParaRPr kumimoji="0" lang="en-US" altLang="zh-CN" sz="2400" b="1" i="0" u="none" strike="noStrike" kern="1200" cap="none" spc="0" normalizeH="0" baseline="0" noProof="0" dirty="0">
              <a:ln>
                <a:noFill/>
              </a:ln>
              <a:solidFill>
                <a:srgbClr val="FF0000"/>
              </a:solidFill>
              <a:effectLst/>
              <a:uLnTx/>
              <a:uFillTx/>
              <a:latin typeface="+mj-ea"/>
              <a:ea typeface="+mj-ea"/>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ea"/>
                <a:ea typeface="+mj-ea"/>
                <a:cs typeface="+mn-cs"/>
              </a:rPr>
              <a:t>3</a:t>
            </a:r>
            <a:r>
              <a:rPr kumimoji="0" lang="en-US" altLang="zh-CN" sz="2400" b="1" i="0" u="none" strike="noStrike" kern="1200" cap="none" spc="0" normalizeH="0" baseline="0" noProof="0" dirty="0" smtClean="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理解老师说的一段话中句与句的联系，体会怎样把</a:t>
            </a: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一段话写清楚。</a:t>
            </a:r>
            <a:r>
              <a:rPr kumimoji="0" lang="zh-CN" altLang="en-US" sz="2400" b="1" i="0" u="none" strike="noStrike" kern="1200" cap="none" spc="0" normalizeH="0" baseline="0" noProof="0" dirty="0" smtClean="0">
                <a:ln>
                  <a:noFill/>
                </a:ln>
                <a:solidFill>
                  <a:srgbClr val="FF0000"/>
                </a:solidFill>
                <a:effectLst/>
                <a:uLnTx/>
                <a:uFillTx/>
                <a:latin typeface="+mj-ea"/>
                <a:ea typeface="+mj-ea"/>
                <a:cs typeface="+mn-cs"/>
              </a:rPr>
              <a:t>（</a:t>
            </a: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难点）</a:t>
            </a:r>
          </a:p>
        </p:txBody>
      </p:sp>
      <p:graphicFrame>
        <p:nvGraphicFramePr>
          <p:cNvPr id="4" name="图示 3"/>
          <p:cNvGraphicFramePr/>
          <p:nvPr/>
        </p:nvGraphicFramePr>
        <p:xfrm>
          <a:off x="890338" y="1366891"/>
          <a:ext cx="2952328" cy="7496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653" name="AutoShape 70"/>
          <p:cNvSpPr>
            <a:spLocks noChangeAspect="1" noTextEdit="1"/>
          </p:cNvSpPr>
          <p:nvPr/>
        </p:nvSpPr>
        <p:spPr>
          <a:xfrm>
            <a:off x="-3943350" y="714375"/>
            <a:ext cx="1895475" cy="1809750"/>
          </a:xfrm>
          <a:prstGeom prst="rect">
            <a:avLst/>
          </a:prstGeom>
          <a:noFill/>
          <a:ln w="9525">
            <a:noFill/>
          </a:ln>
        </p:spPr>
        <p:txBody>
          <a:bodyPr/>
          <a:lstStyle/>
          <a:p>
            <a:endParaRPr lang="zh-CN" altLang="en-US"/>
          </a:p>
        </p:txBody>
      </p:sp>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内容占位符 2"/>
          <p:cNvSpPr txBox="1"/>
          <p:nvPr/>
        </p:nvSpPr>
        <p:spPr>
          <a:xfrm>
            <a:off x="1003300" y="2454275"/>
            <a:ext cx="7645400" cy="755650"/>
          </a:xfrm>
          <a:prstGeom prst="rect">
            <a:avLst/>
          </a:prstGeom>
          <a:noFill/>
          <a:ln w="9525">
            <a:noFill/>
          </a:ln>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73050" lvl="0" indent="-273050" eaLnBrk="1" hangingPunct="1">
              <a:lnSpc>
                <a:spcPct val="150000"/>
              </a:lnSpc>
              <a:spcBef>
                <a:spcPts val="0"/>
              </a:spcBef>
              <a:buNone/>
              <a:defRPr/>
            </a:pPr>
            <a:r>
              <a:rPr lang="en-US" altLang="zh-CN" sz="2400" b="1">
                <a:solidFill>
                  <a:prstClr val="black"/>
                </a:solidFill>
                <a:latin typeface="+mj-ea"/>
                <a:sym typeface="Calibri" pitchFamily="34" charset="0"/>
              </a:rPr>
              <a:t>1.</a:t>
            </a:r>
            <a:r>
              <a:rPr lang="zh-CN" altLang="en-US" sz="2400" b="1">
                <a:solidFill>
                  <a:srgbClr val="C00000"/>
                </a:solidFill>
                <a:latin typeface="黑体" pitchFamily="49" charset="-122"/>
                <a:ea typeface="黑体" pitchFamily="49" charset="-122"/>
                <a:sym typeface="Calibri" pitchFamily="34" charset="0"/>
              </a:rPr>
              <a:t>一读：</a:t>
            </a:r>
            <a:r>
              <a:rPr lang="zh-CN" altLang="en-US" sz="2400" b="1">
                <a:solidFill>
                  <a:prstClr val="black"/>
                </a:solidFill>
                <a:latin typeface="+mj-ea"/>
                <a:sym typeface="Calibri" pitchFamily="34" charset="0"/>
              </a:rPr>
              <a:t>读课文，说说课文讲了一件什么事？</a:t>
            </a:r>
            <a:endParaRPr lang="zh-CN" altLang="en-US" sz="2400" b="1" dirty="0">
              <a:solidFill>
                <a:prstClr val="black"/>
              </a:solidFill>
              <a:latin typeface="+mj-ea"/>
              <a:sym typeface="Calibri" pitchFamily="34" charset="0"/>
            </a:endParaRPr>
          </a:p>
        </p:txBody>
      </p:sp>
      <p:sp>
        <p:nvSpPr>
          <p:cNvPr id="2" name="矩形 1"/>
          <p:cNvSpPr/>
          <p:nvPr/>
        </p:nvSpPr>
        <p:spPr>
          <a:xfrm>
            <a:off x="1387475" y="3248025"/>
            <a:ext cx="6842125" cy="1754326"/>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5080" lvl="0" indent="709295" eaLnBrk="1" hangingPunct="1">
              <a:lnSpc>
                <a:spcPct val="150000"/>
              </a:lnSpc>
              <a:spcBef>
                <a:spcPct val="0"/>
              </a:spcBef>
              <a:spcAft>
                <a:spcPts val="600"/>
              </a:spcAft>
              <a:buNone/>
            </a:pPr>
            <a:r>
              <a:rPr lang="zh-CN" altLang="en-US" sz="2400" b="1" smtClean="0">
                <a:solidFill>
                  <a:srgbClr val="FF0000"/>
                </a:solidFill>
                <a:latin typeface="+mj-ea"/>
                <a:ea typeface="+mj-ea"/>
                <a:sym typeface="Calibri" pitchFamily="34" charset="0"/>
              </a:rPr>
              <a:t>课文</a:t>
            </a:r>
            <a:r>
              <a:rPr lang="zh-CN" altLang="en-US" sz="2400" b="1" dirty="0">
                <a:solidFill>
                  <a:srgbClr val="FF0000"/>
                </a:solidFill>
                <a:latin typeface="+mj-ea"/>
                <a:ea typeface="+mj-ea"/>
                <a:sym typeface="Calibri" pitchFamily="34" charset="0"/>
              </a:rPr>
              <a:t>讲了在图画课上练习画杨桃时我画成了五角星，同学们嘲笑我，老师教育我们实事求是，多角度</a:t>
            </a:r>
            <a:r>
              <a:rPr lang="zh-CN" altLang="en-US" sz="2400" b="1">
                <a:solidFill>
                  <a:srgbClr val="FF0000"/>
                </a:solidFill>
                <a:latin typeface="+mj-ea"/>
                <a:ea typeface="+mj-ea"/>
                <a:sym typeface="Calibri" pitchFamily="34" charset="0"/>
              </a:rPr>
              <a:t>看</a:t>
            </a:r>
            <a:r>
              <a:rPr lang="zh-CN" altLang="en-US" sz="2400" b="1" smtClean="0">
                <a:solidFill>
                  <a:srgbClr val="FF0000"/>
                </a:solidFill>
                <a:latin typeface="+mj-ea"/>
                <a:ea typeface="+mj-ea"/>
                <a:sym typeface="Calibri" pitchFamily="34" charset="0"/>
              </a:rPr>
              <a:t>问题。</a:t>
            </a:r>
            <a:endParaRPr lang="zh-CN" altLang="en-US" sz="2400" b="1" dirty="0">
              <a:solidFill>
                <a:srgbClr val="FF0000"/>
              </a:solidFill>
              <a:latin typeface="+mj-ea"/>
              <a:ea typeface="+mj-ea"/>
              <a:sym typeface="Calibri" pitchFamily="34" charset="0"/>
            </a:endParaRPr>
          </a:p>
        </p:txBody>
      </p:sp>
      <p:sp>
        <p:nvSpPr>
          <p:cNvPr id="43013" name="内容占位符 2"/>
          <p:cNvSpPr txBox="1"/>
          <p:nvPr/>
        </p:nvSpPr>
        <p:spPr>
          <a:xfrm>
            <a:off x="635000" y="1733550"/>
            <a:ext cx="2203450" cy="592138"/>
          </a:xfrm>
          <a:prstGeom prst="rect">
            <a:avLst/>
          </a:prstGeom>
          <a:noFill/>
          <a:ln w="9525">
            <a:noFill/>
          </a:ln>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42900" lvl="0" indent="-342900">
              <a:lnSpc>
                <a:spcPct val="150000"/>
              </a:lnSpc>
              <a:spcBef>
                <a:spcPct val="0"/>
              </a:spcBef>
              <a:buFont typeface="Wingdings" panose="05000000000000000000" pitchFamily="2" charset="2"/>
              <a:buChar char="u"/>
            </a:pPr>
            <a:r>
              <a:rPr lang="zh-CN" altLang="en-US" sz="2400" b="1" dirty="0">
                <a:solidFill>
                  <a:srgbClr val="C00000"/>
                </a:solidFill>
                <a:latin typeface="微软雅黑" pitchFamily="34" charset="-122"/>
                <a:ea typeface="微软雅黑" pitchFamily="34" charset="-122"/>
                <a:sym typeface="Calibri" pitchFamily="34" charset="0"/>
              </a:rPr>
              <a:t>串珠</a:t>
            </a:r>
            <a:r>
              <a:rPr lang="zh-CN" altLang="zh-CN" sz="2400" b="1" dirty="0">
                <a:solidFill>
                  <a:srgbClr val="C00000"/>
                </a:solidFill>
                <a:latin typeface="微软雅黑" pitchFamily="34" charset="-122"/>
                <a:ea typeface="微软雅黑" pitchFamily="34" charset="-122"/>
                <a:sym typeface="Calibri" pitchFamily="34" charset="0"/>
              </a:rPr>
              <a:t>问题：</a:t>
            </a:r>
            <a:endParaRPr lang="en-US" altLang="zh-CN" sz="2400" b="1" dirty="0">
              <a:solidFill>
                <a:srgbClr val="C00000"/>
              </a:solidFill>
              <a:latin typeface="微软雅黑" pitchFamily="34" charset="-122"/>
              <a:ea typeface="微软雅黑" pitchFamily="34" charset="-122"/>
              <a:sym typeface="Calibri" pitchFamily="34"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p:nvPr/>
        </p:nvSpPr>
        <p:spPr>
          <a:xfrm>
            <a:off x="854079" y="1737178"/>
            <a:ext cx="7847013" cy="677863"/>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73050" lvl="0" indent="-273050" eaLnBrk="1" hangingPunct="1">
              <a:lnSpc>
                <a:spcPct val="150000"/>
              </a:lnSpc>
              <a:spcBef>
                <a:spcPts val="0"/>
              </a:spcBef>
              <a:defRPr/>
            </a:pPr>
            <a:r>
              <a:rPr lang="en-US" altLang="zh-CN" sz="2400" b="1">
                <a:solidFill>
                  <a:prstClr val="black"/>
                </a:solidFill>
                <a:latin typeface="+mj-ea"/>
                <a:sym typeface="Calibri" pitchFamily="34" charset="0"/>
              </a:rPr>
              <a:t>2.</a:t>
            </a:r>
            <a:r>
              <a:rPr lang="zh-CN" altLang="en-US" sz="2400" b="1">
                <a:solidFill>
                  <a:srgbClr val="C00000"/>
                </a:solidFill>
                <a:latin typeface="黑体" pitchFamily="49" charset="-122"/>
                <a:ea typeface="黑体" pitchFamily="49" charset="-122"/>
                <a:sym typeface="Calibri" pitchFamily="34" charset="0"/>
              </a:rPr>
              <a:t>二画：</a:t>
            </a:r>
            <a:r>
              <a:rPr lang="zh-CN" altLang="en-US" sz="2400" b="1">
                <a:solidFill>
                  <a:prstClr val="black"/>
                </a:solidFill>
                <a:latin typeface="+mj-ea"/>
                <a:sym typeface="Calibri" pitchFamily="34" charset="0"/>
              </a:rPr>
              <a:t>同学们和老师看到我的画后态度有什么不同？ </a:t>
            </a:r>
            <a:endParaRPr lang="zh-CN" altLang="en-US" sz="2400" b="1" dirty="0">
              <a:solidFill>
                <a:prstClr val="black"/>
              </a:solidFill>
              <a:latin typeface="+mj-ea"/>
              <a:sym typeface="Calibri" pitchFamily="34" charset="0"/>
            </a:endParaRPr>
          </a:p>
        </p:txBody>
      </p:sp>
      <p:sp>
        <p:nvSpPr>
          <p:cNvPr id="2" name="矩形 1"/>
          <p:cNvSpPr/>
          <p:nvPr/>
        </p:nvSpPr>
        <p:spPr>
          <a:xfrm>
            <a:off x="1126448" y="2647265"/>
            <a:ext cx="7275512" cy="1667764"/>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175" lvl="0" indent="622300" eaLnBrk="1" hangingPunct="1">
              <a:lnSpc>
                <a:spcPct val="150000"/>
              </a:lnSpc>
              <a:spcBef>
                <a:spcPct val="0"/>
              </a:spcBef>
              <a:spcAft>
                <a:spcPts val="600"/>
              </a:spcAft>
              <a:buNone/>
            </a:pPr>
            <a:r>
              <a:rPr sz="2400" b="1" dirty="0">
                <a:solidFill>
                  <a:srgbClr val="FF0000"/>
                </a:solidFill>
                <a:latin typeface="+mj-ea"/>
                <a:ea typeface="+mj-ea"/>
                <a:sym typeface="Calibri" pitchFamily="34" charset="0"/>
              </a:rPr>
              <a:t>有几个同学看到“我”的画，都嘲笑“我”画的像个五角星。老师在“我”的位置上观察了杨桃，神情变得严肃了起来。</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p:nvPr/>
        </p:nvSpPr>
        <p:spPr>
          <a:xfrm>
            <a:off x="804863" y="1628774"/>
            <a:ext cx="7526337" cy="1128713"/>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73050" lvl="0" indent="-273050" eaLnBrk="1" hangingPunct="1">
              <a:lnSpc>
                <a:spcPct val="150000"/>
              </a:lnSpc>
              <a:spcBef>
                <a:spcPts val="0"/>
              </a:spcBef>
              <a:defRPr/>
            </a:pPr>
            <a:r>
              <a:rPr lang="en-US" altLang="zh-CN" sz="2400" b="1">
                <a:solidFill>
                  <a:prstClr val="black"/>
                </a:solidFill>
                <a:latin typeface="+mj-ea"/>
                <a:sym typeface="Calibri" pitchFamily="34" charset="0"/>
              </a:rPr>
              <a:t>3.</a:t>
            </a:r>
            <a:r>
              <a:rPr lang="zh-CN" altLang="en-US" sz="2400" b="1">
                <a:solidFill>
                  <a:srgbClr val="C00000"/>
                </a:solidFill>
                <a:latin typeface="黑体" pitchFamily="49" charset="-122"/>
                <a:ea typeface="黑体" pitchFamily="49" charset="-122"/>
                <a:sym typeface="Calibri" pitchFamily="34" charset="0"/>
              </a:rPr>
              <a:t>三品：</a:t>
            </a:r>
            <a:r>
              <a:rPr lang="zh-CN" altLang="en-US" sz="2400" b="1">
                <a:solidFill>
                  <a:prstClr val="black"/>
                </a:solidFill>
                <a:latin typeface="+mj-ea"/>
                <a:sym typeface="Calibri" pitchFamily="34" charset="0"/>
              </a:rPr>
              <a:t>老师让同学们做了什么？同学们的态度有什么</a:t>
            </a:r>
            <a:r>
              <a:rPr lang="zh-CN" altLang="en-US" sz="2400" b="1">
                <a:solidFill>
                  <a:prstClr val="black"/>
                </a:solidFill>
                <a:latin typeface="+mj-ea"/>
                <a:sym typeface="Calibri" pitchFamily="34" charset="0"/>
              </a:rPr>
              <a:t>变化</a:t>
            </a:r>
            <a:r>
              <a:rPr lang="zh-CN" altLang="en-US" sz="2400" b="1" smtClean="0">
                <a:solidFill>
                  <a:prstClr val="black"/>
                </a:solidFill>
                <a:latin typeface="+mj-ea"/>
                <a:sym typeface="Calibri" pitchFamily="34" charset="0"/>
              </a:rPr>
              <a:t>？</a:t>
            </a:r>
            <a:endParaRPr lang="zh-CN" altLang="en-US" sz="2400" b="1">
              <a:solidFill>
                <a:prstClr val="black"/>
              </a:solidFill>
              <a:latin typeface="+mj-ea"/>
              <a:sym typeface="Calibri" pitchFamily="34" charset="0"/>
            </a:endParaRPr>
          </a:p>
        </p:txBody>
      </p:sp>
      <p:sp>
        <p:nvSpPr>
          <p:cNvPr id="2" name="矩形 1"/>
          <p:cNvSpPr/>
          <p:nvPr/>
        </p:nvSpPr>
        <p:spPr>
          <a:xfrm>
            <a:off x="1211255" y="2960684"/>
            <a:ext cx="7119945" cy="1754326"/>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711200" eaLnBrk="1" hangingPunct="1">
              <a:lnSpc>
                <a:spcPct val="150000"/>
              </a:lnSpc>
              <a:spcBef>
                <a:spcPct val="0"/>
              </a:spcBef>
              <a:buNone/>
            </a:pPr>
            <a:r>
              <a:rPr lang="zh-CN" altLang="en-US" sz="2400" b="1" dirty="0">
                <a:solidFill>
                  <a:srgbClr val="FF0000"/>
                </a:solidFill>
                <a:latin typeface="+mj-ea"/>
                <a:ea typeface="+mj-ea"/>
              </a:rPr>
              <a:t>老师让那几个同学轮流坐到“我”的座位上观察杨桃。同学们认识到了自己的错误，老师也变得和颜悦色了。</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内容占位符 2"/>
          <p:cNvSpPr txBox="1"/>
          <p:nvPr/>
        </p:nvSpPr>
        <p:spPr>
          <a:xfrm>
            <a:off x="790575" y="1866441"/>
            <a:ext cx="7645400" cy="731611"/>
          </a:xfrm>
          <a:prstGeom prst="rect">
            <a:avLst/>
          </a:prstGeom>
          <a:noFill/>
          <a:ln w="9525">
            <a:noFill/>
          </a:ln>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ts val="0"/>
              </a:spcBef>
              <a:buNone/>
              <a:defRPr/>
            </a:pPr>
            <a:r>
              <a:rPr lang="en-US" altLang="zh-CN" sz="2400" b="1">
                <a:solidFill>
                  <a:prstClr val="black"/>
                </a:solidFill>
                <a:latin typeface="+mj-ea"/>
                <a:sym typeface="Calibri" pitchFamily="34" charset="0"/>
              </a:rPr>
              <a:t>4.</a:t>
            </a:r>
            <a:r>
              <a:rPr lang="zh-CN" altLang="en-US" sz="2400" b="1">
                <a:solidFill>
                  <a:srgbClr val="C00000"/>
                </a:solidFill>
                <a:latin typeface="黑体" pitchFamily="49" charset="-122"/>
                <a:ea typeface="黑体" pitchFamily="49" charset="-122"/>
                <a:sym typeface="Calibri" pitchFamily="34" charset="0"/>
              </a:rPr>
              <a:t>四悟：</a:t>
            </a:r>
            <a:r>
              <a:rPr lang="zh-CN" altLang="en-US" sz="2400" b="1">
                <a:solidFill>
                  <a:prstClr val="black"/>
                </a:solidFill>
                <a:latin typeface="+mj-ea"/>
                <a:sym typeface="Calibri" pitchFamily="34" charset="0"/>
              </a:rPr>
              <a:t>感悟老师的话，说说老师的话有几层</a:t>
            </a:r>
            <a:r>
              <a:rPr lang="zh-CN" altLang="en-US" sz="2400" b="1">
                <a:solidFill>
                  <a:prstClr val="black"/>
                </a:solidFill>
                <a:latin typeface="+mj-ea"/>
                <a:sym typeface="Calibri" pitchFamily="34" charset="0"/>
              </a:rPr>
              <a:t>意思</a:t>
            </a:r>
            <a:r>
              <a:rPr lang="zh-CN" altLang="en-US" sz="2400" b="1" smtClean="0">
                <a:solidFill>
                  <a:prstClr val="black"/>
                </a:solidFill>
                <a:latin typeface="+mj-ea"/>
                <a:sym typeface="Calibri" pitchFamily="34" charset="0"/>
              </a:rPr>
              <a:t>？</a:t>
            </a:r>
            <a:endParaRPr lang="zh-CN" altLang="en-US" sz="2400" b="1">
              <a:latin typeface="+mj-ea"/>
              <a:sym typeface="Calibri" pitchFamily="34" charset="0"/>
            </a:endParaRPr>
          </a:p>
        </p:txBody>
      </p:sp>
      <p:sp>
        <p:nvSpPr>
          <p:cNvPr id="2" name="矩形 1"/>
          <p:cNvSpPr/>
          <p:nvPr/>
        </p:nvSpPr>
        <p:spPr>
          <a:xfrm>
            <a:off x="1182688" y="2829366"/>
            <a:ext cx="7253287" cy="1667764"/>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5080" lvl="0" indent="531495" eaLnBrk="1" hangingPunct="1">
              <a:lnSpc>
                <a:spcPct val="150000"/>
              </a:lnSpc>
              <a:spcBef>
                <a:spcPct val="0"/>
              </a:spcBef>
              <a:spcAft>
                <a:spcPts val="600"/>
              </a:spcAft>
              <a:buNone/>
            </a:pPr>
            <a:r>
              <a:rPr lang="zh-CN" altLang="en-US" sz="2400" b="1" dirty="0">
                <a:solidFill>
                  <a:srgbClr val="FF0000"/>
                </a:solidFill>
                <a:latin typeface="+mj-ea"/>
                <a:ea typeface="+mj-ea"/>
                <a:sym typeface="Calibri" pitchFamily="34" charset="0"/>
              </a:rPr>
              <a:t> 老师的话有三层意思：一是讲看杨桃的角度不同，样子也就不一样；二是讲看到别人把杨桃画成五角星，不要忙着嘲笑别人；三是讲应该实事求是。</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61530" y="2430095"/>
            <a:ext cx="3628070" cy="2308324"/>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sz="2400" b="1" dirty="0">
                <a:solidFill>
                  <a:srgbClr val="0000FF"/>
                </a:solidFill>
                <a:latin typeface="黑体" pitchFamily="49" charset="-122"/>
                <a:ea typeface="黑体" pitchFamily="49" charset="-122"/>
              </a:rPr>
              <a:t>“我”：认真作画</a:t>
            </a:r>
          </a:p>
          <a:p>
            <a:pPr marL="0" lvl="0" indent="0" eaLnBrk="1" hangingPunct="1">
              <a:lnSpc>
                <a:spcPct val="150000"/>
              </a:lnSpc>
              <a:spcBef>
                <a:spcPct val="0"/>
              </a:spcBef>
              <a:buNone/>
            </a:pPr>
            <a:r>
              <a:rPr sz="2400" b="1" dirty="0">
                <a:solidFill>
                  <a:srgbClr val="0000FF"/>
                </a:solidFill>
                <a:latin typeface="黑体" pitchFamily="49" charset="-122"/>
                <a:ea typeface="黑体" pitchFamily="49" charset="-122"/>
              </a:rPr>
              <a:t>同学们：嘲笑                   </a:t>
            </a:r>
          </a:p>
          <a:p>
            <a:pPr marL="0" lvl="0" indent="0" eaLnBrk="1" hangingPunct="1">
              <a:lnSpc>
                <a:spcPct val="150000"/>
              </a:lnSpc>
              <a:spcBef>
                <a:spcPct val="0"/>
              </a:spcBef>
              <a:buNone/>
            </a:pPr>
            <a:r>
              <a:rPr sz="2400" b="1" dirty="0">
                <a:solidFill>
                  <a:srgbClr val="0000FF"/>
                </a:solidFill>
                <a:latin typeface="黑体" pitchFamily="49" charset="-122"/>
                <a:ea typeface="黑体" pitchFamily="49" charset="-122"/>
              </a:rPr>
              <a:t>老师：耐心教导 </a:t>
            </a:r>
          </a:p>
          <a:p>
            <a:pPr marL="0" lvl="0" indent="0" eaLnBrk="1" hangingPunct="1">
              <a:lnSpc>
                <a:spcPct val="150000"/>
              </a:lnSpc>
              <a:spcBef>
                <a:spcPct val="0"/>
              </a:spcBef>
              <a:buNone/>
            </a:pPr>
            <a:r>
              <a:rPr sz="2400" b="1" dirty="0">
                <a:solidFill>
                  <a:srgbClr val="0000FF"/>
                </a:solidFill>
                <a:latin typeface="黑体" pitchFamily="49" charset="-122"/>
                <a:ea typeface="黑体" pitchFamily="49" charset="-122"/>
              </a:rPr>
              <a:t>老师的教诲：终生难忘 </a:t>
            </a:r>
          </a:p>
        </p:txBody>
      </p:sp>
      <p:pic>
        <p:nvPicPr>
          <p:cNvPr id="15" name="Picture 6" descr="C:\Users\Administrator\Desktop\可改图标 - 副本\结构主旨22.png"/>
          <p:cNvPicPr>
            <a:picLocks noChangeAspect="1" noChangeArrowheads="1"/>
          </p:cNvPicPr>
          <p:nvPr/>
        </p:nvPicPr>
        <p:blipFill>
          <a:blip r:embed="rId2"/>
          <a:srcRect/>
          <a:stretch>
            <a:fillRect/>
          </a:stretch>
        </p:blipFill>
        <p:spPr bwMode="auto">
          <a:xfrm>
            <a:off x="3248025" y="279400"/>
            <a:ext cx="2647950" cy="695325"/>
          </a:xfrm>
          <a:prstGeom prst="rect">
            <a:avLst/>
          </a:prstGeom>
          <a:noFill/>
          <a:effectLst>
            <a:outerShdw blurRad="63500" sx="102000" sy="102000" algn="ctr" rotWithShape="0">
              <a:prstClr val="black">
                <a:alpha val="40000"/>
              </a:prstClr>
            </a:outerShdw>
          </a:effectLst>
        </p:spPr>
      </p:pic>
      <p:grpSp>
        <p:nvGrpSpPr>
          <p:cNvPr id="47109" name="组合 3"/>
          <p:cNvGrpSpPr/>
          <p:nvPr/>
        </p:nvGrpSpPr>
        <p:grpSpPr>
          <a:xfrm>
            <a:off x="558800" y="1165225"/>
            <a:ext cx="2593975" cy="666750"/>
            <a:chOff x="3711597" y="1189830"/>
            <a:chExt cx="2593669" cy="666750"/>
          </a:xfrm>
        </p:grpSpPr>
        <p:sp>
          <p:nvSpPr>
            <p:cNvPr id="17" name="圆角矩形 16"/>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latin typeface="+mn-lt"/>
                <a:ea typeface="+mn-ea"/>
                <a:cs typeface="+mn-cs"/>
              </a:endParaRPr>
            </a:p>
          </p:txBody>
        </p:sp>
        <p:pic>
          <p:nvPicPr>
            <p:cNvPr id="47113" name="图片 9" descr="book.gif"/>
            <p:cNvPicPr>
              <a:picLocks noChangeAspect="1"/>
            </p:cNvPicPr>
            <p:nvPr/>
          </p:nvPicPr>
          <p:blipFill>
            <a:blip r:embed="rId3"/>
            <a:stretch>
              <a:fillRect/>
            </a:stretch>
          </p:blipFill>
          <p:spPr>
            <a:xfrm>
              <a:off x="3711597" y="1189830"/>
              <a:ext cx="1087277" cy="666750"/>
            </a:xfrm>
            <a:prstGeom prst="rect">
              <a:avLst/>
            </a:prstGeom>
            <a:noFill/>
            <a:ln w="9525">
              <a:noFill/>
            </a:ln>
          </p:spPr>
        </p:pic>
        <p:sp>
          <p:nvSpPr>
            <p:cNvPr id="47114" name="文本框 16"/>
            <p:cNvSpPr txBox="1"/>
            <p:nvPr/>
          </p:nvSpPr>
          <p:spPr>
            <a:xfrm>
              <a:off x="4786874" y="1346993"/>
              <a:ext cx="1518392" cy="461963"/>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solidFill>
                    <a:srgbClr val="000000"/>
                  </a:solidFill>
                  <a:latin typeface="Adobe 黑体 Std R" pitchFamily="34" charset="-122"/>
                  <a:ea typeface="Adobe 黑体 Std R" pitchFamily="34" charset="-122"/>
                </a:rPr>
                <a:t>课文结构</a:t>
              </a:r>
            </a:p>
          </p:txBody>
        </p:sp>
      </p:grpSp>
      <p:sp>
        <p:nvSpPr>
          <p:cNvPr id="20" name="左大括号 19"/>
          <p:cNvSpPr/>
          <p:nvPr/>
        </p:nvSpPr>
        <p:spPr>
          <a:xfrm>
            <a:off x="1634490" y="2382520"/>
            <a:ext cx="417195" cy="2399030"/>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7111" name="矩形 1"/>
          <p:cNvSpPr/>
          <p:nvPr/>
        </p:nvSpPr>
        <p:spPr>
          <a:xfrm>
            <a:off x="834390" y="2737168"/>
            <a:ext cx="641985" cy="1753235"/>
          </a:xfrm>
          <a:prstGeom prst="rect">
            <a:avLst/>
          </a:prstGeom>
          <a:noFill/>
          <a:ln w="9525">
            <a:noFill/>
          </a:ln>
        </p:spPr>
        <p:txBody>
          <a:bodyPr wrap="none">
            <a:spAutoFit/>
          </a:bodyPr>
          <a:lstStyle/>
          <a:p>
            <a:pPr algn="l"/>
            <a:r>
              <a:rPr altLang="zh-CN" sz="3600" b="1" dirty="0">
                <a:solidFill>
                  <a:srgbClr val="FF0000"/>
                </a:solidFill>
                <a:latin typeface="楷体" pitchFamily="49" charset="-122"/>
                <a:ea typeface="楷体" pitchFamily="49" charset="-122"/>
              </a:rPr>
              <a:t>画</a:t>
            </a:r>
          </a:p>
          <a:p>
            <a:pPr algn="l"/>
            <a:r>
              <a:rPr altLang="zh-CN" sz="3600" b="1" dirty="0">
                <a:solidFill>
                  <a:srgbClr val="FF0000"/>
                </a:solidFill>
                <a:latin typeface="楷体" pitchFamily="49" charset="-122"/>
                <a:ea typeface="楷体" pitchFamily="49" charset="-122"/>
              </a:rPr>
              <a:t>杨</a:t>
            </a:r>
          </a:p>
          <a:p>
            <a:pPr algn="l"/>
            <a:r>
              <a:rPr altLang="zh-CN" sz="3600" b="1" dirty="0">
                <a:solidFill>
                  <a:srgbClr val="FF0000"/>
                </a:solidFill>
                <a:latin typeface="楷体" pitchFamily="49" charset="-122"/>
                <a:ea typeface="楷体" pitchFamily="49" charset="-122"/>
              </a:rPr>
              <a:t>桃</a:t>
            </a:r>
          </a:p>
        </p:txBody>
      </p:sp>
      <p:sp>
        <p:nvSpPr>
          <p:cNvPr id="2" name="矩形 1"/>
          <p:cNvSpPr/>
          <p:nvPr/>
        </p:nvSpPr>
        <p:spPr>
          <a:xfrm>
            <a:off x="5945242" y="3100477"/>
            <a:ext cx="2327910" cy="953135"/>
          </a:xfrm>
          <a:prstGeom prst="rect">
            <a:avLst/>
          </a:prstGeom>
          <a:noFill/>
          <a:ln w="9525">
            <a:noFill/>
          </a:ln>
        </p:spPr>
        <p:txBody>
          <a:bodyPr wrap="none">
            <a:spAutoFit/>
          </a:bodyPr>
          <a:lstStyle/>
          <a:p>
            <a:pPr algn="l"/>
            <a:r>
              <a:rPr lang="en-US" altLang="zh-CN" sz="2800" b="1" dirty="0" smtClean="0">
                <a:solidFill>
                  <a:srgbClr val="FF0000"/>
                </a:solidFill>
                <a:latin typeface="楷体" pitchFamily="49" charset="-122"/>
                <a:ea typeface="楷体" pitchFamily="49" charset="-122"/>
              </a:rPr>
              <a:t>  </a:t>
            </a:r>
            <a:r>
              <a:rPr altLang="zh-CN" sz="2800" b="1" dirty="0" smtClean="0">
                <a:solidFill>
                  <a:srgbClr val="FF0000"/>
                </a:solidFill>
                <a:latin typeface="楷体" pitchFamily="49" charset="-122"/>
                <a:ea typeface="楷体" pitchFamily="49" charset="-122"/>
              </a:rPr>
              <a:t>实事求是</a:t>
            </a:r>
            <a:endParaRPr altLang="zh-CN" sz="2800" b="1" dirty="0">
              <a:solidFill>
                <a:srgbClr val="FF0000"/>
              </a:solidFill>
              <a:latin typeface="楷体" pitchFamily="49" charset="-122"/>
              <a:ea typeface="楷体" pitchFamily="49" charset="-122"/>
            </a:endParaRPr>
          </a:p>
          <a:p>
            <a:pPr algn="l"/>
            <a:r>
              <a:rPr altLang="zh-CN" sz="2800" b="1" dirty="0">
                <a:solidFill>
                  <a:srgbClr val="FF0000"/>
                </a:solidFill>
                <a:latin typeface="楷体" pitchFamily="49" charset="-122"/>
                <a:ea typeface="楷体" pitchFamily="49" charset="-122"/>
              </a:rPr>
              <a:t>多角度看问题</a:t>
            </a:r>
          </a:p>
        </p:txBody>
      </p:sp>
      <p:sp>
        <p:nvSpPr>
          <p:cNvPr id="3" name="左大括号 2"/>
          <p:cNvSpPr/>
          <p:nvPr/>
        </p:nvSpPr>
        <p:spPr>
          <a:xfrm rot="10800000">
            <a:off x="5531677" y="2382520"/>
            <a:ext cx="417195" cy="2399030"/>
          </a:xfrm>
          <a:prstGeom prst="leftBrace">
            <a:avLst/>
          </a:prstGeom>
          <a:noFill/>
          <a:ln w="12700" cap="flat" cmpd="sng" algn="ctr">
            <a:solidFill>
              <a:sysClr val="windowText" lastClr="000000"/>
            </a:solidFill>
            <a:prstDash val="solid"/>
          </a:ln>
          <a:effectLst>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discrete" valueType="clr">
                                      <p:cBhvr override="childStyle">
                                        <p:cTn id="2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2"/>
                                        </p:tgtEl>
                                        <p:attrNameLst>
                                          <p:attrName>fillcolor</p:attrName>
                                        </p:attrNameLst>
                                      </p:cBhvr>
                                      <p:tavLst>
                                        <p:tav tm="0">
                                          <p:val>
                                            <p:clrVal>
                                              <a:schemeClr val="accent2"/>
                                            </p:clrVal>
                                          </p:val>
                                        </p:tav>
                                        <p:tav tm="50000">
                                          <p:val>
                                            <p:clrVal>
                                              <a:schemeClr val="hlink"/>
                                            </p:clrVal>
                                          </p:val>
                                        </p:tav>
                                      </p:tavLst>
                                    </p:anim>
                                    <p:set>
                                      <p:cBhvr>
                                        <p:cTn id="2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bldLvl="0" animBg="1"/>
      <p:bldP spid="2" grpId="0"/>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2" name="组合 3"/>
          <p:cNvGrpSpPr/>
          <p:nvPr/>
        </p:nvGrpSpPr>
        <p:grpSpPr>
          <a:xfrm>
            <a:off x="558800" y="1190625"/>
            <a:ext cx="2593975" cy="666750"/>
            <a:chOff x="3711597" y="1189830"/>
            <a:chExt cx="2593669" cy="666750"/>
          </a:xfrm>
        </p:grpSpPr>
        <p:sp>
          <p:nvSpPr>
            <p:cNvPr id="5" name="圆角矩形 4"/>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48135" name="图片 5" descr="book.gif"/>
            <p:cNvPicPr>
              <a:picLocks noChangeAspect="1"/>
            </p:cNvPicPr>
            <p:nvPr/>
          </p:nvPicPr>
          <p:blipFill>
            <a:blip r:embed="rId2"/>
            <a:stretch>
              <a:fillRect/>
            </a:stretch>
          </p:blipFill>
          <p:spPr>
            <a:xfrm>
              <a:off x="3711597" y="1189830"/>
              <a:ext cx="1087277" cy="666750"/>
            </a:xfrm>
            <a:prstGeom prst="rect">
              <a:avLst/>
            </a:prstGeom>
            <a:noFill/>
            <a:ln w="9525">
              <a:noFill/>
            </a:ln>
          </p:spPr>
        </p:pic>
        <p:sp>
          <p:nvSpPr>
            <p:cNvPr id="48136" name="文本框 16"/>
            <p:cNvSpPr txBox="1"/>
            <p:nvPr/>
          </p:nvSpPr>
          <p:spPr>
            <a:xfrm>
              <a:off x="4786874" y="1346993"/>
              <a:ext cx="1518392" cy="461963"/>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latin typeface="Adobe 黑体 Std R" pitchFamily="34" charset="-122"/>
                  <a:ea typeface="Adobe 黑体 Std R" pitchFamily="34" charset="-122"/>
                </a:rPr>
                <a:t>课文主旨</a:t>
              </a:r>
            </a:p>
          </p:txBody>
        </p:sp>
      </p:grpSp>
      <p:sp>
        <p:nvSpPr>
          <p:cNvPr id="9" name="矩形 8"/>
          <p:cNvSpPr/>
          <p:nvPr/>
        </p:nvSpPr>
        <p:spPr>
          <a:xfrm>
            <a:off x="1095375" y="2255154"/>
            <a:ext cx="7439025" cy="3323987"/>
          </a:xfrm>
          <a:prstGeom prst="rect">
            <a:avLst/>
          </a:prstGeom>
        </p:spPr>
        <p:txBody>
          <a:bodyPr wrap="square">
            <a:spAutoFit/>
          </a:bodyPr>
          <a:lstStyle/>
          <a:p>
            <a:pPr lvl="0" indent="622300">
              <a:lnSpc>
                <a:spcPct val="150000"/>
              </a:lnSpc>
            </a:pPr>
            <a:r>
              <a:rPr lang="zh-CN" altLang="en-US" sz="2800" b="1" dirty="0" smtClean="0">
                <a:solidFill>
                  <a:srgbClr val="000000"/>
                </a:solidFill>
                <a:latin typeface="楷体" pitchFamily="49" charset="-122"/>
                <a:ea typeface="楷体" pitchFamily="49" charset="-122"/>
                <a:sym typeface="Calibri" pitchFamily="34" charset="0"/>
              </a:rPr>
              <a:t>本文通过记叙在图画课上练习画杨桃时发生的事，说明同一个事物从不同角度看会有不同的样子，告诉我们看问题做事情要从客观存在的实际出发，实事求是，不要轻易下结论的道理。</a:t>
            </a:r>
            <a:endParaRPr lang="zh-CN" altLang="en-US" sz="2800" b="1" dirty="0">
              <a:solidFill>
                <a:srgbClr val="000000"/>
              </a:solidFill>
              <a:latin typeface="楷体" pitchFamily="49" charset="-122"/>
              <a:ea typeface="楷体" pitchFamily="49" charset="-122"/>
              <a:sym typeface="Calibri" pitchFamily="34"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矩形 1"/>
          <p:cNvSpPr/>
          <p:nvPr/>
        </p:nvSpPr>
        <p:spPr>
          <a:xfrm>
            <a:off x="1093788" y="1823362"/>
            <a:ext cx="7354887" cy="4662815"/>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7380" eaLnBrk="1" hangingPunct="1">
              <a:lnSpc>
                <a:spcPct val="150000"/>
              </a:lnSpc>
              <a:spcBef>
                <a:spcPct val="0"/>
              </a:spcBef>
              <a:buNone/>
            </a:pPr>
            <a:r>
              <a:rPr lang="zh-CN" altLang="en-US" sz="2200" b="1" dirty="0">
                <a:latin typeface="黑体" panose="02010600030101010101" pitchFamily="49" charset="-122"/>
                <a:ea typeface="黑体" panose="02010600030101010101" pitchFamily="49" charset="-122"/>
              </a:rPr>
              <a:t>                 盲人摸象</a:t>
            </a:r>
          </a:p>
          <a:p>
            <a:pPr marL="0" lvl="0" indent="627380" eaLnBrk="1" hangingPunct="1">
              <a:lnSpc>
                <a:spcPct val="150000"/>
              </a:lnSpc>
              <a:spcBef>
                <a:spcPct val="0"/>
              </a:spcBef>
              <a:buNone/>
            </a:pPr>
            <a:r>
              <a:rPr lang="zh-CN" altLang="en-US" sz="2200" b="1">
                <a:latin typeface="楷体" pitchFamily="49" charset="-122"/>
                <a:ea typeface="楷体" pitchFamily="49" charset="-122"/>
              </a:rPr>
              <a:t>有一天，四个盲人坐在树下乘凉。有个人牵着大象走过来，大声喊着：“象来了，请让开一点儿！”一个盲人说</a:t>
            </a:r>
            <a:r>
              <a:rPr lang="en-US" altLang="zh-CN" sz="2200" b="1">
                <a:latin typeface="楷体" pitchFamily="49" charset="-122"/>
                <a:ea typeface="楷体" pitchFamily="49" charset="-122"/>
              </a:rPr>
              <a:t>:“</a:t>
            </a:r>
            <a:r>
              <a:rPr lang="zh-CN" altLang="en-US" sz="2200" b="1">
                <a:latin typeface="楷体" pitchFamily="49" charset="-122"/>
                <a:ea typeface="楷体" pitchFamily="49" charset="-122"/>
              </a:rPr>
              <a:t>象是什么样子的？让我们摸一摸吧！”另外三个盲人也说：“对，摸一摸就知道象是什么样了。”牵象的人把象拴在树上，他们就去</a:t>
            </a:r>
            <a:r>
              <a:rPr lang="zh-CN" altLang="en-US" sz="2200" b="1">
                <a:latin typeface="楷体" pitchFamily="49" charset="-122"/>
                <a:ea typeface="楷体" pitchFamily="49" charset="-122"/>
              </a:rPr>
              <a:t>摸</a:t>
            </a:r>
            <a:r>
              <a:rPr lang="zh-CN" altLang="en-US" sz="2200" b="1" smtClean="0">
                <a:latin typeface="楷体" pitchFamily="49" charset="-122"/>
                <a:ea typeface="楷体" pitchFamily="49" charset="-122"/>
              </a:rPr>
              <a:t>。</a:t>
            </a:r>
            <a:endParaRPr lang="en-US" altLang="zh-CN" sz="2200" b="1" smtClean="0">
              <a:latin typeface="楷体" pitchFamily="49" charset="-122"/>
              <a:ea typeface="楷体" pitchFamily="49" charset="-122"/>
            </a:endParaRPr>
          </a:p>
          <a:p>
            <a:pPr marL="0" lvl="0" indent="627380" eaLnBrk="1" hangingPunct="1">
              <a:lnSpc>
                <a:spcPct val="150000"/>
              </a:lnSpc>
              <a:spcBef>
                <a:spcPct val="0"/>
              </a:spcBef>
              <a:buNone/>
            </a:pPr>
            <a:r>
              <a:rPr lang="zh-CN" altLang="en-US" sz="2200" b="1">
                <a:latin typeface="楷体" pitchFamily="49" charset="-122"/>
                <a:ea typeface="楷体" pitchFamily="49" charset="-122"/>
              </a:rPr>
              <a:t>一个盲人摸着了象的身子，就说：“我知道了，象原来像一堵墙。”一个盲人摸着了象的牙齿，就说：“象跟又圆又光滑的棍子一样。”第三个盲人摸着了象的腿</a:t>
            </a:r>
            <a:r>
              <a:rPr lang="zh-CN" altLang="en-US" sz="2200" b="1">
                <a:latin typeface="楷体" pitchFamily="49" charset="-122"/>
                <a:ea typeface="楷体" pitchFamily="49" charset="-122"/>
              </a:rPr>
              <a:t>，</a:t>
            </a:r>
            <a:r>
              <a:rPr lang="zh-CN" altLang="en-US" sz="2200" b="1" smtClean="0">
                <a:latin typeface="楷体" pitchFamily="49" charset="-122"/>
                <a:ea typeface="楷体" pitchFamily="49" charset="-122"/>
              </a:rPr>
              <a:t>就</a:t>
            </a:r>
            <a:endParaRPr lang="zh-CN" altLang="en-US" sz="2200" b="1">
              <a:latin typeface="楷体" pitchFamily="49" charset="-122"/>
              <a:ea typeface="楷体" pitchFamily="49" charset="-122"/>
            </a:endParaRPr>
          </a:p>
        </p:txBody>
      </p:sp>
      <p:pic>
        <p:nvPicPr>
          <p:cNvPr id="6" name="图片 16"/>
          <p:cNvPicPr>
            <a:picLocks noChangeAspect="1" noChangeArrowheads="1"/>
          </p:cNvPicPr>
          <p:nvPr/>
        </p:nvPicPr>
        <p:blipFill>
          <a:blip r:embed="rId2"/>
          <a:srcRect/>
          <a:stretch>
            <a:fillRect/>
          </a:stretch>
        </p:blipFill>
        <p:spPr bwMode="auto">
          <a:xfrm>
            <a:off x="3284538" y="311150"/>
            <a:ext cx="2586038" cy="601663"/>
          </a:xfrm>
          <a:prstGeom prst="rect">
            <a:avLst/>
          </a:prstGeom>
          <a:noFill/>
          <a:ln>
            <a:noFill/>
          </a:ln>
          <a:effectLst>
            <a:outerShdw blurRad="63500" sx="102000" sy="102000" algn="ctr" rotWithShape="0">
              <a:prstClr val="black">
                <a:alpha val="40000"/>
              </a:prstClr>
            </a:outerShdw>
          </a:effectLst>
        </p:spPr>
      </p:pic>
      <p:grpSp>
        <p:nvGrpSpPr>
          <p:cNvPr id="49157" name="组合 3"/>
          <p:cNvGrpSpPr/>
          <p:nvPr/>
        </p:nvGrpSpPr>
        <p:grpSpPr>
          <a:xfrm>
            <a:off x="558800" y="1190625"/>
            <a:ext cx="2593975" cy="666750"/>
            <a:chOff x="3711597" y="1189830"/>
            <a:chExt cx="2593669" cy="666750"/>
          </a:xfrm>
        </p:grpSpPr>
        <p:sp>
          <p:nvSpPr>
            <p:cNvPr id="8" name="圆角矩形 7"/>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49159" name="图片 9" descr="book.gif"/>
            <p:cNvPicPr>
              <a:picLocks noChangeAspect="1"/>
            </p:cNvPicPr>
            <p:nvPr/>
          </p:nvPicPr>
          <p:blipFill>
            <a:blip r:embed="rId3"/>
            <a:stretch>
              <a:fillRect/>
            </a:stretch>
          </p:blipFill>
          <p:spPr>
            <a:xfrm>
              <a:off x="3711597" y="1189830"/>
              <a:ext cx="1087277" cy="666750"/>
            </a:xfrm>
            <a:prstGeom prst="rect">
              <a:avLst/>
            </a:prstGeom>
            <a:noFill/>
            <a:ln w="9525">
              <a:noFill/>
            </a:ln>
          </p:spPr>
        </p:pic>
        <p:sp>
          <p:nvSpPr>
            <p:cNvPr id="49160" name="文本框 16"/>
            <p:cNvSpPr txBox="1"/>
            <p:nvPr/>
          </p:nvSpPr>
          <p:spPr>
            <a:xfrm>
              <a:off x="4786874" y="1346993"/>
              <a:ext cx="1518392" cy="461963"/>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latin typeface="Adobe 黑体 Std R" pitchFamily="34" charset="-122"/>
                  <a:ea typeface="Adobe 黑体 Std R" pitchFamily="34" charset="-122"/>
                </a:rPr>
                <a:t>推荐阅读</a:t>
              </a:r>
            </a:p>
          </p:txBody>
        </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81742" y="896264"/>
            <a:ext cx="7454900" cy="3060005"/>
          </a:xfrm>
          <a:prstGeom prst="rect">
            <a:avLst/>
          </a:prstGeom>
        </p:spPr>
        <p:txBody>
          <a:bodyPr wrap="square">
            <a:spAutoFit/>
          </a:bodyPr>
          <a:lstStyle/>
          <a:p>
            <a:pPr lvl="0">
              <a:lnSpc>
                <a:spcPct val="150000"/>
              </a:lnSpc>
            </a:pPr>
            <a:r>
              <a:rPr lang="zh-CN" altLang="en-US" sz="2200" b="1">
                <a:latin typeface="楷体" pitchFamily="49" charset="-122"/>
                <a:ea typeface="楷体" pitchFamily="49" charset="-122"/>
              </a:rPr>
              <a:t>说：“你们俩说得都不对，象跟柱子差不多。”最后一个盲人摸到了象的尾巴，就大叫起来：“你们都错了！象跟绳子一个样！”</a:t>
            </a:r>
          </a:p>
          <a:p>
            <a:pPr lvl="0" indent="627380">
              <a:lnSpc>
                <a:spcPct val="150000"/>
              </a:lnSpc>
            </a:pPr>
            <a:r>
              <a:rPr lang="zh-CN" altLang="en-US" sz="2200" b="1">
                <a:latin typeface="楷体" pitchFamily="49" charset="-122"/>
                <a:ea typeface="楷体" pitchFamily="49" charset="-122"/>
              </a:rPr>
              <a:t>四个盲人你争我吵，都说自己对，谁也不服谁。牵象的人对他们说：“你们都没有说对。你们每个人只摸到了象的一部分，怎么能断定象是什么样子呢？”</a:t>
            </a:r>
            <a:endParaRPr lang="zh-CN" altLang="en-US" sz="2200" b="1">
              <a:latin typeface="楷体" pitchFamily="49" charset="-122"/>
              <a:ea typeface="楷体" pitchFamily="49" charset="-122"/>
            </a:endParaRPr>
          </a:p>
        </p:txBody>
      </p:sp>
      <p:pic>
        <p:nvPicPr>
          <p:cNvPr id="2050" name="图片 41"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0780" y="3791500"/>
            <a:ext cx="3329737" cy="26259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矩形 1"/>
          <p:cNvSpPr/>
          <p:nvPr/>
        </p:nvSpPr>
        <p:spPr>
          <a:xfrm>
            <a:off x="1040953" y="2232747"/>
            <a:ext cx="7234238" cy="3969385"/>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3888" eaLnBrk="1" hangingPunct="1">
              <a:lnSpc>
                <a:spcPct val="150000"/>
              </a:lnSpc>
              <a:spcBef>
                <a:spcPct val="0"/>
              </a:spcBef>
              <a:buNone/>
            </a:pPr>
            <a:r>
              <a:rPr lang="zh-CN" altLang="en-US" sz="2400" b="1" dirty="0">
                <a:latin typeface="楷体" pitchFamily="49" charset="-122"/>
                <a:ea typeface="楷体" pitchFamily="49" charset="-122"/>
              </a:rPr>
              <a:t>横看成岭侧成峰，远近高低各</a:t>
            </a:r>
            <a:r>
              <a:rPr lang="zh-CN" altLang="en-US" sz="2400" b="1">
                <a:latin typeface="楷体" pitchFamily="49" charset="-122"/>
                <a:ea typeface="楷体" pitchFamily="49" charset="-122"/>
              </a:rPr>
              <a:t>不同</a:t>
            </a:r>
            <a:r>
              <a:rPr lang="zh-CN" altLang="en-US" sz="2400" b="1" smtClean="0">
                <a:latin typeface="楷体" pitchFamily="49" charset="-122"/>
                <a:ea typeface="楷体" pitchFamily="49" charset="-122"/>
              </a:rPr>
              <a:t>。不识庐山真面目</a:t>
            </a:r>
            <a:r>
              <a:rPr lang="zh-CN" altLang="en-US" sz="2400" b="1" dirty="0">
                <a:latin typeface="楷体" pitchFamily="49" charset="-122"/>
                <a:ea typeface="楷体" pitchFamily="49" charset="-122"/>
              </a:rPr>
              <a:t>，只缘身在此山中。</a:t>
            </a:r>
          </a:p>
          <a:p>
            <a:pPr marL="0" lvl="0" indent="623888" algn="r" eaLnBrk="1" hangingPunct="1">
              <a:lnSpc>
                <a:spcPct val="150000"/>
              </a:lnSpc>
              <a:spcBef>
                <a:spcPct val="0"/>
              </a:spcBef>
              <a:buNone/>
            </a:pPr>
            <a:r>
              <a:rPr lang="zh-CN" altLang="en-US" sz="2400" b="1"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苏轼《题西林壁》 </a:t>
            </a:r>
          </a:p>
          <a:p>
            <a:pPr marL="0" lvl="0" indent="623888" eaLnBrk="1" hangingPunct="1">
              <a:lnSpc>
                <a:spcPct val="150000"/>
              </a:lnSpc>
              <a:spcBef>
                <a:spcPct val="0"/>
              </a:spcBef>
              <a:buNone/>
            </a:pPr>
            <a:r>
              <a:rPr lang="zh-CN" altLang="en-US" sz="2400" b="1" dirty="0">
                <a:latin typeface="楷体" pitchFamily="49" charset="-122"/>
                <a:ea typeface="楷体" pitchFamily="49" charset="-122"/>
              </a:rPr>
              <a:t>山重水复疑无路，柳暗花明又一村。</a:t>
            </a:r>
          </a:p>
          <a:p>
            <a:pPr marL="0" lvl="0" indent="623888" algn="r" eaLnBrk="1" hangingPunct="1">
              <a:lnSpc>
                <a:spcPct val="150000"/>
              </a:lnSpc>
              <a:spcBef>
                <a:spcPct val="0"/>
              </a:spcBef>
              <a:buNone/>
            </a:pPr>
            <a:r>
              <a:rPr lang="zh-CN" altLang="en-US" sz="2400" b="1"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陆游《游山西村》 </a:t>
            </a:r>
          </a:p>
          <a:p>
            <a:pPr marL="0" lvl="0" indent="623888" eaLnBrk="1" hangingPunct="1">
              <a:lnSpc>
                <a:spcPct val="150000"/>
              </a:lnSpc>
              <a:spcBef>
                <a:spcPct val="0"/>
              </a:spcBef>
              <a:buNone/>
            </a:pPr>
            <a:r>
              <a:rPr lang="zh-CN" altLang="en-US" sz="2400" b="1" dirty="0">
                <a:latin typeface="楷体" pitchFamily="49" charset="-122"/>
                <a:ea typeface="楷体" pitchFamily="49" charset="-122"/>
              </a:rPr>
              <a:t>莫道人生无再少，门前流水尚能西。</a:t>
            </a:r>
          </a:p>
          <a:p>
            <a:pPr marL="0" lvl="0" indent="0" algn="r" eaLnBrk="1" hangingPunct="1">
              <a:lnSpc>
                <a:spcPct val="150000"/>
              </a:lnSpc>
              <a:spcBef>
                <a:spcPct val="0"/>
              </a:spcBef>
              <a:buNone/>
            </a:pPr>
            <a:r>
              <a:rPr lang="zh-CN" altLang="en-US" sz="2400" b="1"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苏轼《浣溪沙》</a:t>
            </a:r>
          </a:p>
        </p:txBody>
      </p:sp>
      <p:grpSp>
        <p:nvGrpSpPr>
          <p:cNvPr id="51204" name="组合 5"/>
          <p:cNvGrpSpPr/>
          <p:nvPr/>
        </p:nvGrpSpPr>
        <p:grpSpPr>
          <a:xfrm>
            <a:off x="558800" y="1190625"/>
            <a:ext cx="2593975" cy="666750"/>
            <a:chOff x="3711597" y="1189830"/>
            <a:chExt cx="2593669" cy="666750"/>
          </a:xfrm>
        </p:grpSpPr>
        <p:sp>
          <p:nvSpPr>
            <p:cNvPr id="7" name="圆角矩形 6"/>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51207" name="图片 9" descr="book.gif"/>
            <p:cNvPicPr>
              <a:picLocks noChangeAspect="1"/>
            </p:cNvPicPr>
            <p:nvPr/>
          </p:nvPicPr>
          <p:blipFill>
            <a:blip r:embed="rId2"/>
            <a:stretch>
              <a:fillRect/>
            </a:stretch>
          </p:blipFill>
          <p:spPr>
            <a:xfrm>
              <a:off x="3711597" y="1189830"/>
              <a:ext cx="1087277" cy="666750"/>
            </a:xfrm>
            <a:prstGeom prst="rect">
              <a:avLst/>
            </a:prstGeom>
            <a:noFill/>
            <a:ln w="9525">
              <a:noFill/>
            </a:ln>
          </p:spPr>
        </p:pic>
        <p:sp>
          <p:nvSpPr>
            <p:cNvPr id="51208" name="文本框 16"/>
            <p:cNvSpPr txBox="1"/>
            <p:nvPr/>
          </p:nvSpPr>
          <p:spPr>
            <a:xfrm>
              <a:off x="4786874" y="1346993"/>
              <a:ext cx="1518392" cy="461963"/>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latin typeface="Adobe 黑体 Std R" pitchFamily="34" charset="-122"/>
                  <a:ea typeface="Adobe 黑体 Std R" pitchFamily="34" charset="-122"/>
                </a:rPr>
                <a:t>国学诵读</a:t>
              </a: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7" name="组合 6"/>
          <p:cNvGrpSpPr/>
          <p:nvPr/>
        </p:nvGrpSpPr>
        <p:grpSpPr>
          <a:xfrm>
            <a:off x="558800" y="1190625"/>
            <a:ext cx="3849688" cy="666750"/>
            <a:chOff x="3711597" y="1189830"/>
            <a:chExt cx="3849867" cy="666750"/>
          </a:xfrm>
        </p:grpSpPr>
        <p:sp>
          <p:nvSpPr>
            <p:cNvPr id="8" name="圆角矩形 7"/>
            <p:cNvSpPr/>
            <p:nvPr/>
          </p:nvSpPr>
          <p:spPr>
            <a:xfrm>
              <a:off x="4527610" y="1327943"/>
              <a:ext cx="3033854"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2232" name="文本框 16"/>
            <p:cNvSpPr txBox="1"/>
            <p:nvPr/>
          </p:nvSpPr>
          <p:spPr>
            <a:xfrm>
              <a:off x="4786874" y="1346993"/>
              <a:ext cx="2774590" cy="461665"/>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latin typeface="Adobe 黑体 Std R" pitchFamily="34" charset="-122"/>
                  <a:ea typeface="Adobe 黑体 Std R" pitchFamily="34" charset="-122"/>
                </a:rPr>
                <a:t>走进中华传统文化</a:t>
              </a:r>
            </a:p>
          </p:txBody>
        </p:sp>
        <p:pic>
          <p:nvPicPr>
            <p:cNvPr id="52233" name="图片 9" descr="book.gif"/>
            <p:cNvPicPr>
              <a:picLocks noChangeAspect="1"/>
            </p:cNvPicPr>
            <p:nvPr/>
          </p:nvPicPr>
          <p:blipFill>
            <a:blip r:embed="rId2"/>
            <a:stretch>
              <a:fillRect/>
            </a:stretch>
          </p:blipFill>
          <p:spPr>
            <a:xfrm>
              <a:off x="3711597" y="1189830"/>
              <a:ext cx="1087277" cy="666750"/>
            </a:xfrm>
            <a:prstGeom prst="rect">
              <a:avLst/>
            </a:prstGeom>
            <a:noFill/>
            <a:ln w="9525">
              <a:noFill/>
            </a:ln>
          </p:spPr>
        </p:pic>
      </p:grpSp>
      <p:sp>
        <p:nvSpPr>
          <p:cNvPr id="52229" name="内容占位符 2"/>
          <p:cNvSpPr txBox="1"/>
          <p:nvPr/>
        </p:nvSpPr>
        <p:spPr>
          <a:xfrm>
            <a:off x="545421" y="1888672"/>
            <a:ext cx="3259137" cy="635000"/>
          </a:xfrm>
          <a:prstGeom prst="rect">
            <a:avLst/>
          </a:prstGeom>
          <a:noFill/>
          <a:ln w="9525">
            <a:noFill/>
          </a:ln>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42900" lvl="0" indent="0" eaLnBrk="1" hangingPunct="1">
              <a:lnSpc>
                <a:spcPct val="150000"/>
              </a:lnSpc>
              <a:spcBef>
                <a:spcPct val="0"/>
              </a:spcBef>
              <a:buNone/>
            </a:pPr>
            <a:r>
              <a:rPr lang="en-US" altLang="zh-CN" sz="2400" b="1" dirty="0">
                <a:solidFill>
                  <a:srgbClr val="0000FF"/>
                </a:solidFill>
                <a:latin typeface="黑体" panose="02010600030101010101" pitchFamily="49" charset="-122"/>
                <a:ea typeface="黑体" panose="02010600030101010101" pitchFamily="49" charset="-122"/>
                <a:sym typeface="Calibri" pitchFamily="34" charset="0"/>
              </a:rPr>
              <a:t>【</a:t>
            </a:r>
            <a:r>
              <a:rPr lang="zh-CN" altLang="en-US" sz="2400" b="1" dirty="0">
                <a:solidFill>
                  <a:srgbClr val="0000FF"/>
                </a:solidFill>
                <a:latin typeface="黑体" panose="02010600030101010101" pitchFamily="49" charset="-122"/>
                <a:ea typeface="黑体" panose="02010600030101010101" pitchFamily="49" charset="-122"/>
                <a:sym typeface="Calibri" pitchFamily="34" charset="0"/>
              </a:rPr>
              <a:t>杨桃</a:t>
            </a:r>
            <a:r>
              <a:rPr lang="en-US" altLang="zh-CN" sz="2400" b="1" dirty="0">
                <a:solidFill>
                  <a:srgbClr val="0000FF"/>
                </a:solidFill>
                <a:latin typeface="黑体" panose="02010600030101010101" pitchFamily="49" charset="-122"/>
                <a:ea typeface="黑体" panose="02010600030101010101" pitchFamily="49" charset="-122"/>
                <a:sym typeface="Calibri" pitchFamily="34" charset="0"/>
              </a:rPr>
              <a:t>】</a:t>
            </a:r>
            <a:endParaRPr lang="zh-CN" altLang="en-US" sz="2000" b="1" dirty="0">
              <a:latin typeface="楷体" pitchFamily="49" charset="-122"/>
              <a:ea typeface="楷体" pitchFamily="49" charset="-122"/>
            </a:endParaRPr>
          </a:p>
        </p:txBody>
      </p:sp>
      <p:sp>
        <p:nvSpPr>
          <p:cNvPr id="12" name="矩形 11"/>
          <p:cNvSpPr/>
          <p:nvPr/>
        </p:nvSpPr>
        <p:spPr>
          <a:xfrm>
            <a:off x="948874" y="2434772"/>
            <a:ext cx="7708900" cy="3970318"/>
          </a:xfrm>
          <a:prstGeom prst="rect">
            <a:avLst/>
          </a:prstGeom>
        </p:spPr>
        <p:txBody>
          <a:bodyPr wrap="square">
            <a:spAutoFit/>
          </a:bodyPr>
          <a:lstStyle/>
          <a:p>
            <a:pPr lvl="0" indent="623888">
              <a:lnSpc>
                <a:spcPct val="150000"/>
              </a:lnSpc>
            </a:pPr>
            <a:r>
              <a:rPr lang="zh-CN" altLang="en-US" sz="2400" b="1" dirty="0" smtClean="0">
                <a:latin typeface="楷体" pitchFamily="49" charset="-122"/>
                <a:ea typeface="楷体" pitchFamily="49" charset="-122"/>
              </a:rPr>
              <a:t>学名五敛</a:t>
            </a:r>
            <a:r>
              <a:rPr lang="en-US" altLang="zh-CN" sz="2400" b="1" dirty="0" smtClean="0">
                <a:latin typeface="方正姚体" pitchFamily="2" charset="-122"/>
                <a:ea typeface="方正姚体" pitchFamily="2" charset="-122"/>
              </a:rPr>
              <a:t>(</a:t>
            </a:r>
            <a:r>
              <a:rPr lang="en-US" altLang="zh-CN" sz="2400" b="1" dirty="0" err="1" smtClean="0">
                <a:latin typeface="方正姚体" pitchFamily="2" charset="-122"/>
                <a:ea typeface="方正姚体" pitchFamily="2" charset="-122"/>
              </a:rPr>
              <a:t>liǎn</a:t>
            </a:r>
            <a:r>
              <a:rPr lang="en-US" altLang="zh-CN" sz="2400" b="1" dirty="0" smtClean="0">
                <a:latin typeface="方正姚体" pitchFamily="2" charset="-122"/>
                <a:ea typeface="方正姚体" pitchFamily="2" charset="-122"/>
              </a:rPr>
              <a:t>)</a:t>
            </a:r>
            <a:r>
              <a:rPr lang="zh-CN" altLang="en-US" sz="2400" b="1" dirty="0" smtClean="0">
                <a:latin typeface="楷体" pitchFamily="49" charset="-122"/>
                <a:ea typeface="楷体" pitchFamily="49" charset="-122"/>
              </a:rPr>
              <a:t>子，因其横切面呈角星形，故在国外又称“星梨”。我国古代就有医书记载杨桃“主治风热，生津止渴”。</a:t>
            </a:r>
          </a:p>
          <a:p>
            <a:pPr lvl="0" indent="623888">
              <a:lnSpc>
                <a:spcPct val="150000"/>
              </a:lnSpc>
            </a:pPr>
            <a:r>
              <a:rPr lang="zh-CN" altLang="en-US" sz="2400" b="1" dirty="0" smtClean="0">
                <a:latin typeface="楷体" pitchFamily="49" charset="-122"/>
                <a:ea typeface="楷体" pitchFamily="49" charset="-122"/>
              </a:rPr>
              <a:t>杨桃的营养价值： 营养价值高，含蛋白质、脂肪、糖和枸橡酸，还有多种维生素和矿物质，果实好芳香清甜。可加工成蜜饯，果汁能促进食欲，帮助消化、治疗皮肤病的功效。</a:t>
            </a:r>
            <a:endParaRPr lang="zh-CN" altLang="en-US" sz="2400" b="1" dirty="0">
              <a:latin typeface="楷体" pitchFamily="49" charset="-122"/>
              <a:ea typeface="楷体" pitchFamily="49"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矩形 1"/>
          <p:cNvSpPr/>
          <p:nvPr/>
        </p:nvSpPr>
        <p:spPr>
          <a:xfrm>
            <a:off x="900113" y="1576388"/>
            <a:ext cx="7575550" cy="3784600"/>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900430" eaLnBrk="1" hangingPunct="1">
              <a:lnSpc>
                <a:spcPct val="150000"/>
              </a:lnSpc>
              <a:spcBef>
                <a:spcPct val="0"/>
              </a:spcBef>
              <a:buNone/>
            </a:pPr>
            <a:r>
              <a:rPr lang="zh-CN" altLang="en-US" b="1" dirty="0">
                <a:solidFill>
                  <a:srgbClr val="000000"/>
                </a:solidFill>
                <a:latin typeface="楷体" pitchFamily="49" charset="-122"/>
                <a:ea typeface="楷体" pitchFamily="49" charset="-122"/>
              </a:rPr>
              <a:t>通过上一节课的学习，我们已经初步理解了课文内容，为了更深入地理解课文，老师送给大家一把金钥匙，这就是核心问题和串珠问题。让我们带着这些问题理解课文。</a:t>
            </a:r>
            <a:endParaRPr lang="en-US" altLang="zh-CN" b="1" dirty="0">
              <a:solidFill>
                <a:srgbClr val="000000"/>
              </a:solidFill>
              <a:latin typeface="楷体" pitchFamily="49" charset="-122"/>
              <a:ea typeface="楷体"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Box 10"/>
          <p:cNvSpPr txBox="1"/>
          <p:nvPr/>
        </p:nvSpPr>
        <p:spPr>
          <a:xfrm>
            <a:off x="809403" y="2159817"/>
            <a:ext cx="7754026" cy="3970318"/>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711200" eaLnBrk="1" hangingPunct="1">
              <a:lnSpc>
                <a:spcPct val="150000"/>
              </a:lnSpc>
              <a:spcBef>
                <a:spcPct val="0"/>
              </a:spcBef>
              <a:buNone/>
            </a:pPr>
            <a:r>
              <a:rPr lang="zh-CN" altLang="en-US" sz="2800" b="1" smtClean="0">
                <a:latin typeface="楷体" pitchFamily="49" charset="-122"/>
                <a:ea typeface="楷体" pitchFamily="49" charset="-122"/>
              </a:rPr>
              <a:t>这</a:t>
            </a:r>
            <a:r>
              <a:rPr lang="zh-CN" altLang="en-US" sz="2800" b="1" dirty="0">
                <a:latin typeface="楷体" pitchFamily="49" charset="-122"/>
                <a:ea typeface="楷体" pitchFamily="49" charset="-122"/>
              </a:rPr>
              <a:t>篇</a:t>
            </a:r>
            <a:r>
              <a:rPr lang="zh-CN" altLang="en-US" sz="2800" b="1" dirty="0" smtClean="0">
                <a:latin typeface="楷体" pitchFamily="49" charset="-122"/>
                <a:ea typeface="楷体" pitchFamily="49" charset="-122"/>
              </a:rPr>
              <a:t>课文作者</a:t>
            </a:r>
            <a:r>
              <a:rPr lang="zh-CN" altLang="en-US" sz="2800" b="1" dirty="0">
                <a:latin typeface="楷体" pitchFamily="49" charset="-122"/>
                <a:ea typeface="楷体" pitchFamily="49" charset="-122"/>
              </a:rPr>
              <a:t>先略写父亲教导我画画要实事求是，接着具体地叙述把杨桃画成五角星的事，最后写父亲和老师的教诲使“我”一生受用。启发我们懂得了看问题或做事情的时候，不能凭空想象，要坚持科学的思想方法，一切从客观存在的实际出发，实事求是，不要轻下结论。</a:t>
            </a:r>
          </a:p>
        </p:txBody>
      </p:sp>
      <p:graphicFrame>
        <p:nvGraphicFramePr>
          <p:cNvPr id="13" name="图示 12"/>
          <p:cNvGraphicFramePr/>
          <p:nvPr>
            <p:extLst>
              <p:ext uri="{D42A27DB-BD31-4B8C-83A1-F6EECF244321}">
                <p14:modId xmlns:p14="http://schemas.microsoft.com/office/powerpoint/2010/main" val="3564626166"/>
              </p:ext>
            </p:extLst>
          </p:nvPr>
        </p:nvGraphicFramePr>
        <p:xfrm>
          <a:off x="687138" y="1221751"/>
          <a:ext cx="2952328" cy="7496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wipe(left)">
                                      <p:cBhvr>
                                        <p:cTn id="7"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矩形 12"/>
          <p:cNvSpPr/>
          <p:nvPr/>
        </p:nvSpPr>
        <p:spPr>
          <a:xfrm>
            <a:off x="1358900" y="2021112"/>
            <a:ext cx="7102929" cy="646331"/>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68605" lvl="0" indent="-268605" eaLnBrk="1" hangingPunct="1">
              <a:lnSpc>
                <a:spcPct val="150000"/>
              </a:lnSpc>
              <a:spcBef>
                <a:spcPct val="0"/>
              </a:spcBef>
              <a:buNone/>
            </a:pPr>
            <a:r>
              <a:rPr lang="zh-CN" altLang="en-US" sz="2400" b="1" dirty="0">
                <a:solidFill>
                  <a:srgbClr val="000000"/>
                </a:solidFill>
                <a:latin typeface="黑体" panose="02010600030101010101" pitchFamily="49" charset="-122"/>
                <a:ea typeface="黑体" panose="02010600030101010101" pitchFamily="49" charset="-122"/>
              </a:rPr>
              <a:t>朗读课文，注意对话的语气。</a:t>
            </a:r>
          </a:p>
        </p:txBody>
      </p:sp>
      <p:sp>
        <p:nvSpPr>
          <p:cNvPr id="48132" name="TextBox 2"/>
          <p:cNvSpPr txBox="1"/>
          <p:nvPr/>
        </p:nvSpPr>
        <p:spPr>
          <a:xfrm>
            <a:off x="1297326" y="2815766"/>
            <a:ext cx="6978650" cy="2221762"/>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b="1" dirty="0">
                <a:solidFill>
                  <a:srgbClr val="0000FF"/>
                </a:solidFill>
                <a:latin typeface="+mj-ea"/>
                <a:ea typeface="+mj-ea"/>
              </a:rPr>
              <a:t>教师点拨：</a:t>
            </a:r>
            <a:r>
              <a:rPr lang="zh-CN" altLang="en-US" sz="2400" b="1" dirty="0">
                <a:solidFill>
                  <a:srgbClr val="FF0000"/>
                </a:solidFill>
                <a:latin typeface="+mj-ea"/>
                <a:ea typeface="+mj-ea"/>
              </a:rPr>
              <a:t>朗读课文时，要读出同学们语气的变化，如开始看到我把杨桃画成五角星时嘲笑的语气，老师请他们坐到我的座位上看杨桃后不好意思的语气。老师的话要读出语重心长的语气。</a:t>
            </a:r>
          </a:p>
        </p:txBody>
      </p:sp>
      <p:pic>
        <p:nvPicPr>
          <p:cNvPr id="51207" name="Picture 7"/>
          <p:cNvPicPr>
            <a:picLocks noChangeAspect="1" noChangeArrowheads="1"/>
          </p:cNvPicPr>
          <p:nvPr/>
        </p:nvPicPr>
        <p:blipFill>
          <a:blip r:embed="rId2"/>
          <a:srcRect/>
          <a:stretch>
            <a:fillRect/>
          </a:stretch>
        </p:blipFill>
        <p:spPr bwMode="auto">
          <a:xfrm>
            <a:off x="38102" y="938265"/>
            <a:ext cx="4099032" cy="1030482"/>
          </a:xfrm>
          <a:prstGeom prst="rect">
            <a:avLst/>
          </a:prstGeom>
          <a:ln>
            <a:noFill/>
          </a:ln>
          <a:effectLst>
            <a:glow rad="101600">
              <a:schemeClr val="bg1">
                <a:alpha val="60000"/>
              </a:schemeClr>
            </a:glow>
            <a:outerShdw blurRad="215900" dist="35921" dir="2700000" sx="30000" sy="30000" algn="ctr" rotWithShape="0">
              <a:schemeClr val="bg1">
                <a:lumMod val="95000"/>
              </a:schemeClr>
            </a:outerShdw>
            <a:softEdge rad="31750"/>
          </a:effectLst>
        </p:spPr>
      </p:pic>
      <p:sp>
        <p:nvSpPr>
          <p:cNvPr id="54278" name="矩形 5"/>
          <p:cNvSpPr/>
          <p:nvPr/>
        </p:nvSpPr>
        <p:spPr>
          <a:xfrm>
            <a:off x="977900" y="2095500"/>
            <a:ext cx="493713" cy="461963"/>
          </a:xfrm>
          <a:prstGeom prst="rect">
            <a:avLst/>
          </a:prstGeom>
          <a:noFill/>
          <a:ln w="9525">
            <a:noFill/>
          </a:ln>
        </p:spPr>
        <p:txBody>
          <a:bodyPr wrap="non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t>●</a:t>
            </a:r>
            <a:endParaRPr lang="zh-CN" altLang="en-US" sz="2400"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2"/>
          <p:cNvSpPr/>
          <p:nvPr/>
        </p:nvSpPr>
        <p:spPr>
          <a:xfrm>
            <a:off x="1266825" y="1485900"/>
            <a:ext cx="7396480" cy="1198880"/>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b="1" dirty="0">
                <a:solidFill>
                  <a:srgbClr val="000000"/>
                </a:solidFill>
                <a:latin typeface="黑体" panose="02010600030101010101" pitchFamily="49" charset="-122"/>
                <a:ea typeface="黑体" panose="02010600030101010101" pitchFamily="49" charset="-122"/>
              </a:rPr>
              <a:t>看到“我”画的杨桃，老师和同学们的做法有什么不同？用自己的话说一说。</a:t>
            </a:r>
          </a:p>
        </p:txBody>
      </p:sp>
      <p:sp>
        <p:nvSpPr>
          <p:cNvPr id="48132" name="TextBox 2"/>
          <p:cNvSpPr txBox="1"/>
          <p:nvPr/>
        </p:nvSpPr>
        <p:spPr>
          <a:xfrm>
            <a:off x="1212850" y="2876455"/>
            <a:ext cx="7343775" cy="1667764"/>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zh-CN" altLang="en-US" sz="2400" b="1" dirty="0">
                <a:solidFill>
                  <a:srgbClr val="0000FF"/>
                </a:solidFill>
                <a:latin typeface="+mj-ea"/>
                <a:ea typeface="+mj-ea"/>
              </a:rPr>
              <a:t>教师点拨：</a:t>
            </a:r>
            <a:r>
              <a:rPr lang="zh-CN" altLang="en-US" sz="2400" b="1" dirty="0">
                <a:solidFill>
                  <a:srgbClr val="FF0000"/>
                </a:solidFill>
                <a:latin typeface="+mj-ea"/>
                <a:ea typeface="+mj-ea"/>
              </a:rPr>
              <a:t>几个同学看到“我”的画，都嘲笑“我”画的像个五角星。老师在“我”的位置上观察了杨桃，并让那几个同学轮流坐到“我”的座位上观察</a:t>
            </a:r>
            <a:r>
              <a:rPr lang="zh-CN" altLang="en-US" sz="2400" b="1">
                <a:solidFill>
                  <a:srgbClr val="FF0000"/>
                </a:solidFill>
                <a:latin typeface="+mj-ea"/>
                <a:ea typeface="+mj-ea"/>
              </a:rPr>
              <a:t>杨桃</a:t>
            </a:r>
            <a:r>
              <a:rPr lang="zh-CN" altLang="en-US" sz="2400" b="1" smtClean="0">
                <a:solidFill>
                  <a:srgbClr val="FF0000"/>
                </a:solidFill>
                <a:latin typeface="+mj-ea"/>
                <a:ea typeface="+mj-ea"/>
              </a:rPr>
              <a:t>。</a:t>
            </a:r>
            <a:endParaRPr lang="zh-CN" altLang="en-US" sz="2400" b="1" dirty="0">
              <a:solidFill>
                <a:srgbClr val="FF0000"/>
              </a:solidFill>
              <a:latin typeface="+mj-ea"/>
              <a:ea typeface="+mj-ea"/>
            </a:endParaRPr>
          </a:p>
        </p:txBody>
      </p:sp>
      <p:sp>
        <p:nvSpPr>
          <p:cNvPr id="55301" name="矩形 5"/>
          <p:cNvSpPr/>
          <p:nvPr/>
        </p:nvSpPr>
        <p:spPr>
          <a:xfrm>
            <a:off x="876300" y="1600200"/>
            <a:ext cx="493713" cy="461963"/>
          </a:xfrm>
          <a:prstGeom prst="rect">
            <a:avLst/>
          </a:prstGeom>
          <a:noFill/>
          <a:ln w="9525">
            <a:noFill/>
          </a:ln>
        </p:spPr>
        <p:txBody>
          <a:bodyPr wrap="non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t>●</a:t>
            </a:r>
            <a:endParaRPr lang="zh-CN" altLang="en-US" sz="2400" dirty="0"/>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矩形 12"/>
          <p:cNvSpPr/>
          <p:nvPr/>
        </p:nvSpPr>
        <p:spPr>
          <a:xfrm>
            <a:off x="1165225" y="1120140"/>
            <a:ext cx="7556500" cy="1753235"/>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68605" lvl="0" indent="-268605" eaLnBrk="1" hangingPunct="1">
              <a:lnSpc>
                <a:spcPct val="150000"/>
              </a:lnSpc>
              <a:spcBef>
                <a:spcPct val="0"/>
              </a:spcBef>
              <a:buNone/>
            </a:pPr>
            <a:r>
              <a:rPr lang="zh-CN" altLang="en-US" sz="2400" b="1" dirty="0">
                <a:solidFill>
                  <a:srgbClr val="000000"/>
                </a:solidFill>
                <a:latin typeface="黑体" panose="02010600030101010101" pitchFamily="49" charset="-122"/>
                <a:ea typeface="黑体" panose="02010600030101010101" pitchFamily="49" charset="-122"/>
              </a:rPr>
              <a:t>读一读，记一记。</a:t>
            </a:r>
            <a:endParaRPr lang="en-US" altLang="zh-CN" sz="2400" b="1" dirty="0">
              <a:solidFill>
                <a:srgbClr val="000000"/>
              </a:solidFill>
              <a:latin typeface="黑体" panose="02010600030101010101" pitchFamily="49" charset="-122"/>
              <a:ea typeface="黑体" panose="02010600030101010101" pitchFamily="49" charset="-122"/>
            </a:endParaRPr>
          </a:p>
          <a:p>
            <a:pPr marL="268605" lvl="0" indent="-268605" eaLnBrk="1" hangingPunct="1">
              <a:lnSpc>
                <a:spcPct val="150000"/>
              </a:lnSpc>
              <a:spcBef>
                <a:spcPct val="0"/>
              </a:spcBef>
              <a:buNone/>
            </a:pPr>
            <a:r>
              <a:rPr lang="zh-CN" altLang="en-US" sz="2400" b="1" dirty="0">
                <a:solidFill>
                  <a:srgbClr val="000000"/>
                </a:solidFill>
                <a:latin typeface="楷体" pitchFamily="49" charset="-122"/>
                <a:ea typeface="楷体" pitchFamily="49" charset="-122"/>
              </a:rPr>
              <a:t>靠近  依靠 可靠       注视  仰视  视而不见</a:t>
            </a:r>
          </a:p>
          <a:p>
            <a:pPr marL="268605" lvl="0" indent="-268605" eaLnBrk="1" hangingPunct="1">
              <a:lnSpc>
                <a:spcPct val="150000"/>
              </a:lnSpc>
              <a:spcBef>
                <a:spcPct val="0"/>
              </a:spcBef>
              <a:buNone/>
            </a:pPr>
            <a:r>
              <a:rPr lang="zh-CN" altLang="en-US" sz="2400" b="1" dirty="0">
                <a:solidFill>
                  <a:srgbClr val="000000"/>
                </a:solidFill>
                <a:latin typeface="楷体" pitchFamily="49" charset="-122"/>
                <a:ea typeface="楷体" pitchFamily="49" charset="-122"/>
              </a:rPr>
              <a:t>抢先  抢救  抢夺      喜悦  愉悦  赏心悦目</a:t>
            </a:r>
          </a:p>
        </p:txBody>
      </p:sp>
      <p:sp>
        <p:nvSpPr>
          <p:cNvPr id="48132" name="TextBox 2"/>
          <p:cNvSpPr txBox="1"/>
          <p:nvPr/>
        </p:nvSpPr>
        <p:spPr>
          <a:xfrm>
            <a:off x="1070610" y="2741295"/>
            <a:ext cx="7556500" cy="1113766"/>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b="1" dirty="0">
                <a:solidFill>
                  <a:srgbClr val="0000FF"/>
                </a:solidFill>
                <a:latin typeface="+mj-ea"/>
                <a:ea typeface="+mj-ea"/>
              </a:rPr>
              <a:t>教师点拨：</a:t>
            </a:r>
            <a:r>
              <a:rPr lang="zh-CN" altLang="en-US" sz="2400" b="1" dirty="0">
                <a:solidFill>
                  <a:srgbClr val="FF0000"/>
                </a:solidFill>
                <a:latin typeface="+mj-ea"/>
                <a:ea typeface="+mj-ea"/>
              </a:rPr>
              <a:t>这是本课几个生字的一字组多词，我们要在熟读的基础上记住这些词语，并学习运用。</a:t>
            </a:r>
          </a:p>
        </p:txBody>
      </p:sp>
      <p:sp>
        <p:nvSpPr>
          <p:cNvPr id="56325" name="矩形 5"/>
          <p:cNvSpPr/>
          <p:nvPr/>
        </p:nvSpPr>
        <p:spPr>
          <a:xfrm>
            <a:off x="800100" y="1304925"/>
            <a:ext cx="493713" cy="461963"/>
          </a:xfrm>
          <a:prstGeom prst="rect">
            <a:avLst/>
          </a:prstGeom>
          <a:noFill/>
          <a:ln w="9525">
            <a:noFill/>
          </a:ln>
        </p:spPr>
        <p:txBody>
          <a:bodyPr wrap="non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t>●</a:t>
            </a:r>
            <a:endParaRPr lang="zh-CN" altLang="en-US" sz="2400" dirty="0"/>
          </a:p>
        </p:txBody>
      </p:sp>
      <p:sp>
        <p:nvSpPr>
          <p:cNvPr id="3" name="TextBox 2"/>
          <p:cNvSpPr txBox="1"/>
          <p:nvPr/>
        </p:nvSpPr>
        <p:spPr>
          <a:xfrm>
            <a:off x="1033145" y="3828415"/>
            <a:ext cx="7556500" cy="559769"/>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b="1" dirty="0">
                <a:solidFill>
                  <a:srgbClr val="0000FF"/>
                </a:solidFill>
                <a:latin typeface="+mj-ea"/>
                <a:ea typeface="+mj-ea"/>
              </a:rPr>
              <a:t>参考答案：</a:t>
            </a:r>
          </a:p>
        </p:txBody>
      </p:sp>
      <p:grpSp>
        <p:nvGrpSpPr>
          <p:cNvPr id="10" name="组合 9"/>
          <p:cNvGrpSpPr/>
          <p:nvPr/>
        </p:nvGrpSpPr>
        <p:grpSpPr>
          <a:xfrm>
            <a:off x="989603" y="4406221"/>
            <a:ext cx="7556500" cy="1320572"/>
            <a:chOff x="1033145" y="4290109"/>
            <a:chExt cx="7556500" cy="1320572"/>
          </a:xfrm>
        </p:grpSpPr>
        <p:sp>
          <p:nvSpPr>
            <p:cNvPr id="4" name="文本框 3"/>
            <p:cNvSpPr txBox="1"/>
            <p:nvPr/>
          </p:nvSpPr>
          <p:spPr>
            <a:xfrm>
              <a:off x="1165225" y="4473575"/>
              <a:ext cx="6687185" cy="1137106"/>
            </a:xfrm>
            <a:prstGeom prst="rect">
              <a:avLst/>
            </a:prstGeom>
            <a:noFill/>
          </p:spPr>
          <p:txBody>
            <a:bodyPr wrap="square" rtlCol="0" anchor="t">
              <a:spAutoFit/>
            </a:bodyPr>
            <a:lstStyle/>
            <a:p>
              <a:pPr marL="268605" indent="-268605" algn="l">
                <a:lnSpc>
                  <a:spcPct val="150000"/>
                </a:lnSpc>
                <a:buFont typeface="Arial" panose="020B0604020202020204" pitchFamily="34" charset="0"/>
              </a:pPr>
              <a:r>
                <a:rPr lang="zh-CN" altLang="en-US" sz="2400" b="1" dirty="0">
                  <a:solidFill>
                    <a:srgbClr val="FF0000"/>
                  </a:solidFill>
                  <a:latin typeface="楷体" pitchFamily="49" charset="-122"/>
                  <a:ea typeface="楷体" pitchFamily="49" charset="-122"/>
                  <a:sym typeface="+mn-ea"/>
                </a:rPr>
                <a:t>靠近  依靠 可靠       注视  仰视  视而不见</a:t>
              </a:r>
              <a:endParaRPr lang="zh-CN" altLang="en-US" sz="2400" b="1" dirty="0">
                <a:solidFill>
                  <a:srgbClr val="FF0000"/>
                </a:solidFill>
                <a:latin typeface="楷体" pitchFamily="49" charset="-122"/>
                <a:ea typeface="楷体" pitchFamily="49" charset="-122"/>
              </a:endParaRPr>
            </a:p>
            <a:p>
              <a:pPr marL="268605" indent="-268605" algn="l">
                <a:lnSpc>
                  <a:spcPct val="150000"/>
                </a:lnSpc>
                <a:buFont typeface="Arial" panose="020B0604020202020204" pitchFamily="34" charset="0"/>
              </a:pPr>
              <a:r>
                <a:rPr lang="zh-CN" altLang="en-US" sz="2400" b="1" dirty="0">
                  <a:solidFill>
                    <a:srgbClr val="FF0000"/>
                  </a:solidFill>
                  <a:latin typeface="楷体" pitchFamily="49" charset="-122"/>
                  <a:ea typeface="楷体" pitchFamily="49" charset="-122"/>
                  <a:sym typeface="+mn-ea"/>
                </a:rPr>
                <a:t>抢先  抢救  抢夺      喜悦  愉悦  赏心悦目</a:t>
              </a:r>
              <a:endParaRPr lang="zh-CN" altLang="en-US" dirty="0">
                <a:solidFill>
                  <a:srgbClr val="FF0000"/>
                </a:solidFill>
              </a:endParaRPr>
            </a:p>
          </p:txBody>
        </p:sp>
        <p:sp>
          <p:nvSpPr>
            <p:cNvPr id="8" name="矩形 7"/>
            <p:cNvSpPr/>
            <p:nvPr/>
          </p:nvSpPr>
          <p:spPr>
            <a:xfrm>
              <a:off x="1203324" y="4290109"/>
              <a:ext cx="6886576" cy="338554"/>
            </a:xfrm>
            <a:prstGeom prst="rect">
              <a:avLst/>
            </a:prstGeom>
          </p:spPr>
          <p:txBody>
            <a:bodyPr wrap="square">
              <a:spAutoFit/>
            </a:bodyPr>
            <a:lstStyle/>
            <a:p>
              <a:r>
                <a:rPr lang="en-US" altLang="zh-CN" sz="1600" dirty="0" err="1" smtClean="0">
                  <a:solidFill>
                    <a:srgbClr val="FF0000"/>
                  </a:solidFill>
                  <a:latin typeface="方正姚体" pitchFamily="2" charset="-122"/>
                  <a:ea typeface="方正姚体" pitchFamily="2" charset="-122"/>
                </a:rPr>
                <a:t>kào</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jìn</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yī</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kào</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kě</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kào</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zhù</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shì</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yǎng</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shì</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shì</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ér</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bú</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jiàn</a:t>
              </a:r>
              <a:r>
                <a:rPr lang="en-US" altLang="zh-CN" sz="1600" dirty="0" smtClean="0">
                  <a:solidFill>
                    <a:srgbClr val="FF0000"/>
                  </a:solidFill>
                  <a:latin typeface="方正姚体" pitchFamily="2" charset="-122"/>
                  <a:ea typeface="方正姚体" pitchFamily="2" charset="-122"/>
                </a:rPr>
                <a:t> </a:t>
              </a:r>
              <a:endParaRPr lang="zh-CN" altLang="en-US" sz="1600" dirty="0">
                <a:solidFill>
                  <a:srgbClr val="FF0000"/>
                </a:solidFill>
                <a:latin typeface="方正姚体" pitchFamily="2" charset="-122"/>
                <a:ea typeface="方正姚体" pitchFamily="2" charset="-122"/>
              </a:endParaRPr>
            </a:p>
          </p:txBody>
        </p:sp>
        <p:sp>
          <p:nvSpPr>
            <p:cNvPr id="9" name="矩形 8"/>
            <p:cNvSpPr/>
            <p:nvPr/>
          </p:nvSpPr>
          <p:spPr>
            <a:xfrm>
              <a:off x="1033145" y="4851400"/>
              <a:ext cx="7556500" cy="338554"/>
            </a:xfrm>
            <a:prstGeom prst="rect">
              <a:avLst/>
            </a:prstGeom>
          </p:spPr>
          <p:txBody>
            <a:bodyPr wrap="square">
              <a:spAutoFit/>
            </a:bodyPr>
            <a:lstStyle/>
            <a:p>
              <a:r>
                <a:rPr lang="en-US" altLang="zh-CN" sz="1600" dirty="0" err="1" smtClean="0">
                  <a:solidFill>
                    <a:srgbClr val="FF0000"/>
                  </a:solidFill>
                  <a:latin typeface="方正姚体" pitchFamily="2" charset="-122"/>
                  <a:ea typeface="方正姚体" pitchFamily="2" charset="-122"/>
                </a:rPr>
                <a:t>qiǎng</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xiān</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qiǎng</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jiù</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qiǎng</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duó</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xǐ</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yuè</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yú</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yuè</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shǎng</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xīn</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yuè</a:t>
              </a:r>
              <a:r>
                <a:rPr lang="en-US" altLang="zh-CN" sz="1600" dirty="0" smtClean="0">
                  <a:solidFill>
                    <a:srgbClr val="FF0000"/>
                  </a:solidFill>
                  <a:latin typeface="方正姚体" pitchFamily="2" charset="-122"/>
                  <a:ea typeface="方正姚体" pitchFamily="2" charset="-122"/>
                </a:rPr>
                <a:t> </a:t>
              </a:r>
              <a:r>
                <a:rPr lang="en-US" altLang="zh-CN" sz="1600" dirty="0" err="1" smtClean="0">
                  <a:solidFill>
                    <a:srgbClr val="FF0000"/>
                  </a:solidFill>
                  <a:latin typeface="方正姚体" pitchFamily="2" charset="-122"/>
                  <a:ea typeface="方正姚体" pitchFamily="2" charset="-122"/>
                </a:rPr>
                <a:t>mù</a:t>
              </a:r>
              <a:r>
                <a:rPr lang="en-US" altLang="zh-CN" sz="1600" dirty="0" smtClean="0">
                  <a:solidFill>
                    <a:srgbClr val="FF0000"/>
                  </a:solidFill>
                  <a:latin typeface="方正姚体" pitchFamily="2" charset="-122"/>
                  <a:ea typeface="方正姚体" pitchFamily="2" charset="-122"/>
                </a:rPr>
                <a:t> </a:t>
              </a:r>
              <a:endParaRPr lang="zh-CN" altLang="en-US" sz="1600" dirty="0">
                <a:solidFill>
                  <a:srgbClr val="FF0000"/>
                </a:solidFill>
                <a:latin typeface="方正姚体" pitchFamily="2" charset="-122"/>
                <a:ea typeface="方正姚体" pitchFamily="2" charset="-122"/>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 name="矩形 7167"/>
          <p:cNvSpPr/>
          <p:nvPr/>
        </p:nvSpPr>
        <p:spPr>
          <a:xfrm>
            <a:off x="684213" y="2205038"/>
            <a:ext cx="7654925" cy="1754187"/>
          </a:xfrm>
          <a:prstGeom prst="rect">
            <a:avLst/>
          </a:prstGeom>
        </p:spPr>
        <p:txBody>
          <a:bodyPr>
            <a:spAutoFit/>
          </a:bodyPr>
          <a:lstStyle/>
          <a:p>
            <a:pPr>
              <a:lnSpc>
                <a:spcPct val="150000"/>
              </a:lnSpc>
              <a:defRPr/>
            </a:pPr>
            <a:r>
              <a:rPr lang="zh-CN" altLang="en-US" sz="2400" b="1">
                <a:latin typeface="宋体" pitchFamily="2" charset="-122"/>
                <a:ea typeface="宋体" pitchFamily="2" charset="-122"/>
              </a:rPr>
              <a:t>一、我</a:t>
            </a:r>
            <a:r>
              <a:rPr lang="zh-CN" altLang="en-US" sz="2400" b="1">
                <a:latin typeface="宋体" pitchFamily="2" charset="-122"/>
                <a:ea typeface="宋体" pitchFamily="2" charset="-122"/>
              </a:rPr>
              <a:t>来给加点字正确的读音画上“√”。</a:t>
            </a:r>
          </a:p>
          <a:p>
            <a:pPr indent="623888">
              <a:lnSpc>
                <a:spcPct val="150000"/>
              </a:lnSpc>
              <a:defRPr/>
            </a:pPr>
            <a:r>
              <a:rPr lang="zh-CN" altLang="en-US" sz="2400" b="1">
                <a:latin typeface="宋体" pitchFamily="2" charset="-122"/>
                <a:ea typeface="宋体" pitchFamily="2" charset="-122"/>
              </a:rPr>
              <a:t>靠边</a:t>
            </a:r>
            <a:r>
              <a:rPr lang="en-US" altLang="zh-CN" sz="2400" b="1">
                <a:latin typeface="宋体" pitchFamily="2" charset="-122"/>
                <a:ea typeface="宋体" pitchFamily="2" charset="-122"/>
              </a:rPr>
              <a:t>(</a:t>
            </a:r>
            <a:r>
              <a:rPr lang="en-US" altLang="zh-CN" sz="2400" b="1">
                <a:latin typeface="方正姚体" pitchFamily="2" charset="-122"/>
                <a:ea typeface="方正姚体" pitchFamily="2" charset="-122"/>
              </a:rPr>
              <a:t>ɡào</a:t>
            </a:r>
            <a:r>
              <a:rPr lang="zh-CN" altLang="en-US" sz="2400" b="1">
                <a:latin typeface="方正姚体" pitchFamily="2" charset="-122"/>
                <a:ea typeface="方正姚体" pitchFamily="2" charset="-122"/>
              </a:rPr>
              <a:t>　</a:t>
            </a:r>
            <a:r>
              <a:rPr lang="en-US" altLang="zh-CN" sz="2400" b="1">
                <a:latin typeface="方正姚体" pitchFamily="2" charset="-122"/>
                <a:ea typeface="方正姚体" pitchFamily="2" charset="-122"/>
              </a:rPr>
              <a:t>kào</a:t>
            </a:r>
            <a:r>
              <a:rPr lang="en-US" altLang="zh-CN" sz="2400" b="1">
                <a:latin typeface="宋体" pitchFamily="2" charset="-122"/>
                <a:ea typeface="宋体" pitchFamily="2" charset="-122"/>
              </a:rPr>
              <a:t>) </a:t>
            </a:r>
            <a:r>
              <a:rPr lang="zh-CN" altLang="en-US" sz="2400" b="1">
                <a:latin typeface="宋体" pitchFamily="2" charset="-122"/>
                <a:ea typeface="宋体" pitchFamily="2" charset="-122"/>
              </a:rPr>
              <a:t>审视</a:t>
            </a:r>
            <a:r>
              <a:rPr lang="en-US" altLang="zh-CN" sz="2400" b="1">
                <a:latin typeface="宋体" pitchFamily="2" charset="-122"/>
                <a:ea typeface="宋体" pitchFamily="2" charset="-122"/>
              </a:rPr>
              <a:t>(</a:t>
            </a:r>
            <a:r>
              <a:rPr lang="en-US" altLang="zh-CN" sz="2400" b="1">
                <a:latin typeface="方正姚体" pitchFamily="2" charset="-122"/>
                <a:ea typeface="方正姚体" pitchFamily="2" charset="-122"/>
              </a:rPr>
              <a:t>shēn</a:t>
            </a:r>
            <a:r>
              <a:rPr lang="zh-CN" altLang="en-US" sz="2400" b="1">
                <a:latin typeface="方正姚体" pitchFamily="2" charset="-122"/>
                <a:ea typeface="方正姚体" pitchFamily="2" charset="-122"/>
              </a:rPr>
              <a:t>　</a:t>
            </a:r>
            <a:r>
              <a:rPr lang="en-US" altLang="zh-CN" sz="2400" b="1">
                <a:latin typeface="方正姚体" pitchFamily="2" charset="-122"/>
                <a:ea typeface="方正姚体" pitchFamily="2" charset="-122"/>
              </a:rPr>
              <a:t>shěn</a:t>
            </a:r>
            <a:r>
              <a:rPr lang="en-US" altLang="zh-CN" sz="2400" b="1">
                <a:latin typeface="宋体" pitchFamily="2" charset="-122"/>
                <a:ea typeface="宋体" pitchFamily="2" charset="-122"/>
              </a:rPr>
              <a:t>) </a:t>
            </a:r>
            <a:r>
              <a:rPr lang="zh-CN" altLang="en-US" sz="2400" b="1">
                <a:latin typeface="宋体" pitchFamily="2" charset="-122"/>
                <a:ea typeface="宋体" pitchFamily="2" charset="-122"/>
              </a:rPr>
              <a:t>而且</a:t>
            </a:r>
            <a:r>
              <a:rPr lang="en-US" altLang="zh-CN" sz="2400" b="1">
                <a:latin typeface="宋体" pitchFamily="2" charset="-122"/>
                <a:ea typeface="宋体" pitchFamily="2" charset="-122"/>
              </a:rPr>
              <a:t>(</a:t>
            </a:r>
            <a:r>
              <a:rPr lang="en-US" altLang="zh-CN" sz="2400" b="1">
                <a:latin typeface="方正姚体" pitchFamily="2" charset="-122"/>
                <a:ea typeface="方正姚体" pitchFamily="2" charset="-122"/>
              </a:rPr>
              <a:t>ér</a:t>
            </a:r>
            <a:r>
              <a:rPr lang="zh-CN" altLang="en-US" sz="2400" b="1">
                <a:latin typeface="方正姚体" pitchFamily="2" charset="-122"/>
                <a:ea typeface="方正姚体" pitchFamily="2" charset="-122"/>
              </a:rPr>
              <a:t>　</a:t>
            </a:r>
            <a:r>
              <a:rPr lang="en-US" altLang="zh-CN" sz="2400" b="1">
                <a:latin typeface="方正姚体" pitchFamily="2" charset="-122"/>
                <a:ea typeface="方正姚体" pitchFamily="2" charset="-122"/>
              </a:rPr>
              <a:t>ěr</a:t>
            </a:r>
            <a:r>
              <a:rPr lang="en-US" altLang="zh-CN" sz="2400" b="1">
                <a:latin typeface="宋体" pitchFamily="2" charset="-122"/>
                <a:ea typeface="宋体" pitchFamily="2" charset="-122"/>
              </a:rPr>
              <a:t>)</a:t>
            </a:r>
          </a:p>
          <a:p>
            <a:pPr indent="623888">
              <a:lnSpc>
                <a:spcPct val="150000"/>
              </a:lnSpc>
              <a:defRPr/>
            </a:pPr>
            <a:r>
              <a:rPr lang="zh-CN" altLang="en-US" sz="2400" b="1">
                <a:latin typeface="宋体" pitchFamily="2" charset="-122"/>
                <a:ea typeface="宋体" pitchFamily="2" charset="-122"/>
              </a:rPr>
              <a:t>严肃</a:t>
            </a:r>
            <a:r>
              <a:rPr lang="en-US" altLang="zh-CN" sz="2400" b="1">
                <a:latin typeface="宋体" pitchFamily="2" charset="-122"/>
                <a:ea typeface="宋体" pitchFamily="2" charset="-122"/>
              </a:rPr>
              <a:t>(</a:t>
            </a:r>
            <a:r>
              <a:rPr lang="en-US" altLang="zh-CN" sz="2400" b="1">
                <a:latin typeface="方正姚体" pitchFamily="2" charset="-122"/>
                <a:ea typeface="方正姚体" pitchFamily="2" charset="-122"/>
              </a:rPr>
              <a:t>sù   shù</a:t>
            </a:r>
            <a:r>
              <a:rPr lang="en-US" altLang="zh-CN" sz="2400" b="1">
                <a:latin typeface="宋体" pitchFamily="2" charset="-122"/>
                <a:ea typeface="宋体" pitchFamily="2" charset="-122"/>
              </a:rPr>
              <a:t>) </a:t>
            </a:r>
            <a:r>
              <a:rPr lang="en-US" altLang="zh-CN" sz="2400" b="1">
                <a:latin typeface="宋体" pitchFamily="2" charset="-122"/>
                <a:ea typeface="宋体" pitchFamily="2" charset="-122"/>
              </a:rPr>
              <a:t> </a:t>
            </a:r>
            <a:r>
              <a:rPr lang="zh-CN" altLang="en-US" sz="2400" b="1">
                <a:latin typeface="宋体" pitchFamily="2" charset="-122"/>
                <a:ea typeface="宋体" pitchFamily="2" charset="-122"/>
              </a:rPr>
              <a:t>半晌</a:t>
            </a:r>
            <a:r>
              <a:rPr lang="en-US" altLang="zh-CN" sz="2400" b="1">
                <a:latin typeface="宋体" pitchFamily="2" charset="-122"/>
                <a:ea typeface="宋体" pitchFamily="2" charset="-122"/>
              </a:rPr>
              <a:t>(</a:t>
            </a:r>
            <a:r>
              <a:rPr lang="en-US" altLang="zh-CN" sz="2400" b="1">
                <a:latin typeface="方正姚体" pitchFamily="2" charset="-122"/>
                <a:ea typeface="方正姚体" pitchFamily="2" charset="-122"/>
              </a:rPr>
              <a:t>shǎng   xiǎng</a:t>
            </a:r>
            <a:r>
              <a:rPr lang="en-US" altLang="zh-CN" sz="2400" b="1">
                <a:latin typeface="宋体" pitchFamily="2" charset="-122"/>
                <a:ea typeface="宋体" pitchFamily="2" charset="-122"/>
              </a:rPr>
              <a:t>) </a:t>
            </a:r>
            <a:r>
              <a:rPr lang="zh-CN" altLang="en-US" sz="2400" b="1">
                <a:latin typeface="宋体" pitchFamily="2" charset="-122"/>
                <a:ea typeface="宋体" pitchFamily="2" charset="-122"/>
              </a:rPr>
              <a:t>教诲</a:t>
            </a:r>
            <a:r>
              <a:rPr lang="en-US" altLang="zh-CN" sz="2400" b="1">
                <a:latin typeface="宋体" pitchFamily="2" charset="-122"/>
                <a:ea typeface="宋体" pitchFamily="2" charset="-122"/>
              </a:rPr>
              <a:t>(</a:t>
            </a:r>
            <a:r>
              <a:rPr lang="en-US" altLang="zh-CN" sz="2400" b="1">
                <a:latin typeface="方正姚体" pitchFamily="2" charset="-122"/>
                <a:ea typeface="方正姚体" pitchFamily="2" charset="-122"/>
              </a:rPr>
              <a:t>měi </a:t>
            </a:r>
            <a:r>
              <a:rPr lang="en-US" altLang="zh-CN" sz="2400" b="1">
                <a:latin typeface="方正姚体" pitchFamily="2" charset="-122"/>
                <a:ea typeface="方正姚体" pitchFamily="2" charset="-122"/>
              </a:rPr>
              <a:t>huì</a:t>
            </a:r>
            <a:r>
              <a:rPr lang="en-US" altLang="zh-CN" sz="2400" b="1">
                <a:latin typeface="宋体" pitchFamily="2" charset="-122"/>
                <a:ea typeface="宋体" pitchFamily="2" charset="-122"/>
              </a:rPr>
              <a:t>)</a:t>
            </a:r>
            <a:endParaRPr lang="en-US" altLang="zh-CN" sz="2400" b="1">
              <a:latin typeface="宋体" pitchFamily="2" charset="-122"/>
              <a:ea typeface="宋体" pitchFamily="2" charset="-122"/>
            </a:endParaRPr>
          </a:p>
        </p:txBody>
      </p:sp>
      <p:sp>
        <p:nvSpPr>
          <p:cNvPr id="7171" name="矩形 7168"/>
          <p:cNvSpPr>
            <a:spLocks noChangeArrowheads="1"/>
          </p:cNvSpPr>
          <p:nvPr/>
        </p:nvSpPr>
        <p:spPr bwMode="auto">
          <a:xfrm>
            <a:off x="1341438" y="3038475"/>
            <a:ext cx="493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宋体" charset="-122"/>
              </a:rPr>
              <a:t>﹒</a:t>
            </a:r>
            <a:endParaRPr lang="zh-CN" altLang="en-US"/>
          </a:p>
        </p:txBody>
      </p:sp>
      <p:pic>
        <p:nvPicPr>
          <p:cNvPr id="14" name="图片 17"/>
          <p:cNvPicPr>
            <a:picLocks noChangeAspect="1" noChangeArrowheads="1"/>
          </p:cNvPicPr>
          <p:nvPr/>
        </p:nvPicPr>
        <p:blipFill>
          <a:blip r:embed="rId2"/>
          <a:srcRect/>
          <a:stretch>
            <a:fillRect/>
          </a:stretch>
        </p:blipFill>
        <p:spPr bwMode="auto">
          <a:xfrm>
            <a:off x="3284538" y="312738"/>
            <a:ext cx="2586037" cy="601662"/>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7"/>
          <p:cNvSpPr txBox="1">
            <a:spLocks noChangeArrowheads="1"/>
          </p:cNvSpPr>
          <p:nvPr/>
        </p:nvSpPr>
        <p:spPr bwMode="auto">
          <a:xfrm>
            <a:off x="2563813" y="1425575"/>
            <a:ext cx="4016375" cy="490538"/>
          </a:xfrm>
          <a:prstGeom prst="frame">
            <a:avLst/>
          </a:prstGeom>
          <a:solidFill>
            <a:schemeClr val="accent1">
              <a:lumMod val="20000"/>
              <a:lumOff val="80000"/>
            </a:schemeClr>
          </a:solidFill>
          <a:ln>
            <a:solidFill>
              <a:schemeClr val="accent1">
                <a:lumMod val="60000"/>
                <a:lumOff val="40000"/>
              </a:schemeClr>
            </a:solidFill>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spAutoFit/>
          </a:bodyPr>
          <a:lstStyle/>
          <a:p>
            <a:pPr algn="ctr">
              <a:defRPr/>
            </a:pPr>
            <a:r>
              <a:rPr lang="zh-CN" altLang="en-US" b="1" dirty="0">
                <a:solidFill>
                  <a:schemeClr val="tx1"/>
                </a:solidFill>
                <a:latin typeface="仿宋" pitchFamily="49" charset="-122"/>
                <a:ea typeface="仿宋" pitchFamily="49" charset="-122"/>
              </a:rPr>
              <a:t>习题源于</a:t>
            </a:r>
            <a:r>
              <a:rPr lang="en-US" altLang="zh-CN" b="1" dirty="0">
                <a:solidFill>
                  <a:schemeClr val="tx1"/>
                </a:solidFill>
                <a:latin typeface="仿宋" pitchFamily="49" charset="-122"/>
                <a:ea typeface="仿宋" pitchFamily="49" charset="-122"/>
              </a:rPr>
              <a:t>《</a:t>
            </a:r>
            <a:r>
              <a:rPr lang="zh-CN" altLang="en-US" b="1" dirty="0">
                <a:solidFill>
                  <a:schemeClr val="tx1"/>
                </a:solidFill>
                <a:latin typeface="仿宋" pitchFamily="49" charset="-122"/>
                <a:ea typeface="仿宋" pitchFamily="49" charset="-122"/>
              </a:rPr>
              <a:t>典中点</a:t>
            </a:r>
            <a:r>
              <a:rPr lang="en-US" altLang="zh-CN" b="1" dirty="0">
                <a:solidFill>
                  <a:schemeClr val="tx1"/>
                </a:solidFill>
                <a:latin typeface="仿宋" pitchFamily="49" charset="-122"/>
                <a:ea typeface="仿宋" pitchFamily="49" charset="-122"/>
              </a:rPr>
              <a:t>》</a:t>
            </a:r>
            <a:r>
              <a:rPr lang="zh-CN" altLang="en-US" b="1" dirty="0">
                <a:solidFill>
                  <a:schemeClr val="tx1"/>
                </a:solidFill>
                <a:latin typeface="仿宋" pitchFamily="49" charset="-122"/>
                <a:ea typeface="仿宋" pitchFamily="49" charset="-122"/>
              </a:rPr>
              <a:t>的“基础练习”</a:t>
            </a:r>
          </a:p>
        </p:txBody>
      </p:sp>
      <p:sp>
        <p:nvSpPr>
          <p:cNvPr id="7174" name="矩形 7168"/>
          <p:cNvSpPr>
            <a:spLocks noChangeArrowheads="1"/>
          </p:cNvSpPr>
          <p:nvPr/>
        </p:nvSpPr>
        <p:spPr bwMode="auto">
          <a:xfrm>
            <a:off x="3563938" y="3038475"/>
            <a:ext cx="493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宋体" charset="-122"/>
              </a:rPr>
              <a:t>﹒</a:t>
            </a:r>
            <a:endParaRPr lang="zh-CN" altLang="en-US"/>
          </a:p>
        </p:txBody>
      </p:sp>
      <p:sp>
        <p:nvSpPr>
          <p:cNvPr id="7175" name="矩形 7168"/>
          <p:cNvSpPr>
            <a:spLocks noChangeArrowheads="1"/>
          </p:cNvSpPr>
          <p:nvPr/>
        </p:nvSpPr>
        <p:spPr bwMode="auto">
          <a:xfrm>
            <a:off x="6165850" y="3038475"/>
            <a:ext cx="493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宋体" charset="-122"/>
              </a:rPr>
              <a:t>﹒</a:t>
            </a:r>
            <a:endParaRPr lang="zh-CN" altLang="en-US"/>
          </a:p>
        </p:txBody>
      </p:sp>
      <p:sp>
        <p:nvSpPr>
          <p:cNvPr id="7176" name="矩形 7168"/>
          <p:cNvSpPr>
            <a:spLocks noChangeArrowheads="1"/>
          </p:cNvSpPr>
          <p:nvPr/>
        </p:nvSpPr>
        <p:spPr bwMode="auto">
          <a:xfrm>
            <a:off x="1619250" y="3614738"/>
            <a:ext cx="493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宋体" charset="-122"/>
              </a:rPr>
              <a:t>﹒</a:t>
            </a:r>
            <a:endParaRPr lang="zh-CN" altLang="en-US"/>
          </a:p>
        </p:txBody>
      </p:sp>
      <p:sp>
        <p:nvSpPr>
          <p:cNvPr id="7177" name="矩形 7168"/>
          <p:cNvSpPr>
            <a:spLocks noChangeArrowheads="1"/>
          </p:cNvSpPr>
          <p:nvPr/>
        </p:nvSpPr>
        <p:spPr bwMode="auto">
          <a:xfrm>
            <a:off x="6227763" y="3573463"/>
            <a:ext cx="493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宋体" charset="-122"/>
              </a:rPr>
              <a:t>﹒</a:t>
            </a:r>
            <a:endParaRPr lang="zh-CN" altLang="en-US"/>
          </a:p>
        </p:txBody>
      </p:sp>
      <p:sp>
        <p:nvSpPr>
          <p:cNvPr id="3" name="矩形 2"/>
          <p:cNvSpPr>
            <a:spLocks noChangeArrowheads="1"/>
          </p:cNvSpPr>
          <p:nvPr/>
        </p:nvSpPr>
        <p:spPr bwMode="auto">
          <a:xfrm>
            <a:off x="2873375" y="2997200"/>
            <a:ext cx="546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宋体" charset="-122"/>
              </a:rPr>
              <a:t>√</a:t>
            </a:r>
            <a:endParaRPr lang="zh-CN" altLang="en-US"/>
          </a:p>
        </p:txBody>
      </p:sp>
      <p:sp>
        <p:nvSpPr>
          <p:cNvPr id="13" name="矩形 12"/>
          <p:cNvSpPr>
            <a:spLocks noChangeArrowheads="1"/>
          </p:cNvSpPr>
          <p:nvPr/>
        </p:nvSpPr>
        <p:spPr bwMode="auto">
          <a:xfrm>
            <a:off x="5467350" y="2997200"/>
            <a:ext cx="5445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宋体" charset="-122"/>
              </a:rPr>
              <a:t>√</a:t>
            </a:r>
            <a:endParaRPr lang="zh-CN" altLang="en-US"/>
          </a:p>
        </p:txBody>
      </p:sp>
      <p:sp>
        <p:nvSpPr>
          <p:cNvPr id="15" name="矩形 14"/>
          <p:cNvSpPr>
            <a:spLocks noChangeArrowheads="1"/>
          </p:cNvSpPr>
          <p:nvPr/>
        </p:nvSpPr>
        <p:spPr bwMode="auto">
          <a:xfrm>
            <a:off x="6875463" y="3049588"/>
            <a:ext cx="54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宋体" charset="-122"/>
              </a:rPr>
              <a:t>√</a:t>
            </a:r>
            <a:endParaRPr lang="zh-CN" altLang="en-US"/>
          </a:p>
        </p:txBody>
      </p:sp>
      <p:sp>
        <p:nvSpPr>
          <p:cNvPr id="16" name="矩形 15"/>
          <p:cNvSpPr>
            <a:spLocks noChangeArrowheads="1"/>
          </p:cNvSpPr>
          <p:nvPr/>
        </p:nvSpPr>
        <p:spPr bwMode="auto">
          <a:xfrm>
            <a:off x="2081213" y="3573463"/>
            <a:ext cx="5461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宋体" charset="-122"/>
              </a:rPr>
              <a:t>√</a:t>
            </a:r>
            <a:endParaRPr lang="zh-CN" altLang="en-US"/>
          </a:p>
        </p:txBody>
      </p:sp>
      <p:sp>
        <p:nvSpPr>
          <p:cNvPr id="17" name="矩形 16"/>
          <p:cNvSpPr>
            <a:spLocks noChangeArrowheads="1"/>
          </p:cNvSpPr>
          <p:nvPr/>
        </p:nvSpPr>
        <p:spPr bwMode="auto">
          <a:xfrm>
            <a:off x="4572000" y="3554413"/>
            <a:ext cx="5461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宋体" charset="-122"/>
              </a:rPr>
              <a:t>√</a:t>
            </a:r>
            <a:endParaRPr lang="zh-CN" altLang="en-US"/>
          </a:p>
        </p:txBody>
      </p:sp>
      <p:sp>
        <p:nvSpPr>
          <p:cNvPr id="7183" name="矩形 7168"/>
          <p:cNvSpPr>
            <a:spLocks noChangeArrowheads="1"/>
          </p:cNvSpPr>
          <p:nvPr/>
        </p:nvSpPr>
        <p:spPr bwMode="auto">
          <a:xfrm>
            <a:off x="3862388" y="3573463"/>
            <a:ext cx="493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000000"/>
                </a:solidFill>
                <a:latin typeface="宋体" charset="-122"/>
              </a:rPr>
              <a:t>﹒</a:t>
            </a:r>
            <a:endParaRPr lang="zh-CN" altLang="en-US"/>
          </a:p>
        </p:txBody>
      </p:sp>
      <p:sp>
        <p:nvSpPr>
          <p:cNvPr id="22" name="矩形 21"/>
          <p:cNvSpPr>
            <a:spLocks noChangeArrowheads="1"/>
          </p:cNvSpPr>
          <p:nvPr/>
        </p:nvSpPr>
        <p:spPr bwMode="auto">
          <a:xfrm>
            <a:off x="7596188" y="3552825"/>
            <a:ext cx="544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宋体" charset="-122"/>
              </a:rPr>
              <a:t>√</a:t>
            </a: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extLst>
      <p:ext uri="{BB962C8B-B14F-4D97-AF65-F5344CB8AC3E}">
        <p14:creationId xmlns:p14="http://schemas.microsoft.com/office/powerpoint/2010/main" val="23683336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5" grpId="0"/>
      <p:bldP spid="16" grpId="0"/>
      <p:bldP spid="17"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表格 26"/>
          <p:cNvGraphicFramePr>
            <a:graphicFrameLocks noGrp="1"/>
          </p:cNvGraphicFramePr>
          <p:nvPr/>
        </p:nvGraphicFramePr>
        <p:xfrm>
          <a:off x="1979613" y="2636838"/>
          <a:ext cx="1439862" cy="733426"/>
        </p:xfrm>
        <a:graphic>
          <a:graphicData uri="http://schemas.openxmlformats.org/drawingml/2006/table">
            <a:tbl>
              <a:tblPr/>
              <a:tblGrid>
                <a:gridCol w="360362"/>
                <a:gridCol w="360363"/>
                <a:gridCol w="360362"/>
                <a:gridCol w="358775"/>
              </a:tblGrid>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8" name="表格 27"/>
          <p:cNvGraphicFramePr>
            <a:graphicFrameLocks noGrp="1"/>
          </p:cNvGraphicFramePr>
          <p:nvPr/>
        </p:nvGraphicFramePr>
        <p:xfrm>
          <a:off x="3852863" y="2636838"/>
          <a:ext cx="1439862" cy="733426"/>
        </p:xfrm>
        <a:graphic>
          <a:graphicData uri="http://schemas.openxmlformats.org/drawingml/2006/table">
            <a:tbl>
              <a:tblPr/>
              <a:tblGrid>
                <a:gridCol w="360362"/>
                <a:gridCol w="360363"/>
                <a:gridCol w="360362"/>
                <a:gridCol w="358775"/>
              </a:tblGrid>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9" name="表格 28"/>
          <p:cNvGraphicFramePr>
            <a:graphicFrameLocks noGrp="1"/>
          </p:cNvGraphicFramePr>
          <p:nvPr/>
        </p:nvGraphicFramePr>
        <p:xfrm>
          <a:off x="5724525" y="2636838"/>
          <a:ext cx="1439862" cy="733426"/>
        </p:xfrm>
        <a:graphic>
          <a:graphicData uri="http://schemas.openxmlformats.org/drawingml/2006/table">
            <a:tbl>
              <a:tblPr/>
              <a:tblGrid>
                <a:gridCol w="360362"/>
                <a:gridCol w="360363"/>
                <a:gridCol w="360362"/>
                <a:gridCol w="358775"/>
              </a:tblGrid>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矩形 3"/>
          <p:cNvSpPr/>
          <p:nvPr/>
        </p:nvSpPr>
        <p:spPr>
          <a:xfrm>
            <a:off x="1260475" y="1557338"/>
            <a:ext cx="7415213" cy="2862262"/>
          </a:xfrm>
          <a:prstGeom prst="rect">
            <a:avLst/>
          </a:prstGeom>
        </p:spPr>
        <p:txBody>
          <a:bodyPr>
            <a:spAutoFit/>
          </a:bodyPr>
          <a:lstStyle/>
          <a:p>
            <a:pPr>
              <a:lnSpc>
                <a:spcPct val="150000"/>
              </a:lnSpc>
              <a:defRPr/>
            </a:pPr>
            <a:r>
              <a:rPr lang="zh-CN" altLang="en-US" sz="2400" b="1">
                <a:latin typeface="+mn-ea"/>
                <a:ea typeface="+mn-ea"/>
              </a:rPr>
              <a:t>二、拼一拼，写一写。</a:t>
            </a:r>
            <a:endParaRPr lang="zh-CN" altLang="en-US" sz="2400" b="1" dirty="0">
              <a:latin typeface="+mn-ea"/>
              <a:ea typeface="+mn-ea"/>
            </a:endParaRPr>
          </a:p>
          <a:p>
            <a:pPr>
              <a:lnSpc>
                <a:spcPct val="150000"/>
              </a:lnSpc>
              <a:defRPr/>
            </a:pPr>
            <a:r>
              <a:rPr lang="en-US" altLang="zh-CN" sz="2400" b="1">
                <a:latin typeface="方正姚体" pitchFamily="2" charset="-122"/>
                <a:ea typeface="方正姚体" pitchFamily="2" charset="-122"/>
              </a:rPr>
              <a:t>         </a:t>
            </a:r>
            <a:r>
              <a:rPr lang="en-US" altLang="zh-CN" sz="2400" b="1">
                <a:latin typeface="方正姚体" pitchFamily="2" charset="-122"/>
                <a:ea typeface="方正姚体" pitchFamily="2" charset="-122"/>
              </a:rPr>
              <a:t>  tú    shū</a:t>
            </a:r>
            <a:r>
              <a:rPr lang="zh-CN" altLang="en-US" sz="2400" b="1">
                <a:latin typeface="方正姚体" pitchFamily="2" charset="-122"/>
                <a:ea typeface="方正姚体" pitchFamily="2" charset="-122"/>
              </a:rPr>
              <a:t>　　</a:t>
            </a:r>
            <a:r>
              <a:rPr lang="zh-CN" altLang="en-US" sz="2400" b="1">
                <a:latin typeface="方正姚体" pitchFamily="2" charset="-122"/>
                <a:ea typeface="方正姚体" pitchFamily="2" charset="-122"/>
              </a:rPr>
              <a:t>   </a:t>
            </a:r>
            <a:r>
              <a:rPr lang="en-US" altLang="zh-CN" sz="2400" b="1">
                <a:latin typeface="方正姚体" pitchFamily="2" charset="-122"/>
                <a:ea typeface="方正姚体" pitchFamily="2" charset="-122"/>
              </a:rPr>
              <a:t>kè    běn          bǎi   </a:t>
            </a:r>
            <a:r>
              <a:rPr lang="en-US" altLang="zh-CN" sz="2400" b="1">
                <a:latin typeface="方正姚体" pitchFamily="2" charset="-122"/>
                <a:ea typeface="方正姚体" pitchFamily="2" charset="-122"/>
              </a:rPr>
              <a:t>fànɡ</a:t>
            </a:r>
            <a:endParaRPr lang="zh-CN" altLang="en-US" sz="2400" b="1" dirty="0">
              <a:latin typeface="方正姚体" pitchFamily="2" charset="-122"/>
              <a:ea typeface="方正姚体" pitchFamily="2" charset="-122"/>
            </a:endParaRPr>
          </a:p>
          <a:p>
            <a:pPr>
              <a:lnSpc>
                <a:spcPct val="150000"/>
              </a:lnSpc>
              <a:defRPr/>
            </a:pPr>
            <a:endParaRPr lang="en-US" altLang="zh-CN" sz="2400" b="1" dirty="0">
              <a:latin typeface="方正姚体" pitchFamily="2" charset="-122"/>
              <a:ea typeface="方正姚体" pitchFamily="2" charset="-122"/>
            </a:endParaRPr>
          </a:p>
          <a:p>
            <a:pPr>
              <a:lnSpc>
                <a:spcPct val="150000"/>
              </a:lnSpc>
              <a:defRPr/>
            </a:pPr>
            <a:r>
              <a:rPr lang="en-US" altLang="zh-CN" sz="2400" b="1">
                <a:latin typeface="方正姚体" pitchFamily="2" charset="-122"/>
                <a:ea typeface="方正姚体" pitchFamily="2" charset="-122"/>
              </a:rPr>
              <a:t>          </a:t>
            </a:r>
            <a:endParaRPr lang="en-US" altLang="zh-CN" sz="2400" b="1">
              <a:latin typeface="方正姚体" pitchFamily="2" charset="-122"/>
              <a:ea typeface="方正姚体" pitchFamily="2" charset="-122"/>
            </a:endParaRPr>
          </a:p>
          <a:p>
            <a:pPr>
              <a:lnSpc>
                <a:spcPct val="150000"/>
              </a:lnSpc>
              <a:defRPr/>
            </a:pPr>
            <a:r>
              <a:rPr lang="en-US" altLang="zh-CN" sz="2400" b="1">
                <a:latin typeface="方正姚体" pitchFamily="2" charset="-122"/>
                <a:ea typeface="方正姚体" pitchFamily="2" charset="-122"/>
              </a:rPr>
              <a:t>          zuò    wèi       </a:t>
            </a:r>
            <a:r>
              <a:rPr lang="en-US" altLang="zh-CN" sz="2400" b="1">
                <a:latin typeface="方正姚体" pitchFamily="2" charset="-122"/>
                <a:ea typeface="方正姚体" pitchFamily="2" charset="-122"/>
              </a:rPr>
              <a:t>qiǎnɡ  xiān  </a:t>
            </a:r>
            <a:r>
              <a:rPr lang="en-US" altLang="zh-CN" sz="2400" b="1">
                <a:latin typeface="方正姚体" pitchFamily="2" charset="-122"/>
                <a:ea typeface="方正姚体" pitchFamily="2" charset="-122"/>
              </a:rPr>
              <a:t>      jiāo    ɡěi</a:t>
            </a:r>
            <a:endParaRPr lang="en-US" altLang="zh-CN" sz="2400" b="1" dirty="0">
              <a:latin typeface="方正姚体" pitchFamily="2" charset="-122"/>
              <a:ea typeface="方正姚体" pitchFamily="2" charset="-122"/>
            </a:endParaRPr>
          </a:p>
        </p:txBody>
      </p:sp>
      <p:sp>
        <p:nvSpPr>
          <p:cNvPr id="13" name="矩形 12"/>
          <p:cNvSpPr>
            <a:spLocks noChangeArrowheads="1"/>
          </p:cNvSpPr>
          <p:nvPr/>
        </p:nvSpPr>
        <p:spPr bwMode="auto">
          <a:xfrm>
            <a:off x="2054225" y="2513013"/>
            <a:ext cx="1376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3700" b="1">
                <a:solidFill>
                  <a:srgbClr val="FF0000"/>
                </a:solidFill>
                <a:latin typeface="宋体" charset="-122"/>
                <a:ea typeface="楷体_GB2312" pitchFamily="49" charset="-122"/>
              </a:rPr>
              <a:t>图 书</a:t>
            </a:r>
          </a:p>
        </p:txBody>
      </p:sp>
      <p:sp>
        <p:nvSpPr>
          <p:cNvPr id="15" name="矩形 14"/>
          <p:cNvSpPr>
            <a:spLocks noChangeArrowheads="1"/>
          </p:cNvSpPr>
          <p:nvPr/>
        </p:nvSpPr>
        <p:spPr bwMode="auto">
          <a:xfrm>
            <a:off x="3910013" y="2519363"/>
            <a:ext cx="13763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3700" b="1">
                <a:solidFill>
                  <a:srgbClr val="FF0000"/>
                </a:solidFill>
                <a:latin typeface="宋体" charset="-122"/>
                <a:ea typeface="楷体_GB2312" pitchFamily="49" charset="-122"/>
              </a:rPr>
              <a:t>课 本</a:t>
            </a:r>
          </a:p>
        </p:txBody>
      </p:sp>
      <p:sp>
        <p:nvSpPr>
          <p:cNvPr id="16" name="矩形 15"/>
          <p:cNvSpPr>
            <a:spLocks noChangeArrowheads="1"/>
          </p:cNvSpPr>
          <p:nvPr/>
        </p:nvSpPr>
        <p:spPr bwMode="auto">
          <a:xfrm>
            <a:off x="5770563" y="2525713"/>
            <a:ext cx="13763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3700" b="1">
                <a:solidFill>
                  <a:srgbClr val="FF0000"/>
                </a:solidFill>
                <a:latin typeface="宋体" charset="-122"/>
                <a:ea typeface="楷体_GB2312" pitchFamily="49" charset="-122"/>
              </a:rPr>
              <a:t>摆 放</a:t>
            </a:r>
          </a:p>
        </p:txBody>
      </p:sp>
      <p:graphicFrame>
        <p:nvGraphicFramePr>
          <p:cNvPr id="14" name="表格 13"/>
          <p:cNvGraphicFramePr>
            <a:graphicFrameLocks noGrp="1"/>
          </p:cNvGraphicFramePr>
          <p:nvPr/>
        </p:nvGraphicFramePr>
        <p:xfrm>
          <a:off x="1979613" y="4344988"/>
          <a:ext cx="1439862" cy="733426"/>
        </p:xfrm>
        <a:graphic>
          <a:graphicData uri="http://schemas.openxmlformats.org/drawingml/2006/table">
            <a:tbl>
              <a:tblPr/>
              <a:tblGrid>
                <a:gridCol w="360362"/>
                <a:gridCol w="360363"/>
                <a:gridCol w="360362"/>
                <a:gridCol w="358775"/>
              </a:tblGrid>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7" name="表格 16"/>
          <p:cNvGraphicFramePr>
            <a:graphicFrameLocks noGrp="1"/>
          </p:cNvGraphicFramePr>
          <p:nvPr/>
        </p:nvGraphicFramePr>
        <p:xfrm>
          <a:off x="3852863" y="4344988"/>
          <a:ext cx="1439862" cy="733426"/>
        </p:xfrm>
        <a:graphic>
          <a:graphicData uri="http://schemas.openxmlformats.org/drawingml/2006/table">
            <a:tbl>
              <a:tblPr/>
              <a:tblGrid>
                <a:gridCol w="360362"/>
                <a:gridCol w="360363"/>
                <a:gridCol w="360362"/>
                <a:gridCol w="358775"/>
              </a:tblGrid>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9" name="表格 18"/>
          <p:cNvGraphicFramePr>
            <a:graphicFrameLocks noGrp="1"/>
          </p:cNvGraphicFramePr>
          <p:nvPr/>
        </p:nvGraphicFramePr>
        <p:xfrm>
          <a:off x="5724525" y="4344988"/>
          <a:ext cx="1439862" cy="733426"/>
        </p:xfrm>
        <a:graphic>
          <a:graphicData uri="http://schemas.openxmlformats.org/drawingml/2006/table">
            <a:tbl>
              <a:tblPr/>
              <a:tblGrid>
                <a:gridCol w="360362"/>
                <a:gridCol w="360363"/>
                <a:gridCol w="360362"/>
                <a:gridCol w="358775"/>
              </a:tblGrid>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rgbClr val="FFFFFF"/>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rgbClr val="000000"/>
                        </a:solidFill>
                        <a:effectLst/>
                        <a:latin typeface="Arial" charset="0"/>
                        <a:ea typeface="宋体" pitchFamily="2" charset="-122"/>
                      </a:endParaRPr>
                    </a:p>
                  </a:txBody>
                  <a:tcPr marL="91389" marR="91389" marT="45724" marB="4572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 name="矩形 19"/>
          <p:cNvSpPr>
            <a:spLocks noChangeArrowheads="1"/>
          </p:cNvSpPr>
          <p:nvPr/>
        </p:nvSpPr>
        <p:spPr bwMode="auto">
          <a:xfrm>
            <a:off x="2054225" y="4221163"/>
            <a:ext cx="1376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3700" b="1">
                <a:solidFill>
                  <a:srgbClr val="FF0000"/>
                </a:solidFill>
                <a:latin typeface="宋体" charset="-122"/>
                <a:ea typeface="楷体_GB2312" pitchFamily="49" charset="-122"/>
              </a:rPr>
              <a:t>座 位</a:t>
            </a:r>
          </a:p>
        </p:txBody>
      </p:sp>
      <p:sp>
        <p:nvSpPr>
          <p:cNvPr id="22" name="矩形 21"/>
          <p:cNvSpPr>
            <a:spLocks noChangeArrowheads="1"/>
          </p:cNvSpPr>
          <p:nvPr/>
        </p:nvSpPr>
        <p:spPr bwMode="auto">
          <a:xfrm>
            <a:off x="3910013" y="4227513"/>
            <a:ext cx="13763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3700" b="1">
                <a:solidFill>
                  <a:srgbClr val="FF0000"/>
                </a:solidFill>
                <a:latin typeface="宋体" charset="-122"/>
                <a:ea typeface="楷体_GB2312" pitchFamily="49" charset="-122"/>
              </a:rPr>
              <a:t>抢 先</a:t>
            </a:r>
          </a:p>
        </p:txBody>
      </p:sp>
      <p:sp>
        <p:nvSpPr>
          <p:cNvPr id="23" name="矩形 22"/>
          <p:cNvSpPr>
            <a:spLocks noChangeArrowheads="1"/>
          </p:cNvSpPr>
          <p:nvPr/>
        </p:nvSpPr>
        <p:spPr bwMode="auto">
          <a:xfrm>
            <a:off x="5770563" y="4233863"/>
            <a:ext cx="13763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3700" b="1">
                <a:solidFill>
                  <a:srgbClr val="FF0000"/>
                </a:solidFill>
                <a:latin typeface="宋体" charset="-122"/>
                <a:ea typeface="楷体_GB2312" pitchFamily="49" charset="-122"/>
              </a:rPr>
              <a:t>交 给</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extLst>
      <p:ext uri="{BB962C8B-B14F-4D97-AF65-F5344CB8AC3E}">
        <p14:creationId xmlns:p14="http://schemas.microsoft.com/office/powerpoint/2010/main" val="23570707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20"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088" y="1628775"/>
            <a:ext cx="7704137" cy="2222500"/>
          </a:xfrm>
          <a:prstGeom prst="rect">
            <a:avLst/>
          </a:prstGeom>
        </p:spPr>
        <p:txBody>
          <a:bodyPr>
            <a:spAutoFit/>
          </a:bodyPr>
          <a:lstStyle/>
          <a:p>
            <a:pPr marL="623888" indent="-623888">
              <a:lnSpc>
                <a:spcPct val="150000"/>
              </a:lnSpc>
              <a:defRPr/>
            </a:pPr>
            <a:r>
              <a:rPr lang="zh-CN" altLang="en-US" sz="2400" b="1">
                <a:latin typeface="+mn-ea"/>
                <a:ea typeface="+mn-ea"/>
              </a:rPr>
              <a:t>三、照样</a:t>
            </a:r>
            <a:r>
              <a:rPr lang="zh-CN" altLang="en-US" sz="2400" b="1">
                <a:latin typeface="+mn-ea"/>
                <a:ea typeface="+mn-ea"/>
              </a:rPr>
              <a:t>子，写词语。</a:t>
            </a:r>
          </a:p>
          <a:p>
            <a:pPr marL="623888">
              <a:lnSpc>
                <a:spcPct val="150000"/>
              </a:lnSpc>
              <a:defRPr/>
            </a:pPr>
            <a:r>
              <a:rPr lang="zh-CN" altLang="en-US" sz="2400" b="1">
                <a:latin typeface="+mn-ea"/>
                <a:ea typeface="+mn-ea"/>
              </a:rPr>
              <a:t>认认真真</a:t>
            </a:r>
            <a:r>
              <a:rPr lang="en-US" altLang="zh-CN" sz="2400" b="1">
                <a:latin typeface="+mn-ea"/>
                <a:ea typeface="+mn-ea"/>
              </a:rPr>
              <a:t>(AABB</a:t>
            </a:r>
            <a:r>
              <a:rPr lang="zh-CN" altLang="en-US" sz="2400" b="1">
                <a:latin typeface="+mn-ea"/>
                <a:ea typeface="+mn-ea"/>
              </a:rPr>
              <a:t>式</a:t>
            </a:r>
            <a:r>
              <a:rPr lang="en-US" altLang="zh-CN" sz="2400" b="1">
                <a:latin typeface="+mn-ea"/>
                <a:ea typeface="+mn-ea"/>
              </a:rPr>
              <a:t>)</a:t>
            </a:r>
            <a:r>
              <a:rPr lang="zh-CN" altLang="en-US" sz="2400" b="1">
                <a:latin typeface="+mn-ea"/>
                <a:ea typeface="+mn-ea"/>
              </a:rPr>
              <a:t>　</a:t>
            </a:r>
            <a:r>
              <a:rPr lang="en-US" altLang="zh-CN" sz="2400" b="1">
                <a:latin typeface="+mn-ea"/>
                <a:ea typeface="+mn-ea"/>
              </a:rPr>
              <a:t>________</a:t>
            </a:r>
            <a:r>
              <a:rPr lang="zh-CN" altLang="en-US" sz="2400" b="1">
                <a:latin typeface="+mn-ea"/>
                <a:ea typeface="+mn-ea"/>
              </a:rPr>
              <a:t>　</a:t>
            </a:r>
            <a:r>
              <a:rPr lang="en-US" altLang="zh-CN" sz="2400" b="1">
                <a:latin typeface="+mn-ea"/>
                <a:ea typeface="+mn-ea"/>
              </a:rPr>
              <a:t>________</a:t>
            </a:r>
            <a:endParaRPr lang="en-US" altLang="zh-CN" sz="2400" b="1">
              <a:latin typeface="+mn-ea"/>
              <a:ea typeface="+mn-ea"/>
            </a:endParaRPr>
          </a:p>
          <a:p>
            <a:pPr marL="623888">
              <a:lnSpc>
                <a:spcPct val="150000"/>
              </a:lnSpc>
              <a:defRPr/>
            </a:pPr>
            <a:r>
              <a:rPr lang="zh-CN" altLang="en-US" sz="2400" b="1">
                <a:latin typeface="+mn-ea"/>
                <a:ea typeface="+mn-ea"/>
              </a:rPr>
              <a:t>哈哈大笑</a:t>
            </a:r>
            <a:r>
              <a:rPr lang="en-US" altLang="zh-CN" sz="2400" b="1">
                <a:latin typeface="+mn-ea"/>
                <a:ea typeface="+mn-ea"/>
              </a:rPr>
              <a:t>(AABC</a:t>
            </a:r>
            <a:r>
              <a:rPr lang="zh-CN" altLang="en-US" sz="2400" b="1">
                <a:latin typeface="+mn-ea"/>
                <a:ea typeface="+mn-ea"/>
              </a:rPr>
              <a:t>式</a:t>
            </a:r>
            <a:r>
              <a:rPr lang="en-US" altLang="zh-CN" sz="2400" b="1">
                <a:latin typeface="+mn-ea"/>
                <a:ea typeface="+mn-ea"/>
              </a:rPr>
              <a:t>)  </a:t>
            </a:r>
            <a:r>
              <a:rPr lang="en-US" altLang="zh-CN" sz="2400" b="1">
                <a:latin typeface="+mn-ea"/>
                <a:ea typeface="+mn-ea"/>
              </a:rPr>
              <a:t>________  ________</a:t>
            </a:r>
            <a:endParaRPr lang="en-US" altLang="zh-CN" sz="2400" b="1">
              <a:latin typeface="+mn-ea"/>
              <a:ea typeface="+mn-ea"/>
            </a:endParaRPr>
          </a:p>
          <a:p>
            <a:pPr marL="623888">
              <a:lnSpc>
                <a:spcPct val="150000"/>
              </a:lnSpc>
              <a:defRPr/>
            </a:pPr>
            <a:r>
              <a:rPr lang="zh-CN" altLang="en-US" sz="2400" b="1">
                <a:latin typeface="+mn-ea"/>
                <a:ea typeface="+mn-ea"/>
              </a:rPr>
              <a:t>和颜悦色</a:t>
            </a:r>
            <a:r>
              <a:rPr lang="en-US" altLang="zh-CN" sz="2400" b="1">
                <a:latin typeface="+mn-ea"/>
                <a:ea typeface="+mn-ea"/>
              </a:rPr>
              <a:t>(</a:t>
            </a:r>
            <a:r>
              <a:rPr lang="zh-CN" altLang="en-US" sz="2400" b="1">
                <a:latin typeface="+mn-ea"/>
                <a:ea typeface="+mn-ea"/>
              </a:rPr>
              <a:t>含近义词</a:t>
            </a:r>
            <a:r>
              <a:rPr lang="en-US" altLang="zh-CN" sz="2400" b="1">
                <a:latin typeface="+mn-ea"/>
                <a:ea typeface="+mn-ea"/>
              </a:rPr>
              <a:t>)  </a:t>
            </a:r>
            <a:r>
              <a:rPr lang="en-US" altLang="zh-CN" sz="2400" b="1">
                <a:latin typeface="+mn-ea"/>
                <a:ea typeface="+mn-ea"/>
              </a:rPr>
              <a:t>________  ________</a:t>
            </a:r>
            <a:endParaRPr lang="en-US" altLang="zh-CN" sz="2400" b="1">
              <a:latin typeface="+mn-ea"/>
              <a:ea typeface="+mn-ea"/>
            </a:endParaRPr>
          </a:p>
        </p:txBody>
      </p:sp>
      <p:sp>
        <p:nvSpPr>
          <p:cNvPr id="9219" name="矩形 4"/>
          <p:cNvSpPr>
            <a:spLocks noChangeArrowheads="1"/>
          </p:cNvSpPr>
          <p:nvPr/>
        </p:nvSpPr>
        <p:spPr bwMode="auto">
          <a:xfrm>
            <a:off x="1917700" y="3429000"/>
            <a:ext cx="49371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rgbClr val="000000"/>
                </a:solidFill>
                <a:latin typeface="方正姚体" pitchFamily="2" charset="-122"/>
                <a:ea typeface="方正姚体" pitchFamily="2" charset="-122"/>
              </a:rPr>
              <a:t>﹒</a:t>
            </a:r>
            <a:endParaRPr lang="en-US" altLang="zh-CN" sz="2400" b="1">
              <a:solidFill>
                <a:srgbClr val="000000"/>
              </a:solidFill>
              <a:latin typeface="宋体" charset="-122"/>
            </a:endParaRPr>
          </a:p>
        </p:txBody>
      </p:sp>
      <p:sp>
        <p:nvSpPr>
          <p:cNvPr id="9220" name="矩形 8"/>
          <p:cNvSpPr>
            <a:spLocks noChangeArrowheads="1"/>
          </p:cNvSpPr>
          <p:nvPr/>
        </p:nvSpPr>
        <p:spPr bwMode="auto">
          <a:xfrm>
            <a:off x="2565400" y="3429000"/>
            <a:ext cx="49371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rgbClr val="000000"/>
                </a:solidFill>
                <a:latin typeface="方正姚体" pitchFamily="2" charset="-122"/>
                <a:ea typeface="方正姚体" pitchFamily="2" charset="-122"/>
              </a:rPr>
              <a:t>﹒</a:t>
            </a:r>
            <a:endParaRPr lang="en-US" altLang="zh-CN" sz="2400" b="1">
              <a:solidFill>
                <a:srgbClr val="000000"/>
              </a:solidFill>
              <a:latin typeface="宋体" charset="-122"/>
            </a:endParaRPr>
          </a:p>
        </p:txBody>
      </p:sp>
      <p:sp>
        <p:nvSpPr>
          <p:cNvPr id="8" name="矩形 7"/>
          <p:cNvSpPr>
            <a:spLocks noChangeArrowheads="1"/>
          </p:cNvSpPr>
          <p:nvPr/>
        </p:nvSpPr>
        <p:spPr bwMode="auto">
          <a:xfrm>
            <a:off x="4233863" y="2239963"/>
            <a:ext cx="1422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老老实实</a:t>
            </a:r>
            <a:endParaRPr lang="zh-CN" altLang="en-US"/>
          </a:p>
        </p:txBody>
      </p:sp>
      <p:sp>
        <p:nvSpPr>
          <p:cNvPr id="11" name="矩形 10"/>
          <p:cNvSpPr>
            <a:spLocks noChangeArrowheads="1"/>
          </p:cNvSpPr>
          <p:nvPr/>
        </p:nvSpPr>
        <p:spPr bwMode="auto">
          <a:xfrm>
            <a:off x="5724525" y="225425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干干净净</a:t>
            </a:r>
            <a:endParaRPr lang="zh-CN" altLang="en-US"/>
          </a:p>
        </p:txBody>
      </p:sp>
      <p:sp>
        <p:nvSpPr>
          <p:cNvPr id="12" name="矩形 11"/>
          <p:cNvSpPr>
            <a:spLocks noChangeArrowheads="1"/>
          </p:cNvSpPr>
          <p:nvPr/>
        </p:nvSpPr>
        <p:spPr bwMode="auto">
          <a:xfrm>
            <a:off x="4233863" y="27813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津津有味</a:t>
            </a:r>
            <a:endParaRPr lang="zh-CN" altLang="en-US"/>
          </a:p>
        </p:txBody>
      </p:sp>
      <p:sp>
        <p:nvSpPr>
          <p:cNvPr id="13" name="矩形 12"/>
          <p:cNvSpPr>
            <a:spLocks noChangeArrowheads="1"/>
          </p:cNvSpPr>
          <p:nvPr/>
        </p:nvSpPr>
        <p:spPr bwMode="auto">
          <a:xfrm>
            <a:off x="5772150" y="27813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欣欣向荣</a:t>
            </a:r>
            <a:endParaRPr lang="zh-CN" altLang="en-US"/>
          </a:p>
        </p:txBody>
      </p:sp>
      <p:sp>
        <p:nvSpPr>
          <p:cNvPr id="14" name="矩形 13"/>
          <p:cNvSpPr>
            <a:spLocks noChangeArrowheads="1"/>
          </p:cNvSpPr>
          <p:nvPr/>
        </p:nvSpPr>
        <p:spPr bwMode="auto">
          <a:xfrm>
            <a:off x="4518025" y="3357563"/>
            <a:ext cx="1422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欢天喜地</a:t>
            </a:r>
            <a:endParaRPr lang="zh-CN" altLang="en-US"/>
          </a:p>
        </p:txBody>
      </p:sp>
      <p:sp>
        <p:nvSpPr>
          <p:cNvPr id="15" name="矩形 14"/>
          <p:cNvSpPr>
            <a:spLocks noChangeArrowheads="1"/>
          </p:cNvSpPr>
          <p:nvPr/>
        </p:nvSpPr>
        <p:spPr bwMode="auto">
          <a:xfrm>
            <a:off x="6084888" y="3357563"/>
            <a:ext cx="1420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察言观色</a:t>
            </a: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extLst>
      <p:ext uri="{BB962C8B-B14F-4D97-AF65-F5344CB8AC3E}">
        <p14:creationId xmlns:p14="http://schemas.microsoft.com/office/powerpoint/2010/main" val="12269422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63613" y="1474788"/>
            <a:ext cx="7569200" cy="2776537"/>
          </a:xfrm>
          <a:prstGeom prst="rect">
            <a:avLst/>
          </a:prstGeom>
        </p:spPr>
        <p:txBody>
          <a:bodyPr>
            <a:spAutoFit/>
          </a:bodyPr>
          <a:lstStyle/>
          <a:p>
            <a:pPr marL="625475" indent="-625475">
              <a:lnSpc>
                <a:spcPct val="150000"/>
              </a:lnSpc>
              <a:defRPr/>
            </a:pPr>
            <a:r>
              <a:rPr lang="zh-CN" altLang="en-US" sz="2400" b="1">
                <a:latin typeface="+mn-ea"/>
                <a:ea typeface="+mn-ea"/>
              </a:rPr>
              <a:t>四、写出</a:t>
            </a:r>
            <a:r>
              <a:rPr lang="zh-CN" altLang="en-US" sz="2400" b="1">
                <a:latin typeface="+mn-ea"/>
                <a:ea typeface="+mn-ea"/>
              </a:rPr>
              <a:t>带点词语的近义词。</a:t>
            </a:r>
          </a:p>
          <a:p>
            <a:pPr marL="625475" indent="-625475">
              <a:lnSpc>
                <a:spcPct val="150000"/>
              </a:lnSpc>
              <a:defRPr/>
            </a:pPr>
            <a:r>
              <a:rPr lang="en-US" altLang="zh-CN" sz="2400" b="1">
                <a:latin typeface="+mn-ea"/>
                <a:ea typeface="+mn-ea"/>
              </a:rPr>
              <a:t>1</a:t>
            </a:r>
            <a:r>
              <a:rPr lang="zh-CN" altLang="en-US" sz="2400" b="1">
                <a:latin typeface="+mn-ea"/>
                <a:ea typeface="+mn-ea"/>
              </a:rPr>
              <a:t>．老师的神情变得严肃了。</a:t>
            </a:r>
            <a:r>
              <a:rPr lang="en-US" altLang="zh-CN" sz="2400" b="1">
                <a:latin typeface="+mn-ea"/>
                <a:ea typeface="+mn-ea"/>
              </a:rPr>
              <a:t>(</a:t>
            </a:r>
            <a:r>
              <a:rPr lang="zh-CN" altLang="en-US" sz="2400" b="1">
                <a:latin typeface="+mn-ea"/>
                <a:ea typeface="+mn-ea"/>
              </a:rPr>
              <a:t>　</a:t>
            </a:r>
            <a:r>
              <a:rPr lang="zh-CN" altLang="en-US" sz="2400" b="1">
                <a:latin typeface="+mn-ea"/>
                <a:ea typeface="+mn-ea"/>
              </a:rPr>
              <a:t>  </a:t>
            </a:r>
            <a:r>
              <a:rPr lang="zh-CN" altLang="en-US" sz="2400" b="1">
                <a:latin typeface="+mn-ea"/>
                <a:ea typeface="+mn-ea"/>
              </a:rPr>
              <a:t>　</a:t>
            </a:r>
            <a:r>
              <a:rPr lang="en-US" altLang="zh-CN" sz="2400" b="1">
                <a:latin typeface="+mn-ea"/>
                <a:ea typeface="+mn-ea"/>
              </a:rPr>
              <a:t>)</a:t>
            </a:r>
          </a:p>
          <a:p>
            <a:pPr marL="625475" indent="-625475">
              <a:lnSpc>
                <a:spcPct val="150000"/>
              </a:lnSpc>
              <a:defRPr/>
            </a:pPr>
            <a:r>
              <a:rPr lang="en-US" altLang="zh-CN" sz="2400" b="1">
                <a:latin typeface="+mn-ea"/>
                <a:ea typeface="+mn-ea"/>
              </a:rPr>
              <a:t>2</a:t>
            </a:r>
            <a:r>
              <a:rPr lang="zh-CN" altLang="en-US" sz="2400" b="1">
                <a:latin typeface="+mn-ea"/>
                <a:ea typeface="+mn-ea"/>
              </a:rPr>
              <a:t>．半晌，他又问道：“画杨桃画成了五角星，好笑吗？”</a:t>
            </a:r>
            <a:r>
              <a:rPr lang="en-US" altLang="zh-CN" sz="2400" b="1">
                <a:latin typeface="+mn-ea"/>
                <a:ea typeface="+mn-ea"/>
              </a:rPr>
              <a:t>(</a:t>
            </a:r>
            <a:r>
              <a:rPr lang="zh-CN" altLang="en-US" sz="2400" b="1">
                <a:latin typeface="+mn-ea"/>
                <a:ea typeface="+mn-ea"/>
              </a:rPr>
              <a:t>　</a:t>
            </a:r>
            <a:r>
              <a:rPr lang="zh-CN" altLang="en-US" sz="2400" b="1">
                <a:latin typeface="+mn-ea"/>
                <a:ea typeface="+mn-ea"/>
              </a:rPr>
              <a:t>  </a:t>
            </a:r>
            <a:r>
              <a:rPr lang="zh-CN" altLang="en-US" sz="2400" b="1">
                <a:latin typeface="+mn-ea"/>
                <a:ea typeface="+mn-ea"/>
              </a:rPr>
              <a:t>　</a:t>
            </a:r>
            <a:r>
              <a:rPr lang="en-US" altLang="zh-CN" sz="2400" b="1">
                <a:latin typeface="+mn-ea"/>
                <a:ea typeface="+mn-ea"/>
              </a:rPr>
              <a:t>)</a:t>
            </a:r>
          </a:p>
          <a:p>
            <a:pPr marL="625475" indent="-625475">
              <a:lnSpc>
                <a:spcPct val="150000"/>
              </a:lnSpc>
              <a:defRPr/>
            </a:pPr>
            <a:r>
              <a:rPr lang="en-US" altLang="zh-CN" sz="2400" b="1">
                <a:latin typeface="+mn-ea"/>
                <a:ea typeface="+mn-ea"/>
              </a:rPr>
              <a:t>3</a:t>
            </a:r>
            <a:r>
              <a:rPr lang="zh-CN" altLang="en-US" sz="2400" b="1">
                <a:latin typeface="+mn-ea"/>
                <a:ea typeface="+mn-ea"/>
              </a:rPr>
              <a:t>．老师的教诲让我终生难忘。</a:t>
            </a:r>
            <a:r>
              <a:rPr lang="en-US" altLang="zh-CN" sz="2400" b="1">
                <a:latin typeface="+mn-ea"/>
                <a:ea typeface="+mn-ea"/>
              </a:rPr>
              <a:t>(</a:t>
            </a:r>
            <a:r>
              <a:rPr lang="zh-CN" altLang="en-US" sz="2400" b="1">
                <a:latin typeface="+mn-ea"/>
                <a:ea typeface="+mn-ea"/>
              </a:rPr>
              <a:t>　</a:t>
            </a:r>
            <a:r>
              <a:rPr lang="zh-CN" altLang="en-US" sz="2400" b="1">
                <a:latin typeface="+mn-ea"/>
                <a:ea typeface="+mn-ea"/>
              </a:rPr>
              <a:t>  </a:t>
            </a:r>
            <a:r>
              <a:rPr lang="zh-CN" altLang="en-US" sz="2400" b="1">
                <a:latin typeface="+mn-ea"/>
                <a:ea typeface="+mn-ea"/>
              </a:rPr>
              <a:t>　</a:t>
            </a:r>
            <a:r>
              <a:rPr lang="en-US" altLang="zh-CN" sz="2400" b="1">
                <a:latin typeface="+mn-ea"/>
                <a:ea typeface="+mn-ea"/>
              </a:rPr>
              <a:t>)</a:t>
            </a:r>
          </a:p>
        </p:txBody>
      </p:sp>
      <p:sp>
        <p:nvSpPr>
          <p:cNvPr id="10243" name="矩形 5"/>
          <p:cNvSpPr>
            <a:spLocks noChangeArrowheads="1"/>
          </p:cNvSpPr>
          <p:nvPr/>
        </p:nvSpPr>
        <p:spPr bwMode="auto">
          <a:xfrm>
            <a:off x="3717925" y="2205038"/>
            <a:ext cx="8032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rgbClr val="000000"/>
                </a:solidFill>
                <a:latin typeface="方正姚体" pitchFamily="2" charset="-122"/>
                <a:ea typeface="方正姚体" pitchFamily="2" charset="-122"/>
              </a:rPr>
              <a:t>﹒﹒</a:t>
            </a:r>
            <a:endParaRPr lang="en-US" altLang="zh-CN" sz="2400" b="1">
              <a:solidFill>
                <a:srgbClr val="000000"/>
              </a:solidFill>
              <a:latin typeface="宋体" charset="-122"/>
            </a:endParaRPr>
          </a:p>
        </p:txBody>
      </p:sp>
      <p:sp>
        <p:nvSpPr>
          <p:cNvPr id="10244" name="矩形 6"/>
          <p:cNvSpPr>
            <a:spLocks noChangeArrowheads="1"/>
          </p:cNvSpPr>
          <p:nvPr/>
        </p:nvSpPr>
        <p:spPr bwMode="auto">
          <a:xfrm>
            <a:off x="1608138" y="2725738"/>
            <a:ext cx="8032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rgbClr val="000000"/>
                </a:solidFill>
                <a:latin typeface="方正姚体" pitchFamily="2" charset="-122"/>
                <a:ea typeface="方正姚体" pitchFamily="2" charset="-122"/>
              </a:rPr>
              <a:t>﹒﹒</a:t>
            </a:r>
            <a:endParaRPr lang="en-US" altLang="zh-CN" sz="2400" b="1">
              <a:solidFill>
                <a:srgbClr val="000000"/>
              </a:solidFill>
              <a:latin typeface="宋体" charset="-122"/>
            </a:endParaRPr>
          </a:p>
        </p:txBody>
      </p:sp>
      <p:sp>
        <p:nvSpPr>
          <p:cNvPr id="10245" name="矩形 7"/>
          <p:cNvSpPr>
            <a:spLocks noChangeArrowheads="1"/>
          </p:cNvSpPr>
          <p:nvPr/>
        </p:nvSpPr>
        <p:spPr bwMode="auto">
          <a:xfrm>
            <a:off x="2484438" y="3806825"/>
            <a:ext cx="8032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rgbClr val="000000"/>
                </a:solidFill>
                <a:latin typeface="方正姚体" pitchFamily="2" charset="-122"/>
                <a:ea typeface="方正姚体" pitchFamily="2" charset="-122"/>
              </a:rPr>
              <a:t>﹒﹒</a:t>
            </a:r>
            <a:endParaRPr lang="en-US" altLang="zh-CN" sz="2400" b="1">
              <a:solidFill>
                <a:srgbClr val="000000"/>
              </a:solidFill>
              <a:latin typeface="宋体" charset="-122"/>
            </a:endParaRPr>
          </a:p>
        </p:txBody>
      </p:sp>
      <p:sp>
        <p:nvSpPr>
          <p:cNvPr id="5" name="矩形 4"/>
          <p:cNvSpPr>
            <a:spLocks noChangeArrowheads="1"/>
          </p:cNvSpPr>
          <p:nvPr/>
        </p:nvSpPr>
        <p:spPr bwMode="auto">
          <a:xfrm>
            <a:off x="5156200" y="2133600"/>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严厉</a:t>
            </a:r>
            <a:endParaRPr lang="zh-CN" altLang="en-US"/>
          </a:p>
        </p:txBody>
      </p:sp>
      <p:sp>
        <p:nvSpPr>
          <p:cNvPr id="10" name="矩形 9"/>
          <p:cNvSpPr>
            <a:spLocks noChangeArrowheads="1"/>
          </p:cNvSpPr>
          <p:nvPr/>
        </p:nvSpPr>
        <p:spPr bwMode="auto">
          <a:xfrm>
            <a:off x="2843213" y="3255963"/>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片刻</a:t>
            </a:r>
            <a:endParaRPr lang="zh-CN" altLang="en-US"/>
          </a:p>
        </p:txBody>
      </p:sp>
      <p:sp>
        <p:nvSpPr>
          <p:cNvPr id="11" name="矩形 10"/>
          <p:cNvSpPr>
            <a:spLocks noChangeArrowheads="1"/>
          </p:cNvSpPr>
          <p:nvPr/>
        </p:nvSpPr>
        <p:spPr bwMode="auto">
          <a:xfrm>
            <a:off x="5497513" y="3776663"/>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教导</a:t>
            </a: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extLst>
      <p:ext uri="{BB962C8B-B14F-4D97-AF65-F5344CB8AC3E}">
        <p14:creationId xmlns:p14="http://schemas.microsoft.com/office/powerpoint/2010/main" val="36285838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650" y="1719263"/>
            <a:ext cx="7785100" cy="2862262"/>
          </a:xfrm>
          <a:prstGeom prst="rect">
            <a:avLst/>
          </a:prstGeom>
        </p:spPr>
        <p:txBody>
          <a:bodyPr>
            <a:spAutoFit/>
          </a:bodyPr>
          <a:lstStyle/>
          <a:p>
            <a:pPr marL="625475" indent="-625475">
              <a:lnSpc>
                <a:spcPct val="150000"/>
              </a:lnSpc>
              <a:defRPr/>
            </a:pPr>
            <a:r>
              <a:rPr lang="zh-CN" altLang="en-US" sz="2400" b="1">
                <a:latin typeface="+mn-ea"/>
                <a:ea typeface="+mn-ea"/>
              </a:rPr>
              <a:t>五、选</a:t>
            </a:r>
            <a:r>
              <a:rPr lang="zh-CN" altLang="en-US" sz="2400" b="1">
                <a:latin typeface="+mn-ea"/>
                <a:ea typeface="+mn-ea"/>
              </a:rPr>
              <a:t>词填空</a:t>
            </a:r>
            <a:r>
              <a:rPr lang="zh-CN" altLang="en-US" sz="2400" b="1">
                <a:latin typeface="+mn-ea"/>
                <a:ea typeface="+mn-ea"/>
              </a:rPr>
              <a:t>。</a:t>
            </a:r>
            <a:endParaRPr lang="en-US" altLang="zh-CN" sz="2400" b="1">
              <a:latin typeface="+mn-ea"/>
              <a:ea typeface="+mn-ea"/>
            </a:endParaRPr>
          </a:p>
          <a:p>
            <a:pPr marL="625475" indent="-625475" algn="ctr">
              <a:lnSpc>
                <a:spcPct val="150000"/>
              </a:lnSpc>
              <a:defRPr/>
            </a:pPr>
            <a:r>
              <a:rPr lang="zh-CN" altLang="en-US" sz="2400" b="1">
                <a:latin typeface="仿宋" pitchFamily="49" charset="-122"/>
                <a:ea typeface="仿宋" pitchFamily="49" charset="-122"/>
              </a:rPr>
              <a:t>严肃　　严格　　严厉</a:t>
            </a:r>
          </a:p>
          <a:p>
            <a:pPr marL="625475" indent="-625475">
              <a:lnSpc>
                <a:spcPct val="150000"/>
              </a:lnSpc>
              <a:defRPr/>
            </a:pPr>
            <a:r>
              <a:rPr lang="en-US" altLang="zh-CN" sz="2400" b="1">
                <a:latin typeface="+mn-ea"/>
                <a:ea typeface="+mn-ea"/>
              </a:rPr>
              <a:t>1</a:t>
            </a:r>
            <a:r>
              <a:rPr lang="zh-CN" altLang="en-US" sz="2400" b="1">
                <a:latin typeface="+mn-ea"/>
                <a:ea typeface="+mn-ea"/>
              </a:rPr>
              <a:t>．老师对我们要求很</a:t>
            </a:r>
            <a:r>
              <a:rPr lang="en-US" altLang="zh-CN" sz="2400" b="1">
                <a:latin typeface="+mn-ea"/>
                <a:ea typeface="+mn-ea"/>
              </a:rPr>
              <a:t>(</a:t>
            </a:r>
            <a:r>
              <a:rPr lang="zh-CN" altLang="en-US" sz="2400" b="1">
                <a:latin typeface="+mn-ea"/>
                <a:ea typeface="+mn-ea"/>
              </a:rPr>
              <a:t>　</a:t>
            </a:r>
            <a:r>
              <a:rPr lang="zh-CN" altLang="en-US" sz="2400" b="1">
                <a:latin typeface="+mn-ea"/>
                <a:ea typeface="+mn-ea"/>
              </a:rPr>
              <a:t>  </a:t>
            </a:r>
            <a:r>
              <a:rPr lang="zh-CN" altLang="en-US" sz="2400" b="1">
                <a:latin typeface="+mn-ea"/>
                <a:ea typeface="+mn-ea"/>
              </a:rPr>
              <a:t>　</a:t>
            </a:r>
            <a:r>
              <a:rPr lang="en-US" altLang="zh-CN" sz="2400" b="1">
                <a:latin typeface="+mn-ea"/>
                <a:ea typeface="+mn-ea"/>
              </a:rPr>
              <a:t>)</a:t>
            </a:r>
            <a:r>
              <a:rPr lang="zh-CN" altLang="en-US" sz="2400" b="1">
                <a:latin typeface="+mn-ea"/>
                <a:ea typeface="+mn-ea"/>
              </a:rPr>
              <a:t>。</a:t>
            </a:r>
          </a:p>
          <a:p>
            <a:pPr marL="625475" indent="-625475">
              <a:lnSpc>
                <a:spcPct val="150000"/>
              </a:lnSpc>
              <a:defRPr/>
            </a:pPr>
            <a:r>
              <a:rPr lang="en-US" altLang="zh-CN" sz="2400" b="1">
                <a:latin typeface="+mn-ea"/>
                <a:ea typeface="+mn-ea"/>
              </a:rPr>
              <a:t>2</a:t>
            </a:r>
            <a:r>
              <a:rPr lang="zh-CN" altLang="en-US" sz="2400" b="1">
                <a:latin typeface="+mn-ea"/>
                <a:ea typeface="+mn-ea"/>
              </a:rPr>
              <a:t>．老师</a:t>
            </a:r>
            <a:r>
              <a:rPr lang="en-US" altLang="zh-CN" sz="2400" b="1">
                <a:latin typeface="+mn-ea"/>
                <a:ea typeface="+mn-ea"/>
              </a:rPr>
              <a:t>(</a:t>
            </a:r>
            <a:r>
              <a:rPr lang="zh-CN" altLang="en-US" sz="2400" b="1">
                <a:latin typeface="+mn-ea"/>
                <a:ea typeface="+mn-ea"/>
              </a:rPr>
              <a:t>　</a:t>
            </a:r>
            <a:r>
              <a:rPr lang="zh-CN" altLang="en-US" sz="2400" b="1">
                <a:latin typeface="+mn-ea"/>
                <a:ea typeface="+mn-ea"/>
              </a:rPr>
              <a:t>  </a:t>
            </a:r>
            <a:r>
              <a:rPr lang="zh-CN" altLang="en-US" sz="2400" b="1">
                <a:latin typeface="+mn-ea"/>
                <a:ea typeface="+mn-ea"/>
              </a:rPr>
              <a:t>　</a:t>
            </a:r>
            <a:r>
              <a:rPr lang="en-US" altLang="zh-CN" sz="2400" b="1">
                <a:latin typeface="+mn-ea"/>
                <a:ea typeface="+mn-ea"/>
              </a:rPr>
              <a:t>)</a:t>
            </a:r>
            <a:r>
              <a:rPr lang="zh-CN" altLang="en-US" sz="2400" b="1">
                <a:latin typeface="+mn-ea"/>
                <a:ea typeface="+mn-ea"/>
              </a:rPr>
              <a:t>地对我说：“要珍惜时间，认真学习。”</a:t>
            </a:r>
          </a:p>
          <a:p>
            <a:pPr marL="625475" indent="-625475">
              <a:lnSpc>
                <a:spcPct val="150000"/>
              </a:lnSpc>
              <a:defRPr/>
            </a:pPr>
            <a:r>
              <a:rPr lang="en-US" altLang="zh-CN" sz="2400" b="1">
                <a:latin typeface="+mn-ea"/>
                <a:ea typeface="+mn-ea"/>
              </a:rPr>
              <a:t>3</a:t>
            </a:r>
            <a:r>
              <a:rPr lang="zh-CN" altLang="en-US" sz="2400" b="1">
                <a:latin typeface="+mn-ea"/>
                <a:ea typeface="+mn-ea"/>
              </a:rPr>
              <a:t>．老师</a:t>
            </a:r>
            <a:r>
              <a:rPr lang="en-US" altLang="zh-CN" sz="2400" b="1">
                <a:latin typeface="+mn-ea"/>
                <a:ea typeface="+mn-ea"/>
              </a:rPr>
              <a:t>(</a:t>
            </a:r>
            <a:r>
              <a:rPr lang="zh-CN" altLang="en-US" sz="2400" b="1">
                <a:latin typeface="+mn-ea"/>
                <a:ea typeface="+mn-ea"/>
              </a:rPr>
              <a:t>　</a:t>
            </a:r>
            <a:r>
              <a:rPr lang="zh-CN" altLang="en-US" sz="2400" b="1">
                <a:latin typeface="+mn-ea"/>
                <a:ea typeface="+mn-ea"/>
              </a:rPr>
              <a:t>  </a:t>
            </a:r>
            <a:r>
              <a:rPr lang="zh-CN" altLang="en-US" sz="2400" b="1">
                <a:latin typeface="+mn-ea"/>
                <a:ea typeface="+mn-ea"/>
              </a:rPr>
              <a:t>　</a:t>
            </a:r>
            <a:r>
              <a:rPr lang="en-US" altLang="zh-CN" sz="2400" b="1">
                <a:latin typeface="+mn-ea"/>
                <a:ea typeface="+mn-ea"/>
              </a:rPr>
              <a:t>)</a:t>
            </a:r>
            <a:r>
              <a:rPr lang="zh-CN" altLang="en-US" sz="2400" b="1">
                <a:latin typeface="+mn-ea"/>
                <a:ea typeface="+mn-ea"/>
              </a:rPr>
              <a:t>地批评了我一顿。</a:t>
            </a:r>
          </a:p>
        </p:txBody>
      </p:sp>
      <p:sp>
        <p:nvSpPr>
          <p:cNvPr id="2" name="矩形 1"/>
          <p:cNvSpPr>
            <a:spLocks noChangeArrowheads="1"/>
          </p:cNvSpPr>
          <p:nvPr/>
        </p:nvSpPr>
        <p:spPr bwMode="auto">
          <a:xfrm>
            <a:off x="3995738" y="2919413"/>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严格</a:t>
            </a:r>
            <a:endParaRPr lang="zh-CN" altLang="en-US"/>
          </a:p>
        </p:txBody>
      </p:sp>
      <p:sp>
        <p:nvSpPr>
          <p:cNvPr id="3" name="矩形 2"/>
          <p:cNvSpPr>
            <a:spLocks noChangeArrowheads="1"/>
          </p:cNvSpPr>
          <p:nvPr/>
        </p:nvSpPr>
        <p:spPr bwMode="auto">
          <a:xfrm>
            <a:off x="2120900" y="3486150"/>
            <a:ext cx="803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严肃</a:t>
            </a:r>
            <a:endParaRPr lang="zh-CN" altLang="en-US"/>
          </a:p>
        </p:txBody>
      </p:sp>
      <p:sp>
        <p:nvSpPr>
          <p:cNvPr id="5" name="矩形 4"/>
          <p:cNvSpPr>
            <a:spLocks noChangeArrowheads="1"/>
          </p:cNvSpPr>
          <p:nvPr/>
        </p:nvSpPr>
        <p:spPr bwMode="auto">
          <a:xfrm>
            <a:off x="2178050" y="4010025"/>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宋体" charset="-122"/>
              </a:rPr>
              <a:t>严厉</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extLst>
      <p:ext uri="{BB962C8B-B14F-4D97-AF65-F5344CB8AC3E}">
        <p14:creationId xmlns:p14="http://schemas.microsoft.com/office/powerpoint/2010/main" val="29446175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1" name="组合 2"/>
          <p:cNvGrpSpPr/>
          <p:nvPr/>
        </p:nvGrpSpPr>
        <p:grpSpPr>
          <a:xfrm>
            <a:off x="890588" y="2506663"/>
            <a:ext cx="7748587" cy="1241425"/>
            <a:chOff x="918568" y="2622805"/>
            <a:chExt cx="7747760" cy="1240768"/>
          </a:xfrm>
        </p:grpSpPr>
        <p:sp>
          <p:nvSpPr>
            <p:cNvPr id="4" name="任意多边形 3"/>
            <p:cNvSpPr/>
            <p:nvPr/>
          </p:nvSpPr>
          <p:spPr>
            <a:xfrm>
              <a:off x="918568" y="2936964"/>
              <a:ext cx="7747760" cy="926609"/>
            </a:xfrm>
            <a:custGeom>
              <a:avLst/>
              <a:gdLst>
                <a:gd name="connsiteX0" fmla="*/ 0 w 7638579"/>
                <a:gd name="connsiteY0" fmla="*/ 154353 h 926100"/>
                <a:gd name="connsiteX1" fmla="*/ 154353 w 7638579"/>
                <a:gd name="connsiteY1" fmla="*/ 0 h 926100"/>
                <a:gd name="connsiteX2" fmla="*/ 7484226 w 7638579"/>
                <a:gd name="connsiteY2" fmla="*/ 0 h 926100"/>
                <a:gd name="connsiteX3" fmla="*/ 7638579 w 7638579"/>
                <a:gd name="connsiteY3" fmla="*/ 154353 h 926100"/>
                <a:gd name="connsiteX4" fmla="*/ 7638579 w 7638579"/>
                <a:gd name="connsiteY4" fmla="*/ 771747 h 926100"/>
                <a:gd name="connsiteX5" fmla="*/ 7484226 w 7638579"/>
                <a:gd name="connsiteY5" fmla="*/ 926100 h 926100"/>
                <a:gd name="connsiteX6" fmla="*/ 154353 w 7638579"/>
                <a:gd name="connsiteY6" fmla="*/ 926100 h 926100"/>
                <a:gd name="connsiteX7" fmla="*/ 0 w 7638579"/>
                <a:gd name="connsiteY7" fmla="*/ 771747 h 926100"/>
                <a:gd name="connsiteX8" fmla="*/ 0 w 7638579"/>
                <a:gd name="connsiteY8" fmla="*/ 154353 h 92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38579" h="926100">
                  <a:moveTo>
                    <a:pt x="0" y="154353"/>
                  </a:moveTo>
                  <a:cubicBezTo>
                    <a:pt x="0" y="69106"/>
                    <a:pt x="69106" y="0"/>
                    <a:pt x="154353" y="0"/>
                  </a:cubicBezTo>
                  <a:lnTo>
                    <a:pt x="7484226" y="0"/>
                  </a:lnTo>
                  <a:cubicBezTo>
                    <a:pt x="7569473" y="0"/>
                    <a:pt x="7638579" y="69106"/>
                    <a:pt x="7638579" y="154353"/>
                  </a:cubicBezTo>
                  <a:lnTo>
                    <a:pt x="7638579" y="771747"/>
                  </a:lnTo>
                  <a:cubicBezTo>
                    <a:pt x="7638579" y="856994"/>
                    <a:pt x="7569473" y="926100"/>
                    <a:pt x="7484226" y="926100"/>
                  </a:cubicBezTo>
                  <a:lnTo>
                    <a:pt x="154353" y="926100"/>
                  </a:lnTo>
                  <a:cubicBezTo>
                    <a:pt x="69106" y="926100"/>
                    <a:pt x="0" y="856994"/>
                    <a:pt x="0" y="771747"/>
                  </a:cubicBezTo>
                  <a:lnTo>
                    <a:pt x="0" y="154353"/>
                  </a:lnTo>
                  <a:close/>
                </a:path>
              </a:pathLst>
            </a:custGeom>
            <a:solidFill>
              <a:srgbClr val="DBE1ED">
                <a:alpha val="89804"/>
              </a:srgbClr>
            </a:solidFill>
            <a:ln>
              <a:solidFill>
                <a:schemeClr val="accent1">
                  <a:lumMod val="75000"/>
                </a:schemeClr>
              </a:solidFill>
            </a:ln>
          </p:spPr>
          <p:style>
            <a:lnRef idx="1">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638047" tIns="336800" rIns="638047" bIns="215896" spcCol="1270" anchor="b"/>
            <a:lstStyle/>
            <a:p>
              <a:pPr marL="342900" marR="0" lvl="1" indent="-342900" algn="l" defTabSz="1066800" rtl="0" eaLnBrk="1" fontAlgn="base" latinLnBrk="0" hangingPunct="1">
                <a:lnSpc>
                  <a:spcPct val="90000"/>
                </a:lnSpc>
                <a:spcBef>
                  <a:spcPct val="0"/>
                </a:spcBef>
                <a:spcAft>
                  <a:spcPct val="15000"/>
                </a:spcAft>
                <a:buClrTx/>
                <a:buSzTx/>
                <a:buFont typeface="Wingdings" panose="05000000000000000000" pitchFamily="2" charset="2"/>
                <a:buChar char="Ø"/>
                <a:defRPr/>
              </a:pP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itchFamily="49" charset="-122"/>
                  <a:ea typeface="仿宋" pitchFamily="49" charset="-122"/>
                  <a:cs typeface="+mn-cs"/>
                </a:rPr>
                <a:t>完成</a:t>
              </a:r>
              <a:r>
                <a:rPr kumimoji="0" lang="en-US" altLang="zh-CN" sz="2400" b="1" i="0" u="none" strike="noStrike" kern="1200" cap="none" spc="0" normalizeH="0" baseline="0" noProof="0" dirty="0">
                  <a:ln>
                    <a:noFill/>
                  </a:ln>
                  <a:solidFill>
                    <a:schemeClr val="dk1">
                      <a:hueOff val="0"/>
                      <a:satOff val="0"/>
                      <a:lumOff val="0"/>
                      <a:alphaOff val="0"/>
                    </a:schemeClr>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楷体" pitchFamily="49" charset="-122"/>
                  <a:ea typeface="楷体" pitchFamily="49" charset="-122"/>
                  <a:cs typeface="+mn-cs"/>
                </a:rPr>
                <a:t>点拨</a:t>
              </a:r>
              <a:r>
                <a:rPr kumimoji="0" lang="en-US" altLang="zh-CN" sz="2400" b="1" i="0" u="none" strike="noStrike" kern="1200" cap="none" spc="0" normalizeH="0" baseline="0" noProof="0" dirty="0">
                  <a:ln>
                    <a:noFill/>
                  </a:ln>
                  <a:solidFill>
                    <a:schemeClr val="dk1">
                      <a:hueOff val="0"/>
                      <a:satOff val="0"/>
                      <a:lumOff val="0"/>
                      <a:alphaOff val="0"/>
                    </a:schemeClr>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itchFamily="49" charset="-122"/>
                  <a:ea typeface="仿宋" pitchFamily="49" charset="-122"/>
                  <a:cs typeface="+mn-cs"/>
                </a:rPr>
                <a:t>“阅读方法练”“写作方法练”。</a:t>
              </a:r>
            </a:p>
          </p:txBody>
        </p:sp>
        <p:sp>
          <p:nvSpPr>
            <p:cNvPr id="5" name="任意多边形 4"/>
            <p:cNvSpPr/>
            <p:nvPr/>
          </p:nvSpPr>
          <p:spPr>
            <a:xfrm>
              <a:off x="1300122" y="2622805"/>
              <a:ext cx="2670731" cy="413280"/>
            </a:xfrm>
            <a:custGeom>
              <a:avLst/>
              <a:gdLst>
                <a:gd name="connsiteX0" fmla="*/ 0 w 2670731"/>
                <a:gd name="connsiteY0" fmla="*/ 68881 h 413280"/>
                <a:gd name="connsiteX1" fmla="*/ 68881 w 2670731"/>
                <a:gd name="connsiteY1" fmla="*/ 0 h 413280"/>
                <a:gd name="connsiteX2" fmla="*/ 2601850 w 2670731"/>
                <a:gd name="connsiteY2" fmla="*/ 0 h 413280"/>
                <a:gd name="connsiteX3" fmla="*/ 2670731 w 2670731"/>
                <a:gd name="connsiteY3" fmla="*/ 68881 h 413280"/>
                <a:gd name="connsiteX4" fmla="*/ 2670731 w 2670731"/>
                <a:gd name="connsiteY4" fmla="*/ 344399 h 413280"/>
                <a:gd name="connsiteX5" fmla="*/ 2601850 w 2670731"/>
                <a:gd name="connsiteY5" fmla="*/ 413280 h 413280"/>
                <a:gd name="connsiteX6" fmla="*/ 68881 w 2670731"/>
                <a:gd name="connsiteY6" fmla="*/ 413280 h 413280"/>
                <a:gd name="connsiteX7" fmla="*/ 0 w 2670731"/>
                <a:gd name="connsiteY7" fmla="*/ 344399 h 413280"/>
                <a:gd name="connsiteX8" fmla="*/ 0 w 2670731"/>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0731" h="413280">
                  <a:moveTo>
                    <a:pt x="0" y="68881"/>
                  </a:moveTo>
                  <a:cubicBezTo>
                    <a:pt x="0" y="30839"/>
                    <a:pt x="30839" y="0"/>
                    <a:pt x="68881" y="0"/>
                  </a:cubicBezTo>
                  <a:lnTo>
                    <a:pt x="2601850" y="0"/>
                  </a:lnTo>
                  <a:cubicBezTo>
                    <a:pt x="2639892" y="0"/>
                    <a:pt x="2670731" y="30839"/>
                    <a:pt x="2670731" y="68881"/>
                  </a:cubicBezTo>
                  <a:lnTo>
                    <a:pt x="2670731" y="344399"/>
                  </a:lnTo>
                  <a:cubicBezTo>
                    <a:pt x="2670731" y="382441"/>
                    <a:pt x="2639892" y="413280"/>
                    <a:pt x="2601850" y="413280"/>
                  </a:cubicBezTo>
                  <a:lnTo>
                    <a:pt x="68881" y="413280"/>
                  </a:lnTo>
                  <a:cubicBezTo>
                    <a:pt x="30839" y="413280"/>
                    <a:pt x="0" y="382441"/>
                    <a:pt x="0" y="344399"/>
                  </a:cubicBezTo>
                  <a:lnTo>
                    <a:pt x="0" y="68881"/>
                  </a:lnTo>
                  <a:close/>
                </a:path>
              </a:pathLst>
            </a:cu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222279" tIns="20175" rIns="222279" bIns="20175" spcCol="127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0030101010101" pitchFamily="49" charset="-122"/>
                  <a:ea typeface="黑体" panose="02010600030101010101" pitchFamily="49" charset="-122"/>
                  <a:cs typeface="+mn-cs"/>
                </a:rPr>
                <a:t>A</a:t>
              </a:r>
              <a:r>
                <a:rPr kumimoji="0" 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0030101010101" pitchFamily="49" charset="-122"/>
                  <a:ea typeface="黑体" panose="02010600030101010101" pitchFamily="49" charset="-122"/>
                  <a:cs typeface="+mn-cs"/>
                </a:rPr>
                <a:t>组</a:t>
              </a:r>
              <a:r>
                <a:rPr kumimoji="0" 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0030101010101" pitchFamily="49" charset="-122"/>
                  <a:ea typeface="黑体" panose="02010600030101010101" pitchFamily="49" charset="-122"/>
                  <a:cs typeface="+mn-cs"/>
                </a:rPr>
                <a:t>—</a:t>
              </a:r>
              <a:r>
                <a:rPr kumimoji="0" 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0030101010101" pitchFamily="49" charset="-122"/>
                  <a:ea typeface="黑体" panose="02010600030101010101" pitchFamily="49" charset="-122"/>
                  <a:cs typeface="+mn-cs"/>
                </a:rPr>
                <a:t>基础篇</a:t>
              </a:r>
            </a:p>
          </p:txBody>
        </p:sp>
      </p:grpSp>
      <p:graphicFrame>
        <p:nvGraphicFramePr>
          <p:cNvPr id="7" name="图示 6"/>
          <p:cNvGraphicFramePr/>
          <p:nvPr/>
        </p:nvGraphicFramePr>
        <p:xfrm>
          <a:off x="890338" y="1366891"/>
          <a:ext cx="2952328" cy="7496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8373" name="组合 5"/>
          <p:cNvGrpSpPr/>
          <p:nvPr/>
        </p:nvGrpSpPr>
        <p:grpSpPr>
          <a:xfrm>
            <a:off x="903288" y="3951288"/>
            <a:ext cx="7735887" cy="1371600"/>
            <a:chOff x="931282" y="4035939"/>
            <a:chExt cx="7735045" cy="1370872"/>
          </a:xfrm>
        </p:grpSpPr>
        <p:sp>
          <p:nvSpPr>
            <p:cNvPr id="8" name="任意多边形 7"/>
            <p:cNvSpPr/>
            <p:nvPr/>
          </p:nvSpPr>
          <p:spPr>
            <a:xfrm>
              <a:off x="931282" y="4386590"/>
              <a:ext cx="7735045" cy="1020221"/>
            </a:xfrm>
            <a:custGeom>
              <a:avLst/>
              <a:gdLst>
                <a:gd name="connsiteX0" fmla="*/ 0 w 7638579"/>
                <a:gd name="connsiteY0" fmla="*/ 170103 h 1020600"/>
                <a:gd name="connsiteX1" fmla="*/ 170103 w 7638579"/>
                <a:gd name="connsiteY1" fmla="*/ 0 h 1020600"/>
                <a:gd name="connsiteX2" fmla="*/ 7468476 w 7638579"/>
                <a:gd name="connsiteY2" fmla="*/ 0 h 1020600"/>
                <a:gd name="connsiteX3" fmla="*/ 7638579 w 7638579"/>
                <a:gd name="connsiteY3" fmla="*/ 170103 h 1020600"/>
                <a:gd name="connsiteX4" fmla="*/ 7638579 w 7638579"/>
                <a:gd name="connsiteY4" fmla="*/ 850497 h 1020600"/>
                <a:gd name="connsiteX5" fmla="*/ 7468476 w 7638579"/>
                <a:gd name="connsiteY5" fmla="*/ 1020600 h 1020600"/>
                <a:gd name="connsiteX6" fmla="*/ 170103 w 7638579"/>
                <a:gd name="connsiteY6" fmla="*/ 1020600 h 1020600"/>
                <a:gd name="connsiteX7" fmla="*/ 0 w 7638579"/>
                <a:gd name="connsiteY7" fmla="*/ 850497 h 1020600"/>
                <a:gd name="connsiteX8" fmla="*/ 0 w 7638579"/>
                <a:gd name="connsiteY8" fmla="*/ 170103 h 10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38579" h="1020600">
                  <a:moveTo>
                    <a:pt x="0" y="170103"/>
                  </a:moveTo>
                  <a:cubicBezTo>
                    <a:pt x="0" y="76158"/>
                    <a:pt x="76158" y="0"/>
                    <a:pt x="170103" y="0"/>
                  </a:cubicBezTo>
                  <a:lnTo>
                    <a:pt x="7468476" y="0"/>
                  </a:lnTo>
                  <a:cubicBezTo>
                    <a:pt x="7562421" y="0"/>
                    <a:pt x="7638579" y="76158"/>
                    <a:pt x="7638579" y="170103"/>
                  </a:cubicBezTo>
                  <a:lnTo>
                    <a:pt x="7638579" y="850497"/>
                  </a:lnTo>
                  <a:cubicBezTo>
                    <a:pt x="7638579" y="944442"/>
                    <a:pt x="7562421" y="1020600"/>
                    <a:pt x="7468476" y="1020600"/>
                  </a:cubicBezTo>
                  <a:lnTo>
                    <a:pt x="170103" y="1020600"/>
                  </a:lnTo>
                  <a:cubicBezTo>
                    <a:pt x="76158" y="1020600"/>
                    <a:pt x="0" y="944442"/>
                    <a:pt x="0" y="850497"/>
                  </a:cubicBezTo>
                  <a:lnTo>
                    <a:pt x="0" y="170103"/>
                  </a:lnTo>
                  <a:close/>
                </a:path>
              </a:pathLst>
            </a:custGeom>
            <a:solidFill>
              <a:srgbClr val="DBE1ED">
                <a:alpha val="89804"/>
              </a:srgbClr>
            </a:solidFill>
            <a:ln>
              <a:solidFill>
                <a:schemeClr val="accent1">
                  <a:lumMod val="75000"/>
                </a:schemeClr>
              </a:solidFill>
            </a:ln>
          </p:spPr>
          <p:style>
            <a:lnRef idx="1">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642661" tIns="424726" rIns="642661" bIns="220510" spcCol="1270" anchor="ctr"/>
            <a:lstStyle/>
            <a:p>
              <a:pPr marL="342900" marR="0" lvl="1" indent="-342900" algn="l" defTabSz="1066800" rtl="0" eaLnBrk="1" fontAlgn="base" latinLnBrk="0" hangingPunct="1">
                <a:lnSpc>
                  <a:spcPct val="90000"/>
                </a:lnSpc>
                <a:spcBef>
                  <a:spcPct val="0"/>
                </a:spcBef>
                <a:spcAft>
                  <a:spcPct val="15000"/>
                </a:spcAft>
                <a:buClrTx/>
                <a:buSzTx/>
                <a:buFont typeface="Wingdings" panose="05000000000000000000" pitchFamily="2" charset="2"/>
                <a:buChar char="Ø"/>
                <a:defRPr/>
              </a:pP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itchFamily="49" charset="-122"/>
                  <a:ea typeface="仿宋" pitchFamily="49" charset="-122"/>
                  <a:cs typeface="+mn-cs"/>
                </a:rPr>
                <a:t>完成</a:t>
              </a:r>
              <a:r>
                <a:rPr kumimoji="0" lang="en-US" altLang="en-US" sz="2400" b="1" i="0" u="none" strike="noStrike" kern="1200" cap="none" spc="0" normalizeH="0" baseline="0" noProof="0" dirty="0">
                  <a:ln>
                    <a:noFill/>
                  </a:ln>
                  <a:solidFill>
                    <a:schemeClr val="dk1">
                      <a:hueOff val="0"/>
                      <a:satOff val="0"/>
                      <a:lumOff val="0"/>
                      <a:alphaOff val="0"/>
                    </a:schemeClr>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楷体" pitchFamily="49" charset="-122"/>
                  <a:ea typeface="楷体" pitchFamily="49" charset="-122"/>
                  <a:cs typeface="+mn-cs"/>
                </a:rPr>
                <a:t>典中点</a:t>
              </a:r>
              <a:r>
                <a:rPr kumimoji="0" lang="en-US" altLang="en-US" sz="2400" b="1" i="0" u="none" strike="noStrike" kern="1200" cap="none" spc="0" normalizeH="0" baseline="0" noProof="0" dirty="0">
                  <a:ln>
                    <a:noFill/>
                  </a:ln>
                  <a:solidFill>
                    <a:schemeClr val="dk1">
                      <a:hueOff val="0"/>
                      <a:satOff val="0"/>
                      <a:lumOff val="0"/>
                      <a:alphaOff val="0"/>
                    </a:schemeClr>
                  </a:solidFill>
                  <a:effectLst/>
                  <a:uLnTx/>
                  <a:uFillTx/>
                  <a:latin typeface="楷体" pitchFamily="49" charset="-122"/>
                  <a:ea typeface="楷体" pitchFamily="49" charset="-122"/>
                  <a:cs typeface="+mn-cs"/>
                </a:rPr>
                <a:t>》</a:t>
              </a:r>
              <a:r>
                <a:rPr kumimoji="0" lang="en-US" altLang="en-US" sz="2400" b="1" i="0" u="none" strike="noStrike" kern="1200" cap="none" spc="0" normalizeH="0" baseline="0" noProof="0" dirty="0">
                  <a:ln>
                    <a:noFill/>
                  </a:ln>
                  <a:solidFill>
                    <a:schemeClr val="dk1">
                      <a:hueOff val="0"/>
                      <a:satOff val="0"/>
                      <a:lumOff val="0"/>
                      <a:alphaOff val="0"/>
                    </a:schemeClr>
                  </a:solidFill>
                  <a:effectLst/>
                  <a:uLnTx/>
                  <a:uFillTx/>
                  <a:latin typeface="仿宋" pitchFamily="49" charset="-122"/>
                  <a:ea typeface="仿宋" pitchFamily="49" charset="-122"/>
                  <a:cs typeface="+mn-cs"/>
                </a:rPr>
                <a:t>“</a:t>
              </a: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itchFamily="49" charset="-122"/>
                  <a:ea typeface="仿宋" pitchFamily="49" charset="-122"/>
                  <a:cs typeface="+mn-cs"/>
                </a:rPr>
                <a:t>主题探究”“拓展提升”。</a:t>
              </a:r>
            </a:p>
          </p:txBody>
        </p:sp>
        <p:sp>
          <p:nvSpPr>
            <p:cNvPr id="12" name="任意多边形 11"/>
            <p:cNvSpPr/>
            <p:nvPr/>
          </p:nvSpPr>
          <p:spPr>
            <a:xfrm>
              <a:off x="1312837" y="4035939"/>
              <a:ext cx="2645304" cy="531360"/>
            </a:xfrm>
            <a:custGeom>
              <a:avLst/>
              <a:gdLst>
                <a:gd name="connsiteX0" fmla="*/ 0 w 2645304"/>
                <a:gd name="connsiteY0" fmla="*/ 88562 h 531360"/>
                <a:gd name="connsiteX1" fmla="*/ 88562 w 2645304"/>
                <a:gd name="connsiteY1" fmla="*/ 0 h 531360"/>
                <a:gd name="connsiteX2" fmla="*/ 2556742 w 2645304"/>
                <a:gd name="connsiteY2" fmla="*/ 0 h 531360"/>
                <a:gd name="connsiteX3" fmla="*/ 2645304 w 2645304"/>
                <a:gd name="connsiteY3" fmla="*/ 88562 h 531360"/>
                <a:gd name="connsiteX4" fmla="*/ 2645304 w 2645304"/>
                <a:gd name="connsiteY4" fmla="*/ 442798 h 531360"/>
                <a:gd name="connsiteX5" fmla="*/ 2556742 w 2645304"/>
                <a:gd name="connsiteY5" fmla="*/ 531360 h 531360"/>
                <a:gd name="connsiteX6" fmla="*/ 88562 w 2645304"/>
                <a:gd name="connsiteY6" fmla="*/ 531360 h 531360"/>
                <a:gd name="connsiteX7" fmla="*/ 0 w 2645304"/>
                <a:gd name="connsiteY7" fmla="*/ 442798 h 531360"/>
                <a:gd name="connsiteX8" fmla="*/ 0 w 2645304"/>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5304" h="531360">
                  <a:moveTo>
                    <a:pt x="0" y="88562"/>
                  </a:moveTo>
                  <a:cubicBezTo>
                    <a:pt x="0" y="39651"/>
                    <a:pt x="39651" y="0"/>
                    <a:pt x="88562" y="0"/>
                  </a:cubicBezTo>
                  <a:lnTo>
                    <a:pt x="2556742" y="0"/>
                  </a:lnTo>
                  <a:cubicBezTo>
                    <a:pt x="2605653" y="0"/>
                    <a:pt x="2645304" y="39651"/>
                    <a:pt x="2645304" y="88562"/>
                  </a:cubicBezTo>
                  <a:lnTo>
                    <a:pt x="2645304" y="442798"/>
                  </a:lnTo>
                  <a:cubicBezTo>
                    <a:pt x="2645304" y="491709"/>
                    <a:pt x="2605653" y="531360"/>
                    <a:pt x="2556742" y="531360"/>
                  </a:cubicBezTo>
                  <a:lnTo>
                    <a:pt x="88562" y="531360"/>
                  </a:lnTo>
                  <a:cubicBezTo>
                    <a:pt x="39651" y="531360"/>
                    <a:pt x="0" y="491709"/>
                    <a:pt x="0" y="442798"/>
                  </a:cubicBezTo>
                  <a:lnTo>
                    <a:pt x="0" y="88562"/>
                  </a:lnTo>
                  <a:close/>
                </a:path>
              </a:pathLst>
            </a:cu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228043" tIns="25939" rIns="228043" bIns="25939" spcCol="127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en-US" alt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0030101010101" pitchFamily="49" charset="-122"/>
                  <a:ea typeface="黑体" panose="02010600030101010101" pitchFamily="49" charset="-122"/>
                  <a:cs typeface="+mn-cs"/>
                </a:rPr>
                <a:t>B</a:t>
              </a:r>
              <a:r>
                <a:rPr kumimoji="0" lang="zh-CN" alt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0030101010101" pitchFamily="49" charset="-122"/>
                  <a:ea typeface="黑体" panose="02010600030101010101" pitchFamily="49" charset="-122"/>
                  <a:cs typeface="+mn-cs"/>
                </a:rPr>
                <a:t>组</a:t>
              </a:r>
              <a:r>
                <a:rPr kumimoji="0" lang="en-US" alt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0030101010101" pitchFamily="49" charset="-122"/>
                  <a:ea typeface="黑体" panose="02010600030101010101" pitchFamily="49" charset="-122"/>
                  <a:cs typeface="+mn-cs"/>
                </a:rPr>
                <a:t>—</a:t>
              </a:r>
              <a:r>
                <a:rPr kumimoji="0" lang="zh-CN" alt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0030101010101" pitchFamily="49" charset="-122"/>
                  <a:ea typeface="黑体" panose="02010600030101010101" pitchFamily="49" charset="-122"/>
                  <a:cs typeface="+mn-cs"/>
                </a:rPr>
                <a:t>提升篇</a:t>
              </a:r>
            </a:p>
          </p:txBody>
        </p:sp>
      </p:gr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7" name="内容占位符 2"/>
          <p:cNvSpPr txBox="1">
            <a:spLocks noChangeArrowheads="1"/>
          </p:cNvSpPr>
          <p:nvPr/>
        </p:nvSpPr>
        <p:spPr bwMode="auto">
          <a:xfrm>
            <a:off x="782638" y="1897062"/>
            <a:ext cx="7793038" cy="4554537"/>
          </a:xfrm>
          <a:prstGeom prst="rect">
            <a:avLst/>
          </a:prstGeom>
          <a:noFill/>
          <a:ln>
            <a:noFill/>
          </a:ln>
        </p:spPr>
        <p:txBody>
          <a:bodyPr/>
          <a:lstStyle>
            <a:lvl1pPr eaLnBrk="0" hangingPunct="0">
              <a:buFont typeface="Arial" panose="020B0604020202020204" pitchFamily="34" charset="0"/>
              <a:defRPr>
                <a:solidFill>
                  <a:schemeClr val="tx1"/>
                </a:solidFill>
                <a:latin typeface="Calibri"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9pPr>
          </a:lstStyle>
          <a:p>
            <a:pPr marL="342900" marR="0" lvl="0" indent="-342900" algn="l" defTabSz="457200" rtl="0" eaLnBrk="1" fontAlgn="base" latinLnBrk="0" hangingPunct="1">
              <a:lnSpc>
                <a:spcPct val="150000"/>
              </a:lnSpc>
              <a:spcBef>
                <a:spcPts val="0"/>
              </a:spcBef>
              <a:spcAft>
                <a:spcPct val="0"/>
              </a:spcAft>
              <a:buClrTx/>
              <a:buSzTx/>
              <a:buFont typeface="Wingdings" panose="05000000000000000000" pitchFamily="2" charset="2"/>
              <a:buChar char="u"/>
              <a:defRPr/>
            </a:pPr>
            <a:r>
              <a:rPr kumimoji="0" lang="zh-CN" altLang="zh-CN" sz="2400" b="1" i="0" u="none" strike="noStrike" kern="1200" cap="none" spc="0" normalizeH="0" baseline="0" noProof="0" dirty="0" smtClean="0">
                <a:ln>
                  <a:noFill/>
                </a:ln>
                <a:solidFill>
                  <a:srgbClr val="C00000"/>
                </a:solidFill>
                <a:effectLst/>
                <a:uLnTx/>
                <a:uFillTx/>
                <a:latin typeface="黑体" panose="02010600030101010101" pitchFamily="49" charset="-122"/>
                <a:ea typeface="黑体" panose="02010600030101010101" pitchFamily="49" charset="-122"/>
                <a:cs typeface="Adobe 黑体 Std R" pitchFamily="34" charset="-122"/>
                <a:sym typeface="Calibri" pitchFamily="34" charset="0"/>
              </a:rPr>
              <a:t>核心问题：</a:t>
            </a:r>
            <a:endParaRPr kumimoji="0" lang="en-US" altLang="zh-CN" sz="2400" b="1" i="0" u="none" strike="noStrike" kern="1200" cap="none" spc="0" normalizeH="0" baseline="0" noProof="0" dirty="0" smtClean="0">
              <a:ln>
                <a:noFill/>
              </a:ln>
              <a:solidFill>
                <a:srgbClr val="C00000"/>
              </a:solidFill>
              <a:effectLst/>
              <a:uLnTx/>
              <a:uFillTx/>
              <a:latin typeface="黑体" panose="02010600030101010101" pitchFamily="49" charset="-122"/>
              <a:ea typeface="黑体" panose="02010600030101010101" pitchFamily="49" charset="-122"/>
              <a:cs typeface="Adobe 黑体 Std R" pitchFamily="34" charset="-122"/>
              <a:sym typeface="Calibri" pitchFamily="34" charset="0"/>
            </a:endParaRPr>
          </a:p>
          <a:p>
            <a:pPr marL="342900" marR="0" lvl="0" indent="12700" algn="l" defTabSz="457200" rtl="0" eaLnBrk="1" fontAlgn="base" latinLnBrk="0" hangingPunct="1">
              <a:lnSpc>
                <a:spcPct val="150000"/>
              </a:lnSpc>
              <a:spcBef>
                <a:spcPts val="0"/>
              </a:spcBef>
              <a:spcAft>
                <a:spcPct val="0"/>
              </a:spcAft>
              <a:buClrTx/>
              <a:buSzTx/>
              <a:buFont typeface="Arial" panose="020B0604020202020204" pitchFamily="34" charset="0"/>
              <a:buNone/>
              <a:defRPr/>
            </a:pPr>
            <a:r>
              <a:rPr kumimoji="0" sz="2400" b="1" i="0" u="none" strike="noStrike" kern="1200" cap="none" spc="0" normalizeH="0" baseline="0" noProof="0" smtClean="0">
                <a:ln>
                  <a:noFill/>
                </a:ln>
                <a:solidFill>
                  <a:prstClr val="black"/>
                </a:solidFill>
                <a:effectLst/>
                <a:uLnTx/>
                <a:uFillTx/>
                <a:latin typeface="+mj-ea"/>
                <a:ea typeface="+mj-ea"/>
                <a:sym typeface="Calibri" pitchFamily="34" charset="0"/>
              </a:rPr>
              <a:t>从课文中</a:t>
            </a:r>
            <a:r>
              <a:rPr kumimoji="0" sz="2400" b="1" i="0" u="none" strike="noStrike" kern="1200" cap="none" spc="0" normalizeH="0" baseline="0" noProof="0" dirty="0">
                <a:ln>
                  <a:noFill/>
                </a:ln>
                <a:solidFill>
                  <a:prstClr val="black"/>
                </a:solidFill>
                <a:effectLst/>
                <a:uLnTx/>
                <a:uFillTx/>
                <a:latin typeface="+mj-ea"/>
                <a:ea typeface="+mj-ea"/>
                <a:sym typeface="Calibri" pitchFamily="34" charset="0"/>
              </a:rPr>
              <a:t>，你明白了什么道理？</a:t>
            </a:r>
            <a:r>
              <a:rPr kumimoji="0" lang="zh-CN" altLang="en-US" sz="2400" b="1" i="0" u="none" strike="noStrike" kern="1200" cap="none" spc="0" normalizeH="0" baseline="0" noProof="0" dirty="0">
                <a:ln>
                  <a:noFill/>
                </a:ln>
                <a:solidFill>
                  <a:prstClr val="black"/>
                </a:solidFill>
                <a:effectLst/>
                <a:uLnTx/>
                <a:uFillTx/>
                <a:latin typeface="+mj-ea"/>
                <a:ea typeface="+mj-ea"/>
                <a:sym typeface="Calibri" pitchFamily="34" charset="0"/>
              </a:rPr>
              <a:t>　　</a:t>
            </a:r>
            <a:endParaRPr kumimoji="0" lang="zh-CN" altLang="en-US" sz="2400" b="1" i="0" u="none" strike="noStrike" kern="1200" cap="none" spc="0" normalizeH="0" baseline="0" noProof="0" dirty="0" smtClean="0">
              <a:ln>
                <a:noFill/>
              </a:ln>
              <a:solidFill>
                <a:prstClr val="black"/>
              </a:solidFill>
              <a:effectLst/>
              <a:uLnTx/>
              <a:uFillTx/>
              <a:latin typeface="+mj-ea"/>
              <a:ea typeface="+mj-ea"/>
              <a:sym typeface="Calibri" pitchFamily="34" charset="0"/>
            </a:endParaRPr>
          </a:p>
          <a:p>
            <a:pPr marL="342900" marR="0" lvl="0" indent="-342900" algn="l" defTabSz="457200" rtl="0" eaLnBrk="1" fontAlgn="base" latinLnBrk="0" hangingPunct="1">
              <a:lnSpc>
                <a:spcPct val="150000"/>
              </a:lnSpc>
              <a:spcBef>
                <a:spcPts val="0"/>
              </a:spcBef>
              <a:spcAft>
                <a:spcPct val="0"/>
              </a:spcAft>
              <a:buClrTx/>
              <a:buSzTx/>
              <a:buFont typeface="Wingdings" panose="05000000000000000000" pitchFamily="2" charset="2"/>
              <a:buChar char="u"/>
              <a:defRPr/>
            </a:pPr>
            <a:r>
              <a:rPr kumimoji="0" lang="zh-CN" altLang="zh-CN" sz="2400" b="1" i="0" u="none" strike="noStrike" kern="1200" cap="none" spc="0" normalizeH="0" baseline="0" noProof="0" dirty="0" smtClean="0">
                <a:ln>
                  <a:noFill/>
                </a:ln>
                <a:solidFill>
                  <a:srgbClr val="C00000"/>
                </a:solidFill>
                <a:effectLst/>
                <a:uLnTx/>
                <a:uFillTx/>
                <a:latin typeface="黑体" panose="02010600030101010101" pitchFamily="49" charset="-122"/>
                <a:ea typeface="黑体" panose="02010600030101010101" pitchFamily="49" charset="-122"/>
                <a:sym typeface="Calibri" pitchFamily="34" charset="0"/>
              </a:rPr>
              <a:t>串珠问题：</a:t>
            </a:r>
          </a:p>
          <a:p>
            <a:pPr marL="273050" marR="0" lvl="0" indent="-273050" algn="l" defTabSz="4572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prstClr val="black"/>
                </a:solidFill>
                <a:effectLst/>
                <a:uLnTx/>
                <a:uFillTx/>
                <a:latin typeface="+mj-ea"/>
                <a:ea typeface="+mj-ea"/>
                <a:sym typeface="Calibri" pitchFamily="34" charset="0"/>
              </a:rPr>
              <a:t>1.</a:t>
            </a:r>
            <a:r>
              <a:rPr kumimoji="0" lang="zh-CN" altLang="en-US" sz="2400" b="1" i="0" u="none" strike="noStrike" kern="1200" cap="none" spc="0" normalizeH="0" baseline="0" noProof="0" smtClean="0">
                <a:ln>
                  <a:noFill/>
                </a:ln>
                <a:solidFill>
                  <a:srgbClr val="C00000"/>
                </a:solidFill>
                <a:effectLst/>
                <a:uLnTx/>
                <a:uFillTx/>
                <a:latin typeface="黑体" pitchFamily="49" charset="-122"/>
                <a:ea typeface="黑体" pitchFamily="49" charset="-122"/>
                <a:sym typeface="Calibri" pitchFamily="34" charset="0"/>
              </a:rPr>
              <a:t>一读：</a:t>
            </a:r>
            <a:r>
              <a:rPr kumimoji="0" lang="zh-CN" altLang="en-US" sz="2400" b="1" i="0" u="none" strike="noStrike" kern="1200" cap="none" spc="0" normalizeH="0" baseline="0" noProof="0" smtClean="0">
                <a:ln>
                  <a:noFill/>
                </a:ln>
                <a:solidFill>
                  <a:prstClr val="black"/>
                </a:solidFill>
                <a:effectLst/>
                <a:uLnTx/>
                <a:uFillTx/>
                <a:latin typeface="+mj-ea"/>
                <a:ea typeface="+mj-ea"/>
                <a:sym typeface="Calibri" pitchFamily="34" charset="0"/>
              </a:rPr>
              <a:t>读</a:t>
            </a:r>
            <a:r>
              <a:rPr kumimoji="0" lang="zh-CN" altLang="en-US" sz="2400" b="1" i="0" u="none" strike="noStrike" kern="1200" cap="none" spc="0" normalizeH="0" baseline="0" noProof="0" dirty="0">
                <a:ln>
                  <a:noFill/>
                </a:ln>
                <a:solidFill>
                  <a:prstClr val="black"/>
                </a:solidFill>
                <a:effectLst/>
                <a:uLnTx/>
                <a:uFillTx/>
                <a:latin typeface="+mj-ea"/>
                <a:ea typeface="+mj-ea"/>
                <a:sym typeface="Calibri" pitchFamily="34" charset="0"/>
              </a:rPr>
              <a:t>课文，说说课文讲了一件什么事？</a:t>
            </a:r>
          </a:p>
          <a:p>
            <a:pPr marL="273050" lvl="0" indent="-273050" eaLnBrk="1" hangingPunct="1">
              <a:lnSpc>
                <a:spcPct val="150000"/>
              </a:lnSpc>
              <a:spcBef>
                <a:spcPts val="0"/>
              </a:spcBef>
              <a:defRPr/>
            </a:pPr>
            <a:r>
              <a:rPr kumimoji="0" lang="en-US" altLang="zh-CN" sz="2400" b="1" i="0" u="none" strike="noStrike" kern="1200" cap="none" spc="0" normalizeH="0" baseline="0" noProof="0" smtClean="0">
                <a:ln>
                  <a:noFill/>
                </a:ln>
                <a:solidFill>
                  <a:prstClr val="black"/>
                </a:solidFill>
                <a:effectLst/>
                <a:uLnTx/>
                <a:uFillTx/>
                <a:latin typeface="+mj-ea"/>
                <a:ea typeface="+mj-ea"/>
                <a:sym typeface="Calibri" pitchFamily="34" charset="0"/>
              </a:rPr>
              <a:t>2.</a:t>
            </a:r>
            <a:r>
              <a:rPr kumimoji="0" lang="zh-CN" altLang="en-US" sz="2400" b="1" i="0" u="none" strike="noStrike" kern="1200" cap="none" spc="0" normalizeH="0" baseline="0" noProof="0" smtClean="0">
                <a:ln>
                  <a:noFill/>
                </a:ln>
                <a:solidFill>
                  <a:srgbClr val="C00000"/>
                </a:solidFill>
                <a:effectLst/>
                <a:uLnTx/>
                <a:uFillTx/>
                <a:latin typeface="黑体" pitchFamily="49" charset="-122"/>
                <a:ea typeface="黑体" pitchFamily="49" charset="-122"/>
                <a:sym typeface="Calibri" pitchFamily="34" charset="0"/>
              </a:rPr>
              <a:t>二画：</a:t>
            </a:r>
            <a:r>
              <a:rPr lang="zh-CN" altLang="en-US" sz="2400" b="1">
                <a:solidFill>
                  <a:prstClr val="black"/>
                </a:solidFill>
                <a:latin typeface="+mj-ea"/>
                <a:ea typeface="+mj-ea"/>
                <a:sym typeface="Calibri" pitchFamily="34" charset="0"/>
              </a:rPr>
              <a:t>同学们和老师看到我</a:t>
            </a:r>
            <a:r>
              <a:rPr lang="zh-CN" altLang="en-US" sz="2400" b="1">
                <a:solidFill>
                  <a:prstClr val="black"/>
                </a:solidFill>
                <a:latin typeface="+mj-ea"/>
                <a:ea typeface="+mj-ea"/>
                <a:sym typeface="Calibri" pitchFamily="34" charset="0"/>
              </a:rPr>
              <a:t>的</a:t>
            </a:r>
            <a:r>
              <a:rPr lang="zh-CN" altLang="en-US" sz="2400" b="1" smtClean="0">
                <a:solidFill>
                  <a:prstClr val="black"/>
                </a:solidFill>
                <a:latin typeface="+mj-ea"/>
                <a:ea typeface="+mj-ea"/>
                <a:sym typeface="Calibri" pitchFamily="34" charset="0"/>
              </a:rPr>
              <a:t>画后</a:t>
            </a:r>
            <a:r>
              <a:rPr lang="zh-CN" altLang="en-US" sz="2400" b="1">
                <a:solidFill>
                  <a:prstClr val="black"/>
                </a:solidFill>
                <a:latin typeface="+mj-ea"/>
                <a:ea typeface="+mj-ea"/>
                <a:sym typeface="Calibri" pitchFamily="34" charset="0"/>
              </a:rPr>
              <a:t>态度有</a:t>
            </a:r>
            <a:r>
              <a:rPr lang="zh-CN" altLang="en-US" sz="2400" b="1">
                <a:solidFill>
                  <a:prstClr val="black"/>
                </a:solidFill>
                <a:latin typeface="+mj-ea"/>
                <a:ea typeface="+mj-ea"/>
                <a:sym typeface="Calibri" pitchFamily="34" charset="0"/>
              </a:rPr>
              <a:t>什么</a:t>
            </a:r>
            <a:r>
              <a:rPr lang="zh-CN" altLang="en-US" sz="2400" b="1" smtClean="0">
                <a:solidFill>
                  <a:prstClr val="black"/>
                </a:solidFill>
                <a:latin typeface="+mj-ea"/>
                <a:ea typeface="+mj-ea"/>
                <a:sym typeface="Calibri" pitchFamily="34" charset="0"/>
              </a:rPr>
              <a:t>不同？ </a:t>
            </a:r>
            <a:endParaRPr kumimoji="0" lang="zh-CN" altLang="en-US" sz="2400" b="1" i="0" u="none" strike="noStrike" kern="1200" cap="none" spc="0" normalizeH="0" baseline="0" noProof="0" dirty="0" smtClean="0">
              <a:ln>
                <a:noFill/>
              </a:ln>
              <a:solidFill>
                <a:prstClr val="black"/>
              </a:solidFill>
              <a:effectLst/>
              <a:uLnTx/>
              <a:uFillTx/>
              <a:latin typeface="+mj-ea"/>
              <a:ea typeface="+mj-ea"/>
              <a:sym typeface="Calibri" pitchFamily="34" charset="0"/>
            </a:endParaRPr>
          </a:p>
          <a:p>
            <a:pPr marL="273050" lvl="0" indent="-273050" eaLnBrk="1" hangingPunct="1">
              <a:lnSpc>
                <a:spcPct val="150000"/>
              </a:lnSpc>
              <a:spcBef>
                <a:spcPts val="0"/>
              </a:spcBef>
              <a:defRPr/>
            </a:pPr>
            <a:r>
              <a:rPr kumimoji="0" lang="en-US" altLang="zh-CN" sz="2400" b="1" i="0" u="none" strike="noStrike" kern="1200" cap="none" spc="0" normalizeH="0" baseline="0" noProof="0" smtClean="0">
                <a:ln>
                  <a:noFill/>
                </a:ln>
                <a:solidFill>
                  <a:prstClr val="black"/>
                </a:solidFill>
                <a:effectLst/>
                <a:uLnTx/>
                <a:uFillTx/>
                <a:latin typeface="+mj-ea"/>
                <a:ea typeface="+mj-ea"/>
                <a:sym typeface="Calibri" pitchFamily="34" charset="0"/>
              </a:rPr>
              <a:t>3.</a:t>
            </a:r>
            <a:r>
              <a:rPr kumimoji="0" lang="zh-CN" altLang="en-US" sz="2400" b="1" i="0" u="none" strike="noStrike" kern="1200" cap="none" spc="0" normalizeH="0" baseline="0" noProof="0" smtClean="0">
                <a:ln>
                  <a:noFill/>
                </a:ln>
                <a:solidFill>
                  <a:srgbClr val="C00000"/>
                </a:solidFill>
                <a:effectLst/>
                <a:uLnTx/>
                <a:uFillTx/>
                <a:latin typeface="黑体" pitchFamily="49" charset="-122"/>
                <a:ea typeface="黑体" pitchFamily="49" charset="-122"/>
                <a:sym typeface="Calibri" pitchFamily="34" charset="0"/>
              </a:rPr>
              <a:t>三品：</a:t>
            </a:r>
            <a:r>
              <a:rPr lang="zh-CN" altLang="en-US" sz="2400" b="1">
                <a:solidFill>
                  <a:prstClr val="black"/>
                </a:solidFill>
                <a:latin typeface="+mj-ea"/>
                <a:ea typeface="+mj-ea"/>
                <a:sym typeface="Calibri" pitchFamily="34" charset="0"/>
              </a:rPr>
              <a:t>老师让同学们做了</a:t>
            </a:r>
            <a:r>
              <a:rPr lang="zh-CN" altLang="en-US" sz="2400" b="1">
                <a:solidFill>
                  <a:prstClr val="black"/>
                </a:solidFill>
                <a:latin typeface="+mj-ea"/>
                <a:ea typeface="+mj-ea"/>
                <a:sym typeface="Calibri" pitchFamily="34" charset="0"/>
              </a:rPr>
              <a:t>什么</a:t>
            </a:r>
            <a:r>
              <a:rPr lang="zh-CN" altLang="en-US" sz="2400" b="1" smtClean="0">
                <a:solidFill>
                  <a:prstClr val="black"/>
                </a:solidFill>
                <a:latin typeface="+mj-ea"/>
                <a:ea typeface="+mj-ea"/>
                <a:sym typeface="Calibri" pitchFamily="34" charset="0"/>
              </a:rPr>
              <a:t>？同学们</a:t>
            </a:r>
            <a:r>
              <a:rPr lang="zh-CN" altLang="en-US" sz="2400" b="1">
                <a:solidFill>
                  <a:prstClr val="black"/>
                </a:solidFill>
                <a:latin typeface="+mj-ea"/>
                <a:ea typeface="+mj-ea"/>
                <a:sym typeface="Calibri" pitchFamily="34" charset="0"/>
              </a:rPr>
              <a:t>的态度有什么变化？</a:t>
            </a:r>
            <a:endParaRPr kumimoji="0" lang="zh-CN" altLang="en-US" sz="2400" b="1" i="0" u="none" strike="noStrike" kern="1200" cap="none" spc="0" normalizeH="0" baseline="0" noProof="0" dirty="0">
              <a:ln>
                <a:noFill/>
              </a:ln>
              <a:solidFill>
                <a:prstClr val="black"/>
              </a:solidFill>
              <a:effectLst/>
              <a:uLnTx/>
              <a:uFillTx/>
              <a:latin typeface="+mj-ea"/>
              <a:ea typeface="+mj-ea"/>
              <a:sym typeface="Calibri" pitchFamily="34" charset="0"/>
            </a:endParaRPr>
          </a:p>
          <a:p>
            <a:pPr marL="273050" lvl="0" indent="-273050" eaLnBrk="1" hangingPunct="1">
              <a:lnSpc>
                <a:spcPct val="150000"/>
              </a:lnSpc>
              <a:spcBef>
                <a:spcPts val="0"/>
              </a:spcBef>
              <a:defRPr/>
            </a:pPr>
            <a:r>
              <a:rPr kumimoji="0" lang="en-US" altLang="zh-CN" sz="2400" b="1" i="0" u="none" strike="noStrike" kern="1200" cap="none" spc="0" normalizeH="0" baseline="0" noProof="0" smtClean="0">
                <a:ln>
                  <a:noFill/>
                </a:ln>
                <a:solidFill>
                  <a:prstClr val="black"/>
                </a:solidFill>
                <a:effectLst/>
                <a:uLnTx/>
                <a:uFillTx/>
                <a:latin typeface="+mj-ea"/>
                <a:ea typeface="+mj-ea"/>
                <a:sym typeface="Calibri" pitchFamily="34" charset="0"/>
              </a:rPr>
              <a:t>4.</a:t>
            </a:r>
            <a:r>
              <a:rPr kumimoji="0" lang="zh-CN" altLang="en-US" sz="2400" b="1" i="0" u="none" strike="noStrike" kern="1200" cap="none" spc="0" normalizeH="0" baseline="0" noProof="0" smtClean="0">
                <a:ln>
                  <a:noFill/>
                </a:ln>
                <a:solidFill>
                  <a:srgbClr val="C00000"/>
                </a:solidFill>
                <a:effectLst/>
                <a:uLnTx/>
                <a:uFillTx/>
                <a:latin typeface="黑体" pitchFamily="49" charset="-122"/>
                <a:ea typeface="黑体" pitchFamily="49" charset="-122"/>
                <a:sym typeface="Calibri" pitchFamily="34" charset="0"/>
              </a:rPr>
              <a:t>四悟：</a:t>
            </a:r>
            <a:r>
              <a:rPr lang="zh-CN" altLang="en-US" sz="2400" b="1">
                <a:solidFill>
                  <a:prstClr val="black"/>
                </a:solidFill>
                <a:latin typeface="+mj-ea"/>
                <a:ea typeface="+mj-ea"/>
                <a:sym typeface="Calibri" pitchFamily="34" charset="0"/>
              </a:rPr>
              <a:t>感悟老师的话，</a:t>
            </a:r>
            <a:r>
              <a:rPr lang="zh-CN" altLang="en-US" sz="2400" b="1">
                <a:solidFill>
                  <a:prstClr val="black"/>
                </a:solidFill>
                <a:latin typeface="+mj-ea"/>
                <a:ea typeface="+mj-ea"/>
                <a:sym typeface="Calibri" pitchFamily="34" charset="0"/>
              </a:rPr>
              <a:t>说说</a:t>
            </a:r>
            <a:r>
              <a:rPr lang="zh-CN" altLang="en-US" sz="2400" b="1" smtClean="0">
                <a:solidFill>
                  <a:prstClr val="black"/>
                </a:solidFill>
                <a:latin typeface="+mj-ea"/>
                <a:ea typeface="+mj-ea"/>
                <a:sym typeface="Calibri" pitchFamily="34" charset="0"/>
              </a:rPr>
              <a:t>老师的话</a:t>
            </a:r>
            <a:r>
              <a:rPr lang="zh-CN" altLang="en-US" sz="2400" b="1">
                <a:solidFill>
                  <a:prstClr val="black"/>
                </a:solidFill>
                <a:latin typeface="+mj-ea"/>
                <a:ea typeface="+mj-ea"/>
                <a:sym typeface="Calibri" pitchFamily="34" charset="0"/>
              </a:rPr>
              <a:t>有几</a:t>
            </a:r>
            <a:r>
              <a:rPr lang="zh-CN" altLang="en-US" sz="2400" b="1">
                <a:solidFill>
                  <a:prstClr val="black"/>
                </a:solidFill>
                <a:latin typeface="+mj-ea"/>
                <a:ea typeface="+mj-ea"/>
                <a:sym typeface="Calibri" pitchFamily="34" charset="0"/>
              </a:rPr>
              <a:t>层</a:t>
            </a:r>
            <a:r>
              <a:rPr lang="zh-CN" altLang="en-US" sz="2400" b="1" smtClean="0">
                <a:solidFill>
                  <a:prstClr val="black"/>
                </a:solidFill>
                <a:latin typeface="+mj-ea"/>
                <a:ea typeface="+mj-ea"/>
                <a:sym typeface="Calibri" pitchFamily="34" charset="0"/>
              </a:rPr>
              <a:t>意思</a:t>
            </a:r>
            <a:r>
              <a:rPr lang="zh-CN" altLang="en-US" sz="2400" b="1">
                <a:solidFill>
                  <a:prstClr val="black"/>
                </a:solidFill>
                <a:latin typeface="+mj-ea"/>
                <a:ea typeface="+mj-ea"/>
                <a:sym typeface="Calibri" pitchFamily="34" charset="0"/>
              </a:rPr>
              <a:t>？</a:t>
            </a:r>
            <a:endParaRPr kumimoji="0" lang="zh-CN" altLang="en-US" sz="2400" b="1" i="0" u="none" strike="noStrike" kern="1200" cap="none" spc="0" normalizeH="0" baseline="0" noProof="0" dirty="0">
              <a:ln>
                <a:noFill/>
              </a:ln>
              <a:solidFill>
                <a:schemeClr val="tx1"/>
              </a:solidFill>
              <a:effectLst/>
              <a:uLnTx/>
              <a:uFillTx/>
              <a:latin typeface="+mj-ea"/>
              <a:ea typeface="+mj-ea"/>
              <a:sym typeface="Calibri" pitchFamily="34" charset="0"/>
            </a:endParaRPr>
          </a:p>
        </p:txBody>
      </p:sp>
      <p:pic>
        <p:nvPicPr>
          <p:cNvPr id="29700" name="Picture 4"/>
          <p:cNvPicPr>
            <a:picLocks noChangeAspect="1"/>
          </p:cNvPicPr>
          <p:nvPr/>
        </p:nvPicPr>
        <p:blipFill>
          <a:blip r:embed="rId2"/>
          <a:stretch>
            <a:fillRect/>
          </a:stretch>
        </p:blipFill>
        <p:spPr>
          <a:xfrm>
            <a:off x="792163" y="1058863"/>
            <a:ext cx="3767137" cy="858837"/>
          </a:xfrm>
          <a:prstGeom prst="rect">
            <a:avLst/>
          </a:prstGeom>
          <a:noFill/>
          <a:ln w="9525">
            <a:noFill/>
          </a:ln>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a:xfrm>
            <a:off x="1165225" y="4986338"/>
            <a:ext cx="7562850" cy="1208087"/>
            <a:chOff x="599942" y="4775851"/>
            <a:chExt cx="7561330" cy="1207762"/>
          </a:xfrm>
        </p:grpSpPr>
        <p:sp>
          <p:nvSpPr>
            <p:cNvPr id="34" name="单圆角矩形 33"/>
            <p:cNvSpPr/>
            <p:nvPr/>
          </p:nvSpPr>
          <p:spPr>
            <a:xfrm>
              <a:off x="1610977" y="5021847"/>
              <a:ext cx="6550295" cy="860194"/>
            </a:xfrm>
            <a:prstGeom prst="snipRoundRect">
              <a:avLst/>
            </a:prstGeom>
            <a:noFill/>
            <a:ln>
              <a:solidFill>
                <a:schemeClr val="tx2">
                  <a:lumMod val="20000"/>
                  <a:lumOff val="80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20686" tIns="120686" rIns="120686" bIns="120686" spcCol="1270" anchor="ctr"/>
            <a:lstStyle/>
            <a:p>
              <a:pPr marL="0" marR="0" lvl="1" indent="0" algn="l" defTabSz="1244600" rtl="0" eaLnBrk="1" fontAlgn="base" latinLnBrk="0" hangingPunct="1">
                <a:lnSpc>
                  <a:spcPct val="100000"/>
                </a:lnSpc>
                <a:spcBef>
                  <a:spcPct val="0"/>
                </a:spcBef>
                <a:spcAft>
                  <a:spcPct val="15000"/>
                </a:spcAft>
                <a:buClrTx/>
                <a:buSzTx/>
                <a:buFontTx/>
                <a:buNone/>
                <a:defRPr/>
              </a:pPr>
              <a:r>
                <a:rPr kumimoji="0" sz="2400" b="1" i="0" u="none" strike="noStrike" kern="1200" cap="none" spc="0" normalizeH="0" baseline="0" noProof="0" dirty="0">
                  <a:ln>
                    <a:noFill/>
                  </a:ln>
                  <a:solidFill>
                    <a:prstClr val="black"/>
                  </a:solidFill>
                  <a:effectLst/>
                  <a:uLnTx/>
                  <a:uFillTx/>
                  <a:latin typeface="+mj-ea"/>
                  <a:ea typeface="+mj-ea"/>
                  <a:cs typeface="+mn-cs"/>
                  <a:sym typeface="Calibri" pitchFamily="34" charset="0"/>
                </a:rPr>
                <a:t>从课文中，你明白了什么道理？</a:t>
              </a:r>
              <a:r>
                <a:rPr kumimoji="0" lang="zh-CN" altLang="en-US" sz="2400" b="1" i="0" u="none" strike="noStrike" kern="1200" cap="none" spc="0" normalizeH="0" baseline="0" noProof="0" dirty="0">
                  <a:ln>
                    <a:noFill/>
                  </a:ln>
                  <a:solidFill>
                    <a:prstClr val="black"/>
                  </a:solidFill>
                  <a:effectLst/>
                  <a:uLnTx/>
                  <a:uFillTx/>
                  <a:latin typeface="+mj-ea"/>
                  <a:ea typeface="+mj-ea"/>
                  <a:cs typeface="+mn-cs"/>
                  <a:sym typeface="Calibri" pitchFamily="34" charset="0"/>
                </a:rPr>
                <a:t>　</a:t>
              </a:r>
            </a:p>
          </p:txBody>
        </p:sp>
        <p:sp>
          <p:nvSpPr>
            <p:cNvPr id="33" name="任意多边形 32"/>
            <p:cNvSpPr/>
            <p:nvPr/>
          </p:nvSpPr>
          <p:spPr>
            <a:xfrm>
              <a:off x="599942" y="4775851"/>
              <a:ext cx="1169753" cy="1207762"/>
            </a:xfrm>
            <a:custGeom>
              <a:avLst/>
              <a:gdLst>
                <a:gd name="connsiteX0" fmla="*/ 600729 w 846331"/>
                <a:gd name="connsiteY0" fmla="*/ 134938 h 846331"/>
                <a:gd name="connsiteX1" fmla="*/ 666560 w 846331"/>
                <a:gd name="connsiteY1" fmla="*/ 79696 h 846331"/>
                <a:gd name="connsiteX2" fmla="*/ 719152 w 846331"/>
                <a:gd name="connsiteY2" fmla="*/ 123825 h 846331"/>
                <a:gd name="connsiteX3" fmla="*/ 676181 w 846331"/>
                <a:gd name="connsiteY3" fmla="*/ 198249 h 846331"/>
                <a:gd name="connsiteX4" fmla="*/ 744457 w 846331"/>
                <a:gd name="connsiteY4" fmla="*/ 316506 h 846331"/>
                <a:gd name="connsiteX5" fmla="*/ 830395 w 846331"/>
                <a:gd name="connsiteY5" fmla="*/ 316504 h 846331"/>
                <a:gd name="connsiteX6" fmla="*/ 842316 w 846331"/>
                <a:gd name="connsiteY6" fmla="*/ 384114 h 846331"/>
                <a:gd name="connsiteX7" fmla="*/ 761560 w 846331"/>
                <a:gd name="connsiteY7" fmla="*/ 413505 h 846331"/>
                <a:gd name="connsiteX8" fmla="*/ 737848 w 846331"/>
                <a:gd name="connsiteY8" fmla="*/ 547982 h 846331"/>
                <a:gd name="connsiteX9" fmla="*/ 803682 w 846331"/>
                <a:gd name="connsiteY9" fmla="*/ 603220 h 846331"/>
                <a:gd name="connsiteX10" fmla="*/ 769355 w 846331"/>
                <a:gd name="connsiteY10" fmla="*/ 662675 h 846331"/>
                <a:gd name="connsiteX11" fmla="*/ 688601 w 846331"/>
                <a:gd name="connsiteY11" fmla="*/ 633281 h 846331"/>
                <a:gd name="connsiteX12" fmla="*/ 583997 w 846331"/>
                <a:gd name="connsiteY12" fmla="*/ 721055 h 846331"/>
                <a:gd name="connsiteX13" fmla="*/ 598921 w 846331"/>
                <a:gd name="connsiteY13" fmla="*/ 805687 h 846331"/>
                <a:gd name="connsiteX14" fmla="*/ 534408 w 846331"/>
                <a:gd name="connsiteY14" fmla="*/ 829167 h 846331"/>
                <a:gd name="connsiteX15" fmla="*/ 491441 w 846331"/>
                <a:gd name="connsiteY15" fmla="*/ 754741 h 846331"/>
                <a:gd name="connsiteX16" fmla="*/ 354890 w 846331"/>
                <a:gd name="connsiteY16" fmla="*/ 754741 h 846331"/>
                <a:gd name="connsiteX17" fmla="*/ 311923 w 846331"/>
                <a:gd name="connsiteY17" fmla="*/ 829167 h 846331"/>
                <a:gd name="connsiteX18" fmla="*/ 247410 w 846331"/>
                <a:gd name="connsiteY18" fmla="*/ 805687 h 846331"/>
                <a:gd name="connsiteX19" fmla="*/ 262335 w 846331"/>
                <a:gd name="connsiteY19" fmla="*/ 721054 h 846331"/>
                <a:gd name="connsiteX20" fmla="*/ 157731 w 846331"/>
                <a:gd name="connsiteY20" fmla="*/ 633281 h 846331"/>
                <a:gd name="connsiteX21" fmla="*/ 76976 w 846331"/>
                <a:gd name="connsiteY21" fmla="*/ 662675 h 846331"/>
                <a:gd name="connsiteX22" fmla="*/ 42649 w 846331"/>
                <a:gd name="connsiteY22" fmla="*/ 603220 h 846331"/>
                <a:gd name="connsiteX23" fmla="*/ 108483 w 846331"/>
                <a:gd name="connsiteY23" fmla="*/ 547982 h 846331"/>
                <a:gd name="connsiteX24" fmla="*/ 84771 w 846331"/>
                <a:gd name="connsiteY24" fmla="*/ 413505 h 846331"/>
                <a:gd name="connsiteX25" fmla="*/ 4015 w 846331"/>
                <a:gd name="connsiteY25" fmla="*/ 384114 h 846331"/>
                <a:gd name="connsiteX26" fmla="*/ 15936 w 846331"/>
                <a:gd name="connsiteY26" fmla="*/ 316504 h 846331"/>
                <a:gd name="connsiteX27" fmla="*/ 101874 w 846331"/>
                <a:gd name="connsiteY27" fmla="*/ 316506 h 846331"/>
                <a:gd name="connsiteX28" fmla="*/ 170150 w 846331"/>
                <a:gd name="connsiteY28" fmla="*/ 198249 h 846331"/>
                <a:gd name="connsiteX29" fmla="*/ 127179 w 846331"/>
                <a:gd name="connsiteY29" fmla="*/ 123825 h 846331"/>
                <a:gd name="connsiteX30" fmla="*/ 179771 w 846331"/>
                <a:gd name="connsiteY30" fmla="*/ 79696 h 846331"/>
                <a:gd name="connsiteX31" fmla="*/ 245602 w 846331"/>
                <a:gd name="connsiteY31" fmla="*/ 134938 h 846331"/>
                <a:gd name="connsiteX32" fmla="*/ 373918 w 846331"/>
                <a:gd name="connsiteY32" fmla="*/ 88235 h 846331"/>
                <a:gd name="connsiteX33" fmla="*/ 388839 w 846331"/>
                <a:gd name="connsiteY33" fmla="*/ 3601 h 846331"/>
                <a:gd name="connsiteX34" fmla="*/ 457492 w 846331"/>
                <a:gd name="connsiteY34" fmla="*/ 3601 h 846331"/>
                <a:gd name="connsiteX35" fmla="*/ 472413 w 846331"/>
                <a:gd name="connsiteY35" fmla="*/ 88234 h 846331"/>
                <a:gd name="connsiteX36" fmla="*/ 600729 w 846331"/>
                <a:gd name="connsiteY36" fmla="*/ 134937 h 846331"/>
                <a:gd name="connsiteX37" fmla="*/ 600729 w 846331"/>
                <a:gd name="connsiteY37" fmla="*/ 134938 h 8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46331" h="846331">
                  <a:moveTo>
                    <a:pt x="600729" y="134938"/>
                  </a:moveTo>
                  <a:lnTo>
                    <a:pt x="666560" y="79696"/>
                  </a:lnTo>
                  <a:lnTo>
                    <a:pt x="719152" y="123825"/>
                  </a:lnTo>
                  <a:lnTo>
                    <a:pt x="676181" y="198249"/>
                  </a:lnTo>
                  <a:cubicBezTo>
                    <a:pt x="706736" y="232621"/>
                    <a:pt x="729967" y="272859"/>
                    <a:pt x="744457" y="316506"/>
                  </a:cubicBezTo>
                  <a:lnTo>
                    <a:pt x="830395" y="316504"/>
                  </a:lnTo>
                  <a:lnTo>
                    <a:pt x="842316" y="384114"/>
                  </a:lnTo>
                  <a:lnTo>
                    <a:pt x="761560" y="413505"/>
                  </a:lnTo>
                  <a:cubicBezTo>
                    <a:pt x="762872" y="459476"/>
                    <a:pt x="754804" y="505232"/>
                    <a:pt x="737848" y="547982"/>
                  </a:cubicBezTo>
                  <a:lnTo>
                    <a:pt x="803682" y="603220"/>
                  </a:lnTo>
                  <a:lnTo>
                    <a:pt x="769355" y="662675"/>
                  </a:lnTo>
                  <a:lnTo>
                    <a:pt x="688601" y="633281"/>
                  </a:lnTo>
                  <a:cubicBezTo>
                    <a:pt x="660057" y="669340"/>
                    <a:pt x="624465" y="699206"/>
                    <a:pt x="583997" y="721055"/>
                  </a:cubicBezTo>
                  <a:lnTo>
                    <a:pt x="598921" y="805687"/>
                  </a:lnTo>
                  <a:lnTo>
                    <a:pt x="534408" y="829167"/>
                  </a:lnTo>
                  <a:lnTo>
                    <a:pt x="491441" y="754741"/>
                  </a:lnTo>
                  <a:cubicBezTo>
                    <a:pt x="446396" y="764016"/>
                    <a:pt x="399934" y="764016"/>
                    <a:pt x="354890" y="754741"/>
                  </a:cubicBezTo>
                  <a:lnTo>
                    <a:pt x="311923" y="829167"/>
                  </a:lnTo>
                  <a:lnTo>
                    <a:pt x="247410" y="805687"/>
                  </a:lnTo>
                  <a:lnTo>
                    <a:pt x="262335" y="721054"/>
                  </a:lnTo>
                  <a:cubicBezTo>
                    <a:pt x="221867" y="699205"/>
                    <a:pt x="186275" y="669340"/>
                    <a:pt x="157731" y="633281"/>
                  </a:cubicBezTo>
                  <a:lnTo>
                    <a:pt x="76976" y="662675"/>
                  </a:lnTo>
                  <a:lnTo>
                    <a:pt x="42649" y="603220"/>
                  </a:lnTo>
                  <a:lnTo>
                    <a:pt x="108483" y="547982"/>
                  </a:lnTo>
                  <a:cubicBezTo>
                    <a:pt x="91527" y="505232"/>
                    <a:pt x="83459" y="459476"/>
                    <a:pt x="84771" y="413505"/>
                  </a:cubicBezTo>
                  <a:lnTo>
                    <a:pt x="4015" y="384114"/>
                  </a:lnTo>
                  <a:lnTo>
                    <a:pt x="15936" y="316504"/>
                  </a:lnTo>
                  <a:lnTo>
                    <a:pt x="101874" y="316506"/>
                  </a:lnTo>
                  <a:cubicBezTo>
                    <a:pt x="116364" y="272859"/>
                    <a:pt x="139595" y="232621"/>
                    <a:pt x="170150" y="198249"/>
                  </a:cubicBezTo>
                  <a:lnTo>
                    <a:pt x="127179" y="123825"/>
                  </a:lnTo>
                  <a:lnTo>
                    <a:pt x="179771" y="79696"/>
                  </a:lnTo>
                  <a:lnTo>
                    <a:pt x="245602" y="134938"/>
                  </a:lnTo>
                  <a:cubicBezTo>
                    <a:pt x="284758" y="110816"/>
                    <a:pt x="328418" y="94925"/>
                    <a:pt x="373918" y="88235"/>
                  </a:cubicBezTo>
                  <a:lnTo>
                    <a:pt x="388839" y="3601"/>
                  </a:lnTo>
                  <a:lnTo>
                    <a:pt x="457492" y="3601"/>
                  </a:lnTo>
                  <a:lnTo>
                    <a:pt x="472413" y="88234"/>
                  </a:lnTo>
                  <a:cubicBezTo>
                    <a:pt x="517913" y="94924"/>
                    <a:pt x="561574" y="110815"/>
                    <a:pt x="600729" y="134937"/>
                  </a:cubicBezTo>
                  <a:lnTo>
                    <a:pt x="600729" y="134938"/>
                  </a:lnTo>
                  <a:close/>
                </a:path>
              </a:pathLst>
            </a:custGeom>
            <a:solidFill>
              <a:schemeClr val="tx2">
                <a:lumMod val="40000"/>
                <a:lumOff val="6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187930" tIns="216029" rIns="187930" bIns="23083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方正卡通简体" pitchFamily="65" charset="-122"/>
                  <a:ea typeface="方正卡通简体" pitchFamily="65" charset="-122"/>
                  <a:cs typeface="+mn-cs"/>
                </a:rPr>
                <a:t>边听边想</a:t>
              </a:r>
              <a:endParaRPr kumimoji="0" lang="zh-CN" altLang="en-US" sz="2800" b="0" i="0" u="none" strike="noStrike" kern="1200" cap="none" spc="0" normalizeH="0" baseline="0" noProof="0" dirty="0">
                <a:ln>
                  <a:noFill/>
                </a:ln>
                <a:solidFill>
                  <a:schemeClr val="tx1"/>
                </a:solidFill>
                <a:effectLst/>
                <a:uLnTx/>
                <a:uFillTx/>
                <a:latin typeface="方正卡通简体" pitchFamily="65" charset="-122"/>
                <a:ea typeface="方正卡通简体" pitchFamily="65" charset="-122"/>
                <a:cs typeface="+mn-cs"/>
              </a:endParaRPr>
            </a:p>
          </p:txBody>
        </p:sp>
      </p:grpSp>
      <p:sp>
        <p:nvSpPr>
          <p:cNvPr id="39" name="图文框 38"/>
          <p:cNvSpPr/>
          <p:nvPr/>
        </p:nvSpPr>
        <p:spPr>
          <a:xfrm>
            <a:off x="2335213" y="1216025"/>
            <a:ext cx="4473575" cy="906463"/>
          </a:xfrm>
          <a:prstGeom prst="frame">
            <a:avLst/>
          </a:prstGeom>
          <a:solidFill>
            <a:schemeClr val="accent1">
              <a:lumMod val="20000"/>
              <a:lumOff val="80000"/>
            </a:schemeClr>
          </a:solidFill>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lIns="181367" tIns="181367" rIns="181367" bIns="181367" spcCol="1270" anchor="ct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sz="32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n-cs"/>
              </a:rPr>
              <a:t>听录音回顾课文</a:t>
            </a:r>
            <a:endParaRPr kumimoji="0" lang="zh-CN" sz="3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n-cs"/>
            </a:endParaRPr>
          </a:p>
        </p:txBody>
      </p:sp>
      <p:pic>
        <p:nvPicPr>
          <p:cNvPr id="1026"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9758" y="2282643"/>
            <a:ext cx="3722897" cy="2648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矩形 2"/>
          <p:cNvSpPr/>
          <p:nvPr/>
        </p:nvSpPr>
        <p:spPr>
          <a:xfrm>
            <a:off x="887411" y="3887788"/>
            <a:ext cx="7710487" cy="545919"/>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45000"/>
              </a:lnSpc>
              <a:spcBef>
                <a:spcPct val="0"/>
              </a:spcBef>
              <a:buNone/>
            </a:pPr>
            <a:r>
              <a:rPr lang="zh-CN" altLang="en-US" sz="2400" b="1" smtClean="0">
                <a:solidFill>
                  <a:srgbClr val="FF0000"/>
                </a:solidFill>
                <a:latin typeface="+mj-ea"/>
                <a:ea typeface="+mj-ea"/>
              </a:rPr>
              <a:t>点</a:t>
            </a:r>
            <a:r>
              <a:rPr lang="zh-CN" altLang="en-US" sz="2400" b="1" dirty="0">
                <a:solidFill>
                  <a:srgbClr val="FF0000"/>
                </a:solidFill>
                <a:latin typeface="+mj-ea"/>
                <a:ea typeface="+mj-ea"/>
              </a:rPr>
              <a:t>明了文章的题目——画杨桃，引出了下文。</a:t>
            </a:r>
          </a:p>
        </p:txBody>
      </p:sp>
      <p:pic>
        <p:nvPicPr>
          <p:cNvPr id="11" name="Picture 2" descr="C:\Users\Administrator\Desktop\可改图标 - 副本\品读释疑.png"/>
          <p:cNvPicPr>
            <a:picLocks noChangeAspect="1" noChangeArrowheads="1"/>
          </p:cNvPicPr>
          <p:nvPr/>
        </p:nvPicPr>
        <p:blipFill>
          <a:blip r:embed="rId2"/>
          <a:srcRect/>
          <a:stretch>
            <a:fillRect/>
          </a:stretch>
        </p:blipFill>
        <p:spPr bwMode="auto">
          <a:xfrm>
            <a:off x="3343275" y="282575"/>
            <a:ext cx="2571750" cy="674688"/>
          </a:xfrm>
          <a:prstGeom prst="rect">
            <a:avLst/>
          </a:prstGeom>
          <a:noFill/>
          <a:effectLst>
            <a:outerShdw blurRad="63500" sx="102000" sy="102000" algn="ctr" rotWithShape="0">
              <a:prstClr val="black">
                <a:alpha val="40000"/>
              </a:prstClr>
            </a:outerShdw>
          </a:effectLst>
        </p:spPr>
      </p:pic>
      <p:sp>
        <p:nvSpPr>
          <p:cNvPr id="3" name="矩形 2"/>
          <p:cNvSpPr/>
          <p:nvPr/>
        </p:nvSpPr>
        <p:spPr>
          <a:xfrm>
            <a:off x="887411" y="1892650"/>
            <a:ext cx="7539037" cy="1081450"/>
          </a:xfrm>
          <a:prstGeom prst="rect">
            <a:avLst/>
          </a:prstGeom>
        </p:spPr>
        <p:txBody>
          <a:bodyPr wrap="square">
            <a:spAutoFit/>
          </a:bodyPr>
          <a:lstStyle/>
          <a:p>
            <a:pPr lvl="0" indent="628650">
              <a:lnSpc>
                <a:spcPct val="145000"/>
              </a:lnSpc>
            </a:pPr>
            <a:r>
              <a:rPr lang="zh-CN" altLang="en-US" sz="2400" b="1">
                <a:solidFill>
                  <a:prstClr val="black"/>
                </a:solidFill>
                <a:latin typeface="楷体" pitchFamily="49" charset="-122"/>
                <a:ea typeface="楷体" pitchFamily="49" charset="-122"/>
              </a:rPr>
              <a:t>有一次上图画课，老师把两个杨桃摆在讲桌上，要同学们画。</a:t>
            </a:r>
            <a:endParaRPr lang="zh-CN" altLang="en-US" sz="2400" b="1" dirty="0">
              <a:solidFill>
                <a:prstClr val="black"/>
              </a:solidFill>
              <a:latin typeface="楷体" pitchFamily="49" charset="-122"/>
              <a:ea typeface="楷体" pitchFamily="49" charset="-122"/>
            </a:endParaRPr>
          </a:p>
        </p:txBody>
      </p:sp>
      <p:sp>
        <p:nvSpPr>
          <p:cNvPr id="9" name="任意多边形 8"/>
          <p:cNvSpPr/>
          <p:nvPr/>
        </p:nvSpPr>
        <p:spPr bwMode="auto">
          <a:xfrm>
            <a:off x="1138237" y="3125788"/>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3"/>
              </a:buBlip>
              <a:defRPr/>
            </a:pPr>
            <a:r>
              <a:rPr lang="zh-CN" altLang="en-US" sz="2400" b="1" dirty="0">
                <a:solidFill>
                  <a:schemeClr val="tx1"/>
                </a:solidFill>
                <a:latin typeface="黑体" pitchFamily="49" charset="-122"/>
                <a:ea typeface="黑体" pitchFamily="49" charset="-122"/>
              </a:rPr>
              <a:t>说说文章开头的作用？</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wipe(left)">
                                      <p:cBhvr>
                                        <p:cTn id="12"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矩形 2"/>
          <p:cNvSpPr/>
          <p:nvPr/>
        </p:nvSpPr>
        <p:spPr>
          <a:xfrm>
            <a:off x="860425" y="1295400"/>
            <a:ext cx="7502525" cy="2044342"/>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200" b="1" dirty="0">
                <a:latin typeface="楷体" pitchFamily="49" charset="-122"/>
                <a:ea typeface="楷体" pitchFamily="49" charset="-122"/>
              </a:rPr>
              <a:t>我的座位在前排靠边的地方。讲桌上那两个杨桃的一端正对着我。我看到的杨桃根本不像平时看到的那样，而像是五个角的什么东西。我认认真真地看，老老实实地画，自己觉得画得很准确。</a:t>
            </a:r>
          </a:p>
        </p:txBody>
      </p:sp>
      <p:sp>
        <p:nvSpPr>
          <p:cNvPr id="4" name="矩形 3"/>
          <p:cNvSpPr/>
          <p:nvPr/>
        </p:nvSpPr>
        <p:spPr>
          <a:xfrm>
            <a:off x="896620" y="4113530"/>
            <a:ext cx="7429500" cy="2044342"/>
          </a:xfrm>
          <a:prstGeom prst="rect">
            <a:avLst/>
          </a:prstGeom>
          <a:noFill/>
          <a:ln w="9525">
            <a:noFill/>
          </a:ln>
        </p:spPr>
        <p:txBody>
          <a:bodyPr>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200" b="1" dirty="0">
                <a:solidFill>
                  <a:srgbClr val="FF0000"/>
                </a:solidFill>
                <a:latin typeface="+mj-ea"/>
                <a:ea typeface="+mj-ea"/>
              </a:rPr>
              <a:t>这个句子用“不像……而像”这个关联词，强调因为“我”看杨桃的角度不同 ，所以看到杨桃的样子与平时看到的也不同。“认认真真地看”“老老实实地画”是“我”的动作和神态的描写，体现出“我”的一丝不苟。</a:t>
            </a:r>
          </a:p>
        </p:txBody>
      </p:sp>
      <p:sp>
        <p:nvSpPr>
          <p:cNvPr id="8" name="任意多边形 7"/>
          <p:cNvSpPr/>
          <p:nvPr/>
        </p:nvSpPr>
        <p:spPr bwMode="auto">
          <a:xfrm>
            <a:off x="1084263" y="3447236"/>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200" b="1">
                <a:solidFill>
                  <a:schemeClr val="tx1"/>
                </a:solidFill>
                <a:latin typeface="黑体" pitchFamily="49" charset="-122"/>
                <a:ea typeface="黑体" pitchFamily="49" charset="-122"/>
              </a:rPr>
              <a:t>说说关联词“不像</a:t>
            </a:r>
            <a:r>
              <a:rPr lang="en-US" altLang="zh-CN" sz="2200" b="1">
                <a:solidFill>
                  <a:schemeClr val="tx1"/>
                </a:solidFill>
                <a:latin typeface="黑体" pitchFamily="49" charset="-122"/>
                <a:ea typeface="黑体" pitchFamily="49" charset="-122"/>
              </a:rPr>
              <a:t>……</a:t>
            </a:r>
            <a:r>
              <a:rPr lang="zh-CN" altLang="en-US" sz="2200" b="1">
                <a:solidFill>
                  <a:schemeClr val="tx1"/>
                </a:solidFill>
                <a:latin typeface="黑体" pitchFamily="49" charset="-122"/>
                <a:ea typeface="黑体" pitchFamily="49" charset="-122"/>
              </a:rPr>
              <a:t>而像”段中的作用？</a:t>
            </a:r>
            <a:endParaRPr lang="zh-CN" altLang="en-US" sz="2200" b="1" dirty="0">
              <a:solidFill>
                <a:schemeClr val="tx1"/>
              </a:solidFill>
              <a:latin typeface="黑体" pitchFamily="49" charset="-122"/>
              <a:ea typeface="黑体" pitchFamily="49" charset="-122"/>
            </a:endParaRPr>
          </a:p>
        </p:txBody>
      </p:sp>
      <p:sp>
        <p:nvSpPr>
          <p:cNvPr id="9" name="圆角矩形 8"/>
          <p:cNvSpPr/>
          <p:nvPr/>
        </p:nvSpPr>
        <p:spPr>
          <a:xfrm>
            <a:off x="5012418" y="2870973"/>
            <a:ext cx="1638300"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动作描写</a:t>
            </a:r>
            <a:endParaRPr lang="zh-CN" altLang="en-US" sz="2000" b="1" dirty="0">
              <a:solidFill>
                <a:srgbClr val="FF0000"/>
              </a:solidFill>
              <a:latin typeface="黑体" pitchFamily="49" charset="-122"/>
              <a:ea typeface="黑体"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0263" y="3887788"/>
            <a:ext cx="7658100" cy="1113766"/>
          </a:xfrm>
          <a:prstGeom prst="rect">
            <a:avLst/>
          </a:prstGeom>
        </p:spPr>
        <p:txBody>
          <a:bodyPr wrap="square">
            <a:spAutoFit/>
          </a:bodyPr>
          <a:lstStyle/>
          <a:p>
            <a:pPr lvl="0" indent="628650">
              <a:lnSpc>
                <a:spcPct val="150000"/>
              </a:lnSpc>
            </a:pPr>
            <a:r>
              <a:rPr lang="zh-CN" altLang="en-US" sz="2400" b="1" smtClean="0">
                <a:solidFill>
                  <a:srgbClr val="FF0000"/>
                </a:solidFill>
                <a:latin typeface="+mj-ea"/>
                <a:ea typeface="+mj-ea"/>
              </a:rPr>
              <a:t>“哈哈大笑”</a:t>
            </a:r>
            <a:r>
              <a:rPr lang="zh-CN" altLang="en-US" sz="2400" b="1" dirty="0" smtClean="0">
                <a:solidFill>
                  <a:srgbClr val="FF0000"/>
                </a:solidFill>
                <a:latin typeface="+mj-ea"/>
                <a:ea typeface="+mj-ea"/>
              </a:rPr>
              <a:t>说明他们一是没有考虑到“我”看杨桃的角度，二是自以为对杨桃十分熟悉。</a:t>
            </a:r>
            <a:endParaRPr lang="zh-CN" altLang="en-US" sz="2400" b="1" dirty="0">
              <a:solidFill>
                <a:srgbClr val="FF0000"/>
              </a:solidFill>
              <a:latin typeface="+mj-ea"/>
              <a:ea typeface="+mj-ea"/>
            </a:endParaRPr>
          </a:p>
        </p:txBody>
      </p:sp>
      <p:sp>
        <p:nvSpPr>
          <p:cNvPr id="2" name="矩形 1"/>
          <p:cNvSpPr/>
          <p:nvPr/>
        </p:nvSpPr>
        <p:spPr>
          <a:xfrm>
            <a:off x="830263" y="1821627"/>
            <a:ext cx="7658100" cy="1200329"/>
          </a:xfrm>
          <a:prstGeom prst="rect">
            <a:avLst/>
          </a:prstGeom>
        </p:spPr>
        <p:txBody>
          <a:bodyPr wrap="square">
            <a:spAutoFit/>
          </a:bodyPr>
          <a:lstStyle/>
          <a:p>
            <a:pPr lvl="0" indent="628650">
              <a:lnSpc>
                <a:spcPct val="150000"/>
              </a:lnSpc>
            </a:pPr>
            <a:r>
              <a:rPr lang="zh-CN" altLang="en-US" sz="2400" b="1">
                <a:solidFill>
                  <a:prstClr val="black"/>
                </a:solidFill>
                <a:latin typeface="楷体" pitchFamily="49" charset="-122"/>
                <a:ea typeface="楷体" pitchFamily="49" charset="-122"/>
              </a:rPr>
              <a:t>当我把这幅画交出去的时候，班里几个同学看见了，哈哈大笑起来。</a:t>
            </a:r>
            <a:endParaRPr lang="zh-CN" altLang="en-US" sz="2400" b="1" dirty="0">
              <a:solidFill>
                <a:prstClr val="black"/>
              </a:solidFill>
              <a:latin typeface="楷体" pitchFamily="49" charset="-122"/>
              <a:ea typeface="楷体" pitchFamily="49" charset="-122"/>
            </a:endParaRPr>
          </a:p>
        </p:txBody>
      </p:sp>
      <p:sp>
        <p:nvSpPr>
          <p:cNvPr id="8" name="任意多边形 7"/>
          <p:cNvSpPr/>
          <p:nvPr/>
        </p:nvSpPr>
        <p:spPr bwMode="auto">
          <a:xfrm>
            <a:off x="830263" y="3175472"/>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“哈哈大笑”说明了什么？</a:t>
            </a:r>
            <a:endParaRPr lang="zh-CN" altLang="en-US" sz="2400" b="1" dirty="0">
              <a:solidFill>
                <a:schemeClr val="tx1"/>
              </a:solidFill>
              <a:latin typeface="黑体" pitchFamily="49" charset="-122"/>
              <a:ea typeface="黑体" pitchFamily="49" charset="-122"/>
            </a:endParaRPr>
          </a:p>
        </p:txBody>
      </p:sp>
      <p:sp>
        <p:nvSpPr>
          <p:cNvPr id="9" name="圆角矩形 8"/>
          <p:cNvSpPr/>
          <p:nvPr/>
        </p:nvSpPr>
        <p:spPr>
          <a:xfrm>
            <a:off x="5012418" y="2870973"/>
            <a:ext cx="1638300"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神态描写</a:t>
            </a:r>
            <a:endParaRPr lang="zh-CN" altLang="en-US" sz="2000" b="1" dirty="0">
              <a:solidFill>
                <a:srgbClr val="FF0000"/>
              </a:solidFill>
              <a:latin typeface="黑体" pitchFamily="49" charset="-122"/>
              <a:ea typeface="黑体"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8450" y="6413500"/>
            <a:ext cx="3681680" cy="4205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7263" y="3554413"/>
            <a:ext cx="7645400" cy="2308324"/>
          </a:xfrm>
          <a:prstGeom prst="rect">
            <a:avLst/>
          </a:prstGeom>
          <a:noFill/>
          <a:ln w="9525">
            <a:noFill/>
          </a:ln>
        </p:spPr>
        <p:txBody>
          <a:bodyPr wrap="square">
            <a:sp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628650" eaLnBrk="1" hangingPunct="1">
              <a:lnSpc>
                <a:spcPct val="150000"/>
              </a:lnSpc>
              <a:spcBef>
                <a:spcPct val="0"/>
              </a:spcBef>
              <a:buNone/>
            </a:pPr>
            <a:r>
              <a:rPr lang="zh-CN" altLang="en-US" sz="2400" b="1" smtClean="0">
                <a:solidFill>
                  <a:srgbClr val="FF0000"/>
                </a:solidFill>
                <a:latin typeface="+mj-ea"/>
                <a:ea typeface="+mj-ea"/>
              </a:rPr>
              <a:t>用</a:t>
            </a:r>
            <a:r>
              <a:rPr lang="zh-CN" altLang="en-US" sz="2400" b="1" dirty="0">
                <a:solidFill>
                  <a:srgbClr val="FF0000"/>
                </a:solidFill>
                <a:latin typeface="+mj-ea"/>
                <a:ea typeface="+mj-ea"/>
              </a:rPr>
              <a:t>一个问句和一个感叹句，写出了这几个同学对“我”的画的质疑和嘲笑。这里运用语言描写生动的描绘出了当时几个同学嘲笑我时的情景和样子，为后文揭示道理做了铺垫。</a:t>
            </a:r>
          </a:p>
        </p:txBody>
      </p:sp>
      <p:sp>
        <p:nvSpPr>
          <p:cNvPr id="4" name="矩形 3"/>
          <p:cNvSpPr/>
          <p:nvPr/>
        </p:nvSpPr>
        <p:spPr>
          <a:xfrm>
            <a:off x="957263" y="1519228"/>
            <a:ext cx="7645400" cy="1200329"/>
          </a:xfrm>
          <a:prstGeom prst="rect">
            <a:avLst/>
          </a:prstGeom>
        </p:spPr>
        <p:txBody>
          <a:bodyPr wrap="square">
            <a:spAutoFit/>
          </a:bodyPr>
          <a:lstStyle/>
          <a:p>
            <a:pPr lvl="0" indent="628650">
              <a:lnSpc>
                <a:spcPct val="150000"/>
              </a:lnSpc>
            </a:pPr>
            <a:r>
              <a:rPr lang="zh-CN" altLang="en-US" sz="2400" b="1">
                <a:solidFill>
                  <a:prstClr val="black"/>
                </a:solidFill>
                <a:latin typeface="楷体" pitchFamily="49" charset="-122"/>
                <a:ea typeface="楷体" pitchFamily="49" charset="-122"/>
              </a:rPr>
              <a:t>“杨桃是这个样子的吗</a:t>
            </a:r>
            <a:r>
              <a:rPr lang="zh-CN" altLang="en-US" sz="2400" b="1">
                <a:solidFill>
                  <a:prstClr val="black"/>
                </a:solidFill>
                <a:latin typeface="楷体" pitchFamily="49" charset="-122"/>
                <a:ea typeface="楷体" pitchFamily="49" charset="-122"/>
              </a:rPr>
              <a:t>？</a:t>
            </a:r>
            <a:r>
              <a:rPr lang="zh-CN" altLang="en-US" sz="2400" b="1" smtClean="0">
                <a:solidFill>
                  <a:prstClr val="black"/>
                </a:solidFill>
                <a:latin typeface="楷体" pitchFamily="49" charset="-122"/>
                <a:ea typeface="楷体" pitchFamily="49" charset="-122"/>
              </a:rPr>
              <a:t>”</a:t>
            </a:r>
            <a:endParaRPr lang="en-US" altLang="zh-CN" sz="2400" b="1" smtClean="0">
              <a:solidFill>
                <a:prstClr val="black"/>
              </a:solidFill>
              <a:latin typeface="楷体" pitchFamily="49" charset="-122"/>
              <a:ea typeface="楷体" pitchFamily="49" charset="-122"/>
            </a:endParaRPr>
          </a:p>
          <a:p>
            <a:pPr lvl="0" indent="628650">
              <a:lnSpc>
                <a:spcPct val="150000"/>
              </a:lnSpc>
            </a:pPr>
            <a:r>
              <a:rPr lang="zh-CN" altLang="en-US" sz="2400" b="1" smtClean="0">
                <a:solidFill>
                  <a:prstClr val="black"/>
                </a:solidFill>
                <a:latin typeface="楷体" pitchFamily="49" charset="-122"/>
                <a:ea typeface="楷体" pitchFamily="49" charset="-122"/>
              </a:rPr>
              <a:t> “</a:t>
            </a:r>
            <a:r>
              <a:rPr lang="zh-CN" altLang="en-US" sz="2400" b="1">
                <a:solidFill>
                  <a:prstClr val="black"/>
                </a:solidFill>
                <a:latin typeface="楷体" pitchFamily="49" charset="-122"/>
                <a:ea typeface="楷体" pitchFamily="49" charset="-122"/>
              </a:rPr>
              <a:t>倒不如说是五角星吧！”</a:t>
            </a:r>
            <a:endParaRPr lang="zh-CN" altLang="en-US" sz="2400" b="1" dirty="0">
              <a:solidFill>
                <a:prstClr val="black"/>
              </a:solidFill>
              <a:latin typeface="楷体" pitchFamily="49" charset="-122"/>
              <a:ea typeface="楷体" pitchFamily="49" charset="-122"/>
            </a:endParaRPr>
          </a:p>
        </p:txBody>
      </p:sp>
      <p:sp>
        <p:nvSpPr>
          <p:cNvPr id="8" name="任意多边形 7"/>
          <p:cNvSpPr/>
          <p:nvPr/>
        </p:nvSpPr>
        <p:spPr bwMode="auto">
          <a:xfrm>
            <a:off x="957263" y="2859088"/>
            <a:ext cx="7683500" cy="55880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indent="-342900" defTabSz="1066800">
              <a:lnSpc>
                <a:spcPct val="90000"/>
              </a:lnSpc>
              <a:spcAft>
                <a:spcPct val="35000"/>
              </a:spcAft>
              <a:buFontTx/>
              <a:buBlip>
                <a:blip r:embed="rId2"/>
              </a:buBlip>
              <a:defRPr/>
            </a:pPr>
            <a:r>
              <a:rPr lang="zh-CN" altLang="en-US" sz="2400" b="1">
                <a:solidFill>
                  <a:schemeClr val="tx1"/>
                </a:solidFill>
                <a:latin typeface="黑体" pitchFamily="49" charset="-122"/>
                <a:ea typeface="黑体" pitchFamily="49" charset="-122"/>
              </a:rPr>
              <a:t> 这两句分别是什么句式？你体会出了什么？</a:t>
            </a:r>
            <a:endParaRPr lang="zh-CN" altLang="en-US" sz="2400" b="1" dirty="0">
              <a:solidFill>
                <a:schemeClr val="tx1"/>
              </a:solidFill>
              <a:latin typeface="黑体" pitchFamily="49" charset="-122"/>
              <a:ea typeface="黑体" pitchFamily="49" charset="-122"/>
            </a:endParaRPr>
          </a:p>
        </p:txBody>
      </p:sp>
      <p:sp>
        <p:nvSpPr>
          <p:cNvPr id="9" name="圆角矩形 8"/>
          <p:cNvSpPr/>
          <p:nvPr/>
        </p:nvSpPr>
        <p:spPr>
          <a:xfrm>
            <a:off x="5549445" y="2474913"/>
            <a:ext cx="2317297" cy="384175"/>
          </a:xfrm>
          <a:prstGeom prst="roundRect">
            <a:avLst/>
          </a:prstGeom>
          <a:solidFill>
            <a:srgbClr val="FFFF0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2000" b="1" smtClean="0">
                <a:solidFill>
                  <a:srgbClr val="FF0000"/>
                </a:solidFill>
                <a:latin typeface="黑体" pitchFamily="49" charset="-122"/>
                <a:ea typeface="黑体" pitchFamily="49" charset="-122"/>
              </a:rPr>
              <a:t>语言描写、铺垫</a:t>
            </a:r>
            <a:endParaRPr lang="zh-CN" altLang="en-US" sz="2000" b="1" dirty="0">
              <a:solidFill>
                <a:srgbClr val="FF0000"/>
              </a:solidFill>
              <a:latin typeface="黑体" pitchFamily="49" charset="-122"/>
              <a:ea typeface="黑体" pitchFamily="49"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6337300"/>
            <a:ext cx="2718591" cy="4449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animBg="1"/>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974806"/>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2264</Words>
  <Application>Microsoft Office PowerPoint</Application>
  <PresentationFormat>全屏显示(4:3)</PresentationFormat>
  <Paragraphs>195</Paragraphs>
  <Slides>40</Slides>
  <Notes>2</Notes>
  <HiddenSlides>0</HiddenSlides>
  <MMClips>0</MMClips>
  <ScaleCrop>false</ScaleCrop>
  <HeadingPairs>
    <vt:vector size="4" baseType="variant">
      <vt:variant>
        <vt:lpstr>主题</vt:lpstr>
      </vt:variant>
      <vt:variant>
        <vt:i4>4</vt:i4>
      </vt:variant>
      <vt:variant>
        <vt:lpstr>幻灯片标题</vt:lpstr>
      </vt:variant>
      <vt:variant>
        <vt:i4>40</vt:i4>
      </vt:variant>
    </vt:vector>
  </HeadingPairs>
  <TitlesOfParts>
    <vt:vector size="44" baseType="lpstr">
      <vt:lpstr>Office 主题</vt:lpstr>
      <vt:lpstr>2_Office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荣德基</dc:creator>
  <cp:lastModifiedBy>Administrator</cp:lastModifiedBy>
  <cp:revision>507</cp:revision>
  <dcterms:created xsi:type="dcterms:W3CDTF">2015-12-30T08:03:25Z</dcterms:created>
  <dcterms:modified xsi:type="dcterms:W3CDTF">2018-01-16T08:29:25Z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