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425" r:id="rId8"/>
    <p:sldId id="426" r:id="rId9"/>
    <p:sldId id="458" r:id="rId10"/>
    <p:sldId id="457" r:id="rId11"/>
    <p:sldId id="459" r:id="rId12"/>
    <p:sldId id="303" r:id="rId13"/>
    <p:sldId id="418" r:id="rId14"/>
    <p:sldId id="417" r:id="rId15"/>
    <p:sldId id="300" r:id="rId16"/>
    <p:sldId id="491" r:id="rId17"/>
    <p:sldId id="415" r:id="rId18"/>
    <p:sldId id="420" r:id="rId19"/>
    <p:sldId id="309" r:id="rId20"/>
    <p:sldId id="519" r:id="rId21"/>
    <p:sldId id="520" r:id="rId22"/>
    <p:sldId id="521" r:id="rId23"/>
    <p:sldId id="523" r:id="rId24"/>
    <p:sldId id="421" r:id="rId25"/>
    <p:sldId id="324" r:id="rId26"/>
    <p:sldId id="518" r:id="rId27"/>
    <p:sldId id="393" r:id="rId28"/>
    <p:sldId id="313" r:id="rId29"/>
    <p:sldId id="319" r:id="rId30"/>
    <p:sldId id="460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0066FF"/>
    <a:srgbClr val="0033CC"/>
    <a:srgbClr val="0066CC"/>
    <a:srgbClr val="3333FF"/>
    <a:srgbClr val="08CDE8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60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9.png"/><Relationship Id="rId7" Type="http://schemas.openxmlformats.org/officeDocument/2006/relationships/image" Target="../media/image10.emf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1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174875" y="2000250"/>
            <a:ext cx="567372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27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手术台就是阵地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9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表示有先有后，时断时续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镇静：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心情安定、平静。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813" y="4979521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一分一秒也不放过。形容充分利用时间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仍旧，照样。表示某种情况持续不变。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5516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指反应（多指动作或言行）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迅速快捷。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虽然余震还在持续，但是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有志愿者（    ）进入灾区，他们身手（    ），活跃在需要他们的地方，（         ）地抢救人民的生命财产！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28348" y="321176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2828" y="264419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8014" y="212909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228090" y="3876675"/>
            <a:ext cx="2263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059832" y="2385725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珍惜时间的成语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31104" y="345713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争分夺秒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15648" y="345713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夜以继日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9904" y="345713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分秒必争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31104" y="44296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见缝插针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15648" y="44296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只争朝夕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2143125" y="1267460"/>
            <a:ext cx="5662930" cy="1375410"/>
            <a:chOff x="3375" y="1544"/>
            <a:chExt cx="891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镇静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激烈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剧烈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敏捷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迅速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恳求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124075" y="3140075"/>
            <a:ext cx="5662930" cy="1370330"/>
            <a:chOff x="3345" y="4606"/>
            <a:chExt cx="8918" cy="2158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慌张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敏捷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迟钝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5" y="584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危险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安全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100" y="58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继续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463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停止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25352" y="2421111"/>
            <a:ext cx="5766098" cy="922144"/>
            <a:chOff x="3685" y="7328"/>
            <a:chExt cx="9080" cy="145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85" y="7328"/>
              <a:ext cx="9080" cy="1361"/>
              <a:chOff x="2910550" y="3573016"/>
              <a:chExt cx="5766098" cy="864096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斗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 dòu 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（战斗）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565481" y="4000467"/>
                <a:ext cx="15850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 dǒu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（斗笠）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7110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7140" y="7473"/>
              <a:ext cx="562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在这次战斗（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dòu 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）中，八路军战士成功用斗笠（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dǒu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）扰乱了敌军的视线。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83315" y="117308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5352" y="3766675"/>
            <a:ext cx="5766098" cy="864351"/>
            <a:chOff x="3685" y="7329"/>
            <a:chExt cx="9080" cy="1361"/>
          </a:xfrm>
        </p:grpSpPr>
        <p:grpSp>
          <p:nvGrpSpPr>
            <p:cNvPr id="4" name="组合 3"/>
            <p:cNvGrpSpPr/>
            <p:nvPr/>
          </p:nvGrpSpPr>
          <p:grpSpPr>
            <a:xfrm>
              <a:off x="3685" y="7329"/>
              <a:ext cx="9080" cy="1361"/>
              <a:chOff x="2910550" y="3573016"/>
              <a:chExt cx="5766098" cy="864096"/>
            </a:xfrm>
          </p:grpSpPr>
          <p:sp>
            <p:nvSpPr>
              <p:cNvPr id="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64"/>
              <p:cNvSpPr txBox="1"/>
              <p:nvPr/>
            </p:nvSpPr>
            <p:spPr>
              <a:xfrm>
                <a:off x="2910550" y="3662359"/>
                <a:ext cx="520193" cy="64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文本框 65"/>
              <p:cNvSpPr txBox="1"/>
              <p:nvPr/>
            </p:nvSpPr>
            <p:spPr>
              <a:xfrm>
                <a:off x="3563888" y="3631135"/>
                <a:ext cx="1489802" cy="3370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dà</a:t>
                </a:r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（不大）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文本框 66"/>
              <p:cNvSpPr txBox="1"/>
              <p:nvPr/>
            </p:nvSpPr>
            <p:spPr>
              <a:xfrm>
                <a:off x="3565481" y="4000467"/>
                <a:ext cx="1585002" cy="338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>
                    <a:latin typeface="黑体" panose="02010609060101010101" pitchFamily="49" charset="-122"/>
                    <a:ea typeface="黑体" panose="02010609060101010101" pitchFamily="49" charset="-122"/>
                  </a:rPr>
                  <a:t>dài</a:t>
                </a:r>
                <a:r>
                  <a:rPr lang="zh-CN" altLang="en-US" sz="16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（大夫）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057110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69"/>
            <p:cNvSpPr txBox="1"/>
            <p:nvPr/>
          </p:nvSpPr>
          <p:spPr>
            <a:xfrm>
              <a:off x="7140" y="7473"/>
              <a:ext cx="562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这个医院虽然不大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dà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）但是大夫（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dài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）的手艺都很精湛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34425" y="202154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35330" y="2807335"/>
            <a:ext cx="767334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课文主要写了白求恩大夫在万分危急的情况下，坚守阵地，连续三天三夜冒着生命危险为伤员动手术的事迹。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26910" y="4663440"/>
            <a:ext cx="1113155" cy="1678305"/>
            <a:chOff x="5836357" y="4560894"/>
            <a:chExt cx="1327930" cy="2056092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1260" y="4977765"/>
            <a:ext cx="1184910" cy="132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1375" y="2845435"/>
            <a:ext cx="764794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第一部分：（第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自然段）交待了事情的发生——战斗打响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第二部分：（第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自然段）交代了事情的经过——抢救伤员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第三部分：（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自然段）交待了事情的结果——战斗结束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449195" y="2197100"/>
            <a:ext cx="567626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突然，几发炮弹落在小庙前的空地上。硝烟滚滚，弹片纷飞，小庙被烟雾淹没了。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0636" y="112601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环境描写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9055" y="3347720"/>
            <a:ext cx="55930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敌机不断地在上空吼叫。炮弹不断地在周围爆炸。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1760" y="4336415"/>
            <a:ext cx="56172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一连几发炮弹落在小庙的周围。庙的一角落下了许多瓦片。挂在门口的布帘烧着了，火苗向手术台扑过来。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895" y="2268855"/>
            <a:ext cx="1750695" cy="460375"/>
          </a:xfrm>
          <a:prstGeom prst="rect">
            <a:avLst/>
          </a:prstGeom>
          <a:solidFill>
            <a:srgbClr val="92D05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环境描写一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895" y="3419475"/>
            <a:ext cx="1750695" cy="460375"/>
          </a:xfrm>
          <a:prstGeom prst="rect">
            <a:avLst/>
          </a:prstGeom>
          <a:solidFill>
            <a:srgbClr val="92D05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环境描写二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500" y="4479925"/>
            <a:ext cx="1750695" cy="460375"/>
          </a:xfrm>
          <a:prstGeom prst="rect">
            <a:avLst/>
          </a:prstGeom>
          <a:solidFill>
            <a:srgbClr val="92D05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环境描写三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4" grpId="0"/>
      <p:bldP spid="5" grpId="0"/>
      <p:bldP spid="6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0168" y="4957445"/>
            <a:ext cx="21742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冒着生命危险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坚守阵地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不顾疲劳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66336" y="1412776"/>
            <a:ext cx="5709920" cy="2160905"/>
            <a:chOff x="1018" y="3589"/>
            <a:chExt cx="8992" cy="3403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18" y="5019"/>
              <a:ext cx="1763" cy="19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云形标注 6"/>
            <p:cNvSpPr/>
            <p:nvPr/>
          </p:nvSpPr>
          <p:spPr>
            <a:xfrm>
              <a:off x="4254" y="3589"/>
              <a:ext cx="5756" cy="3175"/>
            </a:xfrm>
            <a:prstGeom prst="cloudCallout">
              <a:avLst>
                <a:gd name="adj1" fmla="val -63832"/>
                <a:gd name="adj2" fmla="val 27005"/>
              </a:avLst>
            </a:prstGeom>
            <a:noFill/>
            <a:ln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029" y="3983"/>
              <a:ext cx="4401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文中三次环境描写有什么不同？说明了什么？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025468" y="4281805"/>
            <a:ext cx="792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形势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8408" y="428307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越来越危险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25468" y="525780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白求恩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5372938" y="4439920"/>
            <a:ext cx="540004" cy="144001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0000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372938" y="5438775"/>
            <a:ext cx="540004" cy="144001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0000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3742871" name="左大括号 1073742870"/>
          <p:cNvSpPr/>
          <p:nvPr/>
        </p:nvSpPr>
        <p:spPr>
          <a:xfrm>
            <a:off x="5927650" y="5061585"/>
            <a:ext cx="145415" cy="867410"/>
          </a:xfrm>
          <a:prstGeom prst="leftBrace">
            <a:avLst>
              <a:gd name="adj1" fmla="val 33333"/>
              <a:gd name="adj2" fmla="val 50000"/>
            </a:avLst>
          </a:prstGeom>
          <a:solidFill>
            <a:srgbClr val="FFFFFF"/>
          </a:solidFill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2950350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8" grpId="0"/>
      <p:bldP spid="11" grpId="0"/>
      <p:bldP spid="13" grpId="0"/>
      <p:bldP spid="20" grpId="0" animBg="1"/>
      <p:bldP spid="21" grpId="0" animBg="1"/>
      <p:bldP spid="107374287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83328" y="5263619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752" y="1052736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白求恩是怎样工作的？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3742872" name="直接连接符 1073742871"/>
          <p:cNvSpPr/>
          <p:nvPr/>
        </p:nvSpPr>
        <p:spPr>
          <a:xfrm flipV="1">
            <a:off x="2766695" y="3232785"/>
            <a:ext cx="57277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直接连接符 3"/>
          <p:cNvSpPr/>
          <p:nvPr/>
        </p:nvSpPr>
        <p:spPr>
          <a:xfrm flipV="1">
            <a:off x="3351530" y="3232785"/>
            <a:ext cx="57277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2126615" y="4308475"/>
            <a:ext cx="690880" cy="398780"/>
          </a:xfrm>
          <a:prstGeom prst="rect">
            <a:avLst/>
          </a:prstGeom>
          <a:solidFill>
            <a:srgbClr val="9E9A00"/>
          </a:solidFill>
          <a:ln w="1270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仍然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4510" y="4308475"/>
            <a:ext cx="450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仍旧</a:t>
            </a:r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照样</a:t>
            </a:r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表示某种情况持续不变</a:t>
            </a:r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64510" y="5005070"/>
            <a:ext cx="272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遇到紧急情况不慌乱</a:t>
            </a:r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24300" y="1997075"/>
            <a:ext cx="4382135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白求恩给伤员动手术两天两夜没休息，现在环境更危险了，他还是那样工作。</a:t>
            </a: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6615" y="5005070"/>
            <a:ext cx="690880" cy="398780"/>
          </a:xfrm>
          <a:prstGeom prst="rect">
            <a:avLst/>
          </a:prstGeom>
          <a:solidFill>
            <a:srgbClr val="9E9A00"/>
          </a:solidFill>
          <a:ln w="1270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镇定</a:t>
            </a:r>
            <a:endParaRPr lang="zh-CN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73742873" name="任意多边形 1073742872"/>
          <p:cNvSpPr/>
          <p:nvPr/>
        </p:nvSpPr>
        <p:spPr>
          <a:xfrm>
            <a:off x="3240405" y="2339975"/>
            <a:ext cx="563880" cy="488315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09345" y="2761615"/>
            <a:ext cx="7098030" cy="1322070"/>
            <a:chOff x="1747" y="4349"/>
            <a:chExt cx="11178" cy="2082"/>
          </a:xfrm>
        </p:grpSpPr>
        <p:sp>
          <p:nvSpPr>
            <p:cNvPr id="17" name="矩形 16"/>
            <p:cNvSpPr/>
            <p:nvPr/>
          </p:nvSpPr>
          <p:spPr>
            <a:xfrm>
              <a:off x="1747" y="4349"/>
              <a:ext cx="11178" cy="2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白求恩仍然镇定地站在手术台旁。他接过助手递过来的镊子，敏捷地从伤员的腹腔里取出一块弹片，扔在盘子里。</a:t>
              </a:r>
              <a:endParaRPr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33" y="4714"/>
              <a:ext cx="340" cy="3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73742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73742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6" grpId="1"/>
      <p:bldP spid="8" grpId="0"/>
      <p:bldP spid="100" grpId="0" bldLvl="0" animBg="1"/>
      <p:bldP spid="9" grpId="0" bldLvl="0" animBg="1"/>
      <p:bldP spid="107374287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7090" y="4653280"/>
            <a:ext cx="790067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手术台是为病人做手术的地方。为什么要把手术台当作阵地呢？让我们带着问题细读课文，走近齐会战斗，看一看在当时的环境下白求恩是怎样工作的吧。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.jpgtim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664" y="1184355"/>
            <a:ext cx="5668045" cy="338264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28370" y="1196752"/>
            <a:ext cx="7098030" cy="1691640"/>
            <a:chOff x="1462" y="3414"/>
            <a:chExt cx="11178" cy="2664"/>
          </a:xfrm>
        </p:grpSpPr>
        <p:sp>
          <p:nvSpPr>
            <p:cNvPr id="17" name="矩形 16"/>
            <p:cNvSpPr/>
            <p:nvPr/>
          </p:nvSpPr>
          <p:spPr>
            <a:xfrm>
              <a:off x="1462" y="3414"/>
              <a:ext cx="11178" cy="2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谢谢师长的关心。可是，手术台是医生的阵地。战士们没有离开他们的阵地，我怎么能离开自己的阵地呢？部长同志，请您转告师长，我是一名八路军战士，不是你们的客人。</a:t>
              </a:r>
              <a:endParaRPr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800" y="3780"/>
              <a:ext cx="340" cy="3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16145" y="3573016"/>
            <a:ext cx="4293235" cy="2730500"/>
            <a:chOff x="7654" y="5627"/>
            <a:chExt cx="6761" cy="4300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66" y="8008"/>
              <a:ext cx="1549" cy="1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7654" y="5627"/>
              <a:ext cx="5330" cy="2569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sz="20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表明</a:t>
              </a:r>
              <a:r>
                <a:rPr sz="20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白求恩把自己当作一名中国的八路军战士，把中国人民的事业当作自己的事业，是一名对工作极端热忱的共产主义战士。</a:t>
              </a:r>
              <a:endPara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1710" y="2457862"/>
            <a:ext cx="6740525" cy="381635"/>
            <a:chOff x="1546" y="5400"/>
            <a:chExt cx="10615" cy="601"/>
          </a:xfrm>
        </p:grpSpPr>
        <p:sp>
          <p:nvSpPr>
            <p:cNvPr id="1073742872" name="直接连接符 1073742871"/>
            <p:cNvSpPr/>
            <p:nvPr/>
          </p:nvSpPr>
          <p:spPr>
            <a:xfrm flipV="1">
              <a:off x="9271" y="5400"/>
              <a:ext cx="2891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" name="直接连接符 1"/>
            <p:cNvSpPr/>
            <p:nvPr/>
          </p:nvSpPr>
          <p:spPr>
            <a:xfrm flipV="1">
              <a:off x="1546" y="6001"/>
              <a:ext cx="538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396428" y="3356992"/>
            <a:ext cx="4095513" cy="2867025"/>
            <a:chOff x="-368" y="6254"/>
            <a:chExt cx="6450" cy="4515"/>
          </a:xfrm>
        </p:grpSpPr>
        <p:grpSp>
          <p:nvGrpSpPr>
            <p:cNvPr id="22" name="组合 21"/>
            <p:cNvGrpSpPr/>
            <p:nvPr/>
          </p:nvGrpSpPr>
          <p:grpSpPr>
            <a:xfrm flipH="1">
              <a:off x="-368" y="8289"/>
              <a:ext cx="1738" cy="2480"/>
              <a:chOff x="5836357" y="4560894"/>
              <a:chExt cx="1762198" cy="2890842"/>
            </a:xfrm>
          </p:grpSpPr>
          <p:pic>
            <p:nvPicPr>
              <p:cNvPr id="23" name="图片 5"/>
              <p:cNvPicPr>
                <a:picLocks noChangeAspect="1"/>
              </p:cNvPicPr>
              <p:nvPr/>
            </p:nvPicPr>
            <p:blipFill rotWithShape="1">
              <a:blip r:embed="rId7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31395" y="5228965"/>
                <a:ext cx="1567160" cy="222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946" y="6254"/>
              <a:ext cx="5136" cy="2718"/>
              <a:chOff x="6549" y="6500"/>
              <a:chExt cx="5653" cy="271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323" y="6818"/>
                <a:ext cx="4036" cy="20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sz="20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白求恩</a:t>
                </a:r>
                <a:r>
                  <a:rPr sz="20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不是八路军的战士，为什么说自己是八路军战士，不是客人？</a:t>
                </a:r>
                <a:endParaRPr sz="20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  <p:sp>
            <p:nvSpPr>
              <p:cNvPr id="7" name="云形标注 6"/>
              <p:cNvSpPr/>
              <p:nvPr/>
            </p:nvSpPr>
            <p:spPr>
              <a:xfrm>
                <a:off x="6549" y="6500"/>
                <a:ext cx="5653" cy="2718"/>
              </a:xfrm>
              <a:prstGeom prst="cloudCallout">
                <a:avLst>
                  <a:gd name="adj1" fmla="val -39548"/>
                  <a:gd name="adj2" fmla="val 53679"/>
                </a:avLst>
              </a:prstGeom>
              <a:noFill/>
              <a:ln>
                <a:solidFill>
                  <a:srgbClr val="0000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28370" y="1412776"/>
            <a:ext cx="7098030" cy="1076325"/>
            <a:chOff x="1462" y="3414"/>
            <a:chExt cx="11178" cy="1695"/>
          </a:xfrm>
        </p:grpSpPr>
        <p:sp>
          <p:nvSpPr>
            <p:cNvPr id="17" name="矩形 16"/>
            <p:cNvSpPr/>
            <p:nvPr/>
          </p:nvSpPr>
          <p:spPr>
            <a:xfrm>
              <a:off x="1462" y="3414"/>
              <a:ext cx="11178" cy="1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白求恩仍然争分夺秒地给伤员做手术，做了一个又一个</a:t>
              </a:r>
              <a:r>
                <a:rPr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800" y="3780"/>
              <a:ext cx="340" cy="3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655" y="5194300"/>
            <a:ext cx="983615" cy="121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5038090" y="3212976"/>
            <a:ext cx="2846278" cy="1938020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体现了他把伤员看得比自己更重要，突出了白求恩坚守阵地的精神。说明了白求恩对自己的工作极端负责任的优秀品质。</a:t>
            </a:r>
            <a:endParaRPr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73742872" name="直接连接符 1073742871"/>
          <p:cNvSpPr/>
          <p:nvPr/>
        </p:nvSpPr>
        <p:spPr>
          <a:xfrm flipV="1">
            <a:off x="2907030" y="1951256"/>
            <a:ext cx="2268017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直接连接符 1"/>
          <p:cNvSpPr/>
          <p:nvPr/>
        </p:nvSpPr>
        <p:spPr>
          <a:xfrm flipV="1">
            <a:off x="2661920" y="2421791"/>
            <a:ext cx="201601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1115616" y="3292351"/>
            <a:ext cx="2808312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</a:t>
            </a:r>
            <a:r>
              <a:rPr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白求恩一心只想着加快手术的速度，尽可能地在短时间里抢救更多的伤员。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302125" y="3946401"/>
            <a:ext cx="540004" cy="144001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0000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2336800" y="1097915"/>
            <a:ext cx="58077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</a:t>
            </a:r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怎么理解“手术台就是阵地”这句话？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32000" y="2824480"/>
            <a:ext cx="3639820" cy="461645"/>
            <a:chOff x="4390" y="6743"/>
            <a:chExt cx="5732" cy="727"/>
          </a:xfrm>
        </p:grpSpPr>
        <p:sp>
          <p:nvSpPr>
            <p:cNvPr id="11" name="文本框 10"/>
            <p:cNvSpPr txBox="1"/>
            <p:nvPr/>
          </p:nvSpPr>
          <p:spPr>
            <a:xfrm>
              <a:off x="4390" y="6743"/>
              <a:ext cx="124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环境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434" y="6745"/>
              <a:ext cx="26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越来越危险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0" name="右箭头 19"/>
            <p:cNvSpPr/>
            <p:nvPr/>
          </p:nvSpPr>
          <p:spPr>
            <a:xfrm>
              <a:off x="6512" y="6992"/>
              <a:ext cx="850" cy="227"/>
            </a:xfrm>
            <a:prstGeom prst="rightArrow">
              <a:avLst>
                <a:gd name="adj1" fmla="val 50000"/>
                <a:gd name="adj2" fmla="val 119747"/>
              </a:avLst>
            </a:prstGeom>
            <a:solidFill>
              <a:srgbClr val="0000FF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32000" y="3501390"/>
            <a:ext cx="3639820" cy="461645"/>
            <a:chOff x="4390" y="6743"/>
            <a:chExt cx="5732" cy="727"/>
          </a:xfrm>
        </p:grpSpPr>
        <p:sp>
          <p:nvSpPr>
            <p:cNvPr id="21" name="文本框 20"/>
            <p:cNvSpPr txBox="1"/>
            <p:nvPr/>
          </p:nvSpPr>
          <p:spPr>
            <a:xfrm>
              <a:off x="4390" y="6743"/>
              <a:ext cx="124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气氛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434" y="6745"/>
              <a:ext cx="26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越来越紧张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6" name="右箭头 25"/>
            <p:cNvSpPr/>
            <p:nvPr/>
          </p:nvSpPr>
          <p:spPr>
            <a:xfrm>
              <a:off x="6512" y="6992"/>
              <a:ext cx="850" cy="227"/>
            </a:xfrm>
            <a:prstGeom prst="rightArrow">
              <a:avLst>
                <a:gd name="adj1" fmla="val 50000"/>
                <a:gd name="adj2" fmla="val 119747"/>
              </a:avLst>
            </a:prstGeom>
            <a:solidFill>
              <a:srgbClr val="0000FF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32000" y="4217035"/>
            <a:ext cx="5182870" cy="829945"/>
            <a:chOff x="4390" y="6452"/>
            <a:chExt cx="8162" cy="1307"/>
          </a:xfrm>
        </p:grpSpPr>
        <p:sp>
          <p:nvSpPr>
            <p:cNvPr id="28" name="文本框 27"/>
            <p:cNvSpPr txBox="1"/>
            <p:nvPr/>
          </p:nvSpPr>
          <p:spPr>
            <a:xfrm>
              <a:off x="4390" y="6743"/>
              <a:ext cx="172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白求恩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34" y="6452"/>
              <a:ext cx="5118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三天三夜不下手术台，把手术台当作老人阵地。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0" name="右箭头 29"/>
            <p:cNvSpPr/>
            <p:nvPr/>
          </p:nvSpPr>
          <p:spPr>
            <a:xfrm>
              <a:off x="6512" y="6992"/>
              <a:ext cx="850" cy="227"/>
            </a:xfrm>
            <a:prstGeom prst="rightArrow">
              <a:avLst>
                <a:gd name="adj1" fmla="val 50000"/>
                <a:gd name="adj2" fmla="val 119747"/>
              </a:avLst>
            </a:prstGeom>
            <a:solidFill>
              <a:srgbClr val="0000FF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848244" y="108936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353822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环境描写是指对人物活动的自然环境、社会环境和人物活动的时间、地点、当时情景等进行有目的的描绘，以起到渲染气氛烘托人物心情的作用。本文就有三处环境描写，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突出了白求恩坚守阵地的精神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对自己的工作极端负责任的优秀品质。</a:t>
            </a:r>
            <a:endParaRPr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267979" y="10563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3567" y="1920627"/>
            <a:ext cx="6666865" cy="1076325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可较好地烘托人物，进而充分、明确地表达中心。</a:t>
            </a:r>
            <a:endParaRPr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396" y="203562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好处：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41170" y="3550285"/>
            <a:ext cx="6791270" cy="2553335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运用恰当的环境描写来反映人物心情。关键是看人物内心的感情，如果是喜悦的那么笔下的景物应是明朗的、轻快的。如果是忧愁的，那么景物应该是萧条的、朦胧的。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9970" y="444416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01179" y="2771140"/>
            <a:ext cx="822960" cy="1272540"/>
            <a:chOff x="4149" y="4364"/>
            <a:chExt cx="1296" cy="2004"/>
          </a:xfrm>
        </p:grpSpPr>
        <p:sp>
          <p:nvSpPr>
            <p:cNvPr id="24" name="直接连接符 23"/>
            <p:cNvSpPr/>
            <p:nvPr/>
          </p:nvSpPr>
          <p:spPr>
            <a:xfrm rot="19560000">
              <a:off x="4340" y="5073"/>
              <a:ext cx="953" cy="68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" name="直接连接符 24"/>
            <p:cNvSpPr/>
            <p:nvPr/>
          </p:nvSpPr>
          <p:spPr>
            <a:xfrm rot="17700000">
              <a:off x="4146" y="4678"/>
              <a:ext cx="1219" cy="59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" name="直接连接符 25"/>
            <p:cNvSpPr/>
            <p:nvPr/>
          </p:nvSpPr>
          <p:spPr>
            <a:xfrm rot="480000">
              <a:off x="4149" y="5490"/>
              <a:ext cx="1296" cy="878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680637" y="2492737"/>
            <a:ext cx="20510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对工作积极负责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688257" y="3078842"/>
            <a:ext cx="204343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不顾个人安危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28422" y="2492737"/>
            <a:ext cx="175514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弹片纷飞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928422" y="3137897"/>
            <a:ext cx="175514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不断爆炸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928422" y="3783057"/>
            <a:ext cx="1755140" cy="943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火苗扑来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（越来越危险）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39552" y="3150597"/>
            <a:ext cx="198564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手术台就是阵地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28422" y="1887582"/>
            <a:ext cx="1755140" cy="553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917242" y="1887582"/>
            <a:ext cx="122682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917242" y="2492737"/>
            <a:ext cx="15043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仍然镇定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917242" y="3137897"/>
            <a:ext cx="150812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继续手术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917242" y="3783057"/>
            <a:ext cx="150812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争分夺秒（坚守阵地）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57802" y="3775437"/>
            <a:ext cx="127762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忠于职守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3742870" name="右箭头 1073742869"/>
          <p:cNvSpPr/>
          <p:nvPr/>
        </p:nvSpPr>
        <p:spPr>
          <a:xfrm>
            <a:off x="6248202" y="277213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28" name="右箭头 27"/>
          <p:cNvSpPr/>
          <p:nvPr/>
        </p:nvSpPr>
        <p:spPr>
          <a:xfrm>
            <a:off x="6254552" y="338935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29" name="右箭头 28"/>
          <p:cNvSpPr/>
          <p:nvPr/>
        </p:nvSpPr>
        <p:spPr>
          <a:xfrm>
            <a:off x="6303447" y="4066902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3" name="右箭头 32"/>
          <p:cNvSpPr/>
          <p:nvPr/>
        </p:nvSpPr>
        <p:spPr>
          <a:xfrm>
            <a:off x="4500047" y="278864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4" name="右箭头 33"/>
          <p:cNvSpPr/>
          <p:nvPr/>
        </p:nvSpPr>
        <p:spPr>
          <a:xfrm>
            <a:off x="4506397" y="340586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5" name="右箭头 34"/>
          <p:cNvSpPr/>
          <p:nvPr/>
        </p:nvSpPr>
        <p:spPr>
          <a:xfrm>
            <a:off x="4555292" y="4083412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7374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48" grpId="0"/>
      <p:bldP spid="4" grpId="0"/>
      <p:bldP spid="11" grpId="0"/>
      <p:bldP spid="12" grpId="0"/>
      <p:bldP spid="13" grpId="0"/>
      <p:bldP spid="14" grpId="0"/>
      <p:bldP spid="15" grpId="0"/>
      <p:bldP spid="1073742870" grpId="0" animBg="1"/>
      <p:bldP spid="28" grpId="0" animBg="1"/>
      <p:bldP spid="29" grpId="0" animBg="1"/>
      <p:bldP spid="33" grpId="0" animBg="1"/>
      <p:bldP spid="34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484" y="813754"/>
            <a:ext cx="7056784" cy="5654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白求恩组织群众血库</a:t>
            </a:r>
            <a:endParaRPr kumimoji="0" lang="zh-CN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1938年6月，白求恩在五台县松岩口军区后方医院讲授输血技术。“输血”在当时是一个比较新鲜的技术。在野战医疗条件下输血，是人们连想也不敢想的事情。白求恩首先详细讲述了采血操作、标准血型制作、血型鉴定、配血试验、储存、运输、保管等基本知识，接着推来一名胸部外伤患者，卫生部部长叶青山第一个献了血。验过血型，白求恩让叶青山和病人头脚相反躺在床上。他拿出简易输血器。将带着针头的皮管连接在他们靠紧的左右两臂静脉上，皮管中间一个三通阀门，阀门上联着注射器。白求恩把阀门通向叶部长，抽拉针栓，殷红的鲜血便流入注射器，再转动阀门，血液便流入患者体内。战地输血在中国军队野战外科史上第一次取得成功。白求恩因此被群众称赞为“群众血库”。</a:t>
            </a:r>
            <a:br>
              <a:rPr kumimoji="0" lang="zh-CN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9858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395605" y="1047115"/>
            <a:ext cx="8280400" cy="4403725"/>
            <a:chOff x="623" y="1649"/>
            <a:chExt cx="13040" cy="6935"/>
          </a:xfrm>
        </p:grpSpPr>
        <p:sp>
          <p:nvSpPr>
            <p:cNvPr id="28" name="Rectangle 4"/>
            <p:cNvSpPr txBox="1">
              <a:spLocks noChangeArrowheads="1"/>
            </p:cNvSpPr>
            <p:nvPr/>
          </p:nvSpPr>
          <p:spPr bwMode="auto">
            <a:xfrm>
              <a:off x="623" y="1649"/>
              <a:ext cx="13041" cy="941"/>
            </a:xfrm>
            <a:prstGeom prst="rect">
              <a:avLst/>
            </a:prstGeom>
            <a:noFill/>
            <a:ln>
              <a:miter lim="800000"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lvl="0" fontAlgn="auto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sz="3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选择合适的词语填空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77" y="3788"/>
              <a:ext cx="12587" cy="4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（1）战斗在激烈地进行着，我军的伤员（     ）从火线上抬下来。</a:t>
              </a:r>
              <a:endParaRPr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（2）白求恩大夫低下头，（    ）给伤员做手术。</a:t>
              </a:r>
              <a:endParaRPr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（3）战斗进行了三天三夜，白求恩大夫在手术台旁（     ）工作了69个小时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025" y="2664"/>
              <a:ext cx="6789" cy="931"/>
              <a:chOff x="4025" y="2664"/>
              <a:chExt cx="6789" cy="931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025" y="2677"/>
                <a:ext cx="170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陆续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6406" y="2664"/>
                <a:ext cx="215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继续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9114" y="2664"/>
                <a:ext cx="170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连续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5"/>
          <p:cNvSpPr txBox="1"/>
          <p:nvPr/>
        </p:nvSpPr>
        <p:spPr>
          <a:xfrm>
            <a:off x="1142901" y="284685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8"/>
          <p:cNvSpPr txBox="1"/>
          <p:nvPr/>
        </p:nvSpPr>
        <p:spPr>
          <a:xfrm>
            <a:off x="6495549" y="3370278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9"/>
          <p:cNvSpPr txBox="1"/>
          <p:nvPr/>
        </p:nvSpPr>
        <p:spPr>
          <a:xfrm>
            <a:off x="3184005" y="4799111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98431" y="104188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按正确顺序排列下面的句子。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679" y="1718786"/>
            <a:ext cx="7992888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）助手们赶忙把火扑灭。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 ）一连几发炮弹落在小庙的周围。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担架队抬起做过手术的伤员，迅速向后方转移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）白求恩仍然争分夺秒地给伤员做手术，做了一个又一个。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 ）庙的一角落下了许多瓦片。挂在门口的布帘烧着了，火苗向手术台扑过来。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9858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5"/>
          <p:cNvSpPr txBox="1"/>
          <p:nvPr/>
        </p:nvSpPr>
        <p:spPr>
          <a:xfrm>
            <a:off x="1821815" y="2165350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5"/>
          <p:cNvSpPr txBox="1"/>
          <p:nvPr/>
        </p:nvSpPr>
        <p:spPr>
          <a:xfrm>
            <a:off x="1821815" y="2748915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5"/>
          <p:cNvSpPr txBox="1"/>
          <p:nvPr/>
        </p:nvSpPr>
        <p:spPr>
          <a:xfrm>
            <a:off x="1794510" y="3636010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5"/>
          <p:cNvSpPr txBox="1"/>
          <p:nvPr/>
        </p:nvSpPr>
        <p:spPr>
          <a:xfrm>
            <a:off x="1794510" y="4632325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5"/>
          <p:cNvSpPr txBox="1"/>
          <p:nvPr/>
        </p:nvSpPr>
        <p:spPr>
          <a:xfrm>
            <a:off x="1795145" y="1708785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20115" y="1270000"/>
            <a:ext cx="7924165" cy="116014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7500" lnSpcReduction="10000"/>
          </a:bodyPr>
          <a:lstStyle/>
          <a:p>
            <a:pPr lv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结合课文内容，谈一谈对“手术台就是阵地”的理解。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0115" y="2609850"/>
            <a:ext cx="7670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这个题目一方面表现了白求恩大夫工作的环境，另一方面也表现出白求恩大夫不怕牺牲，坚守岗位的精神。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691003" y="4287209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10416317_024025551002_2.jpg10416317_02402555100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5934" y="1933642"/>
            <a:ext cx="2411095" cy="2894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789940" y="1344930"/>
            <a:ext cx="47181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加拿大共产党党员，著名的胸外科医师。我国的抗日战争爆发后，他受加拿大共产党和美国共产党的派遣，率领医疗队到达延安，不久转赴晋察冀边区工作。他以精湛的医疗技术为中国的抗日军民服务，并培养了大批医务干部，为中国人民的解放事业做出了卓越贡献。后因抢救伤员感染中毒，于1939年11月12日在河北唐县逝世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302371" y="307620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写一段话，描写自己或者自己熟悉的一个人是怎样认真工作或学习的，注意把动作、神态、相貌都写具体。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805" y="1251585"/>
            <a:ext cx="8834120" cy="182435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1.手术台是医生的阵地，那么老师的阵地，我们的阵地，农民伯伯的阵地……各是什么呢？想一想，写一首小诗歌。</a:t>
            </a:r>
            <a:endParaRPr kumimoji="0" lang="en-US" altLang="zh-CN" sz="3200" i="0" u="none" strike="noStrike" kern="1200" cap="none" spc="0" normalizeH="0" baseline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0" y="4736465"/>
            <a:ext cx="1046480" cy="1677670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4941168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88060" y="1478915"/>
            <a:ext cx="7347585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抗日战争 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指20世纪中期第二次世界大战中，中国抵抗日本侵略的一场民族性的全面战争。国际上称作第二次中日战争、日本侵华战争。抗战时间从1931年9月18日九一八事变开始算起，至1945年结束，共十四年抗战。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26999" y="4521594"/>
            <a:ext cx="1113416" cy="1819834"/>
            <a:chOff x="5836357" y="4560894"/>
            <a:chExt cx="1327930" cy="2056092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1249" y="4775656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组词：战斗  斗争  争奇斗艳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dòu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71994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30" y="3770804"/>
            <a:ext cx="51415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组词：当头一棒  棍棒  棒球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6362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组词：白求恩  报恩  忘恩负义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4315753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ēn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501608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撤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506719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组词：撤走   撤退   撤回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4459769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76929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82039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组词：血丝   鲜血  一针见血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212976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xu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3499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511256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组词：大夫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dài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249580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险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254691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组词：危险  风险  化险为夷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193948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iǎn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505527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5116542"/>
            <a:ext cx="5400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组词：布帘  帘子  窗帘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45091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liá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403648" y="364793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83768" y="370919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组词：瓦片  瓦解  添砖加瓦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84677" y="310177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wǎ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4" grpId="0"/>
      <p:bldP spid="25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01143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迅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452246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组词：迅速  迅猛  疾风迅雷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1844824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xùn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1917065"/>
            <a:ext cx="7056755" cy="308673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31640" y="364793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2538760" y="369903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组词：迅速  速度 不速之客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312669" y="296461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sù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2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472815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538760" y="477925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组词：争分夺秒  秒针  秒表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00274" y="419532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mi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2269490"/>
            <a:ext cx="7056755" cy="327406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18990" y="302572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26110" y="307682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组词：争分夺秒  争夺  掠夺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7624" y="249289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duó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2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3089</Words>
  <Application>WPS 演示</Application>
  <PresentationFormat>全屏显示(4:3)</PresentationFormat>
  <Paragraphs>427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1094</cp:revision>
  <dcterms:created xsi:type="dcterms:W3CDTF">2017-05-17T10:13:00Z</dcterms:created>
  <dcterms:modified xsi:type="dcterms:W3CDTF">2018-06-28T04:50:50Z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