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0"/>
  </p:notesMasterIdLst>
  <p:sldIdLst>
    <p:sldId id="256" r:id="rId4"/>
    <p:sldId id="374" r:id="rId5"/>
    <p:sldId id="257" r:id="rId6"/>
    <p:sldId id="299" r:id="rId7"/>
    <p:sldId id="298" r:id="rId8"/>
    <p:sldId id="354" r:id="rId9"/>
    <p:sldId id="345" r:id="rId11"/>
    <p:sldId id="326" r:id="rId12"/>
    <p:sldId id="346" r:id="rId13"/>
    <p:sldId id="355" r:id="rId14"/>
    <p:sldId id="347" r:id="rId15"/>
    <p:sldId id="356" r:id="rId16"/>
    <p:sldId id="357" r:id="rId17"/>
    <p:sldId id="313" r:id="rId18"/>
    <p:sldId id="318" r:id="rId19"/>
    <p:sldId id="358" r:id="rId20"/>
    <p:sldId id="348" r:id="rId21"/>
    <p:sldId id="359" r:id="rId22"/>
    <p:sldId id="349" r:id="rId23"/>
    <p:sldId id="360" r:id="rId24"/>
    <p:sldId id="361" r:id="rId25"/>
    <p:sldId id="322" r:id="rId26"/>
    <p:sldId id="362" r:id="rId27"/>
    <p:sldId id="314" r:id="rId28"/>
    <p:sldId id="319" r:id="rId29"/>
    <p:sldId id="363" r:id="rId30"/>
    <p:sldId id="320" r:id="rId31"/>
    <p:sldId id="364" r:id="rId32"/>
    <p:sldId id="350" r:id="rId33"/>
    <p:sldId id="365" r:id="rId34"/>
    <p:sldId id="321" r:id="rId35"/>
    <p:sldId id="366" r:id="rId36"/>
    <p:sldId id="367" r:id="rId37"/>
    <p:sldId id="315" r:id="rId38"/>
    <p:sldId id="351" r:id="rId39"/>
    <p:sldId id="368" r:id="rId40"/>
    <p:sldId id="369" r:id="rId41"/>
    <p:sldId id="370" r:id="rId42"/>
    <p:sldId id="371" r:id="rId43"/>
    <p:sldId id="372" r:id="rId44"/>
    <p:sldId id="316" r:id="rId45"/>
    <p:sldId id="323" r:id="rId46"/>
    <p:sldId id="353" r:id="rId47"/>
    <p:sldId id="317" r:id="rId48"/>
    <p:sldId id="324" r:id="rId49"/>
    <p:sldId id="325" r:id="rId50"/>
    <p:sldId id="373" r:id="rId51"/>
    <p:sldId id="278" r:id="rId52"/>
    <p:sldId id="297" r:id="rId53"/>
    <p:sldId id="262" r:id="rId5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636" y="-84"/>
      </p:cViewPr>
      <p:guideLst>
        <p:guide orient="horz" pos="2159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10" d="100"/>
        <a:sy n="110" d="100"/>
      </p:scale>
      <p:origin x="0" y="0"/>
    </p:cViewPr>
  </p:sorterViewPr>
  <p:gridSpacing cx="69849" cy="6984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椭圆 13"/>
          <p:cNvSpPr/>
          <p:nvPr/>
        </p:nvSpPr>
        <p:spPr>
          <a:xfrm>
            <a:off x="601663" y="-1468437"/>
            <a:ext cx="11218862" cy="11218862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txBody>
          <a:bodyPr anchor="ctr"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日期占位符 3"/>
          <p:cNvSpPr/>
          <p:nvPr/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fld id="{BB962C8B-B14F-4D97-AF65-F5344CB8AC3E}" type="datetime1"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33" name="灯片编号占位符 5"/>
          <p:cNvSpPr/>
          <p:nvPr/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034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0188" y="4489450"/>
            <a:ext cx="1216025" cy="173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5" name="矩形 9"/>
          <p:cNvSpPr/>
          <p:nvPr/>
        </p:nvSpPr>
        <p:spPr>
          <a:xfrm>
            <a:off x="0" y="9525"/>
            <a:ext cx="12192000" cy="711200"/>
          </a:xfrm>
          <a:prstGeom prst="rect">
            <a:avLst/>
          </a:prstGeom>
          <a:solidFill>
            <a:srgbClr val="E1002A"/>
          </a:solidFill>
          <a:ln w="22225" cap="rnd" cmpd="sng">
            <a:solidFill>
              <a:srgbClr val="42719B">
                <a:alpha val="54117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 useBgFill="1">
        <p:nvSpPr>
          <p:cNvPr id="1036" name="矩形 10"/>
          <p:cNvSpPr/>
          <p:nvPr/>
        </p:nvSpPr>
        <p:spPr>
          <a:xfrm>
            <a:off x="0" y="6146800"/>
            <a:ext cx="12192000" cy="711200"/>
          </a:xfrm>
          <a:prstGeom prst="rect">
            <a:avLst/>
          </a:prstGeom>
          <a:ln w="22225" cap="rnd" cmpd="sng">
            <a:solidFill>
              <a:srgbClr val="42719B">
                <a:alpha val="54117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37" name="文本框 11"/>
          <p:cNvSpPr/>
          <p:nvPr/>
        </p:nvSpPr>
        <p:spPr>
          <a:xfrm>
            <a:off x="9210675" y="6184900"/>
            <a:ext cx="3092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2400" dirty="0">
              <a:solidFill>
                <a:schemeClr val="bg1"/>
              </a:solidFill>
              <a:latin typeface="方正卡通简体" panose="03000509000000000000" pitchFamily="2" charset="-122"/>
              <a:ea typeface="方正卡通简体" panose="03000509000000000000" pitchFamily="2" charset="-122"/>
              <a:sym typeface="方正卡通简体" panose="03000509000000000000" pitchFamily="2" charset="-122"/>
            </a:endParaRPr>
          </a:p>
        </p:txBody>
      </p:sp>
      <p:pic>
        <p:nvPicPr>
          <p:cNvPr id="1038" name="图片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35563" y="-517525"/>
            <a:ext cx="1920875" cy="2730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0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椭圆 13"/>
          <p:cNvSpPr/>
          <p:nvPr/>
        </p:nvSpPr>
        <p:spPr>
          <a:xfrm>
            <a:off x="601663" y="-1468437"/>
            <a:ext cx="11218862" cy="11218862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txBody>
          <a:bodyPr anchor="ctr"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日期占位符 3"/>
          <p:cNvSpPr/>
          <p:nvPr/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fld id="{BB962C8B-B14F-4D97-AF65-F5344CB8AC3E}" type="datetime1"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33" name="灯片编号占位符 5"/>
          <p:cNvSpPr/>
          <p:nvPr/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</a:fld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034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0188" y="4489450"/>
            <a:ext cx="1216025" cy="173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5" name="矩形 9"/>
          <p:cNvSpPr/>
          <p:nvPr/>
        </p:nvSpPr>
        <p:spPr>
          <a:xfrm>
            <a:off x="0" y="9525"/>
            <a:ext cx="12192000" cy="711200"/>
          </a:xfrm>
          <a:prstGeom prst="rect">
            <a:avLst/>
          </a:prstGeom>
          <a:solidFill>
            <a:srgbClr val="E1002A"/>
          </a:solidFill>
          <a:ln w="22225" cap="rnd" cmpd="sng">
            <a:solidFill>
              <a:srgbClr val="42719B">
                <a:alpha val="54117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 useBgFill="1">
        <p:nvSpPr>
          <p:cNvPr id="1036" name="矩形 10"/>
          <p:cNvSpPr/>
          <p:nvPr/>
        </p:nvSpPr>
        <p:spPr>
          <a:xfrm>
            <a:off x="0" y="6146800"/>
            <a:ext cx="12192000" cy="711200"/>
          </a:xfrm>
          <a:prstGeom prst="rect">
            <a:avLst/>
          </a:prstGeom>
          <a:ln w="22225" cap="rnd" cmpd="sng">
            <a:solidFill>
              <a:srgbClr val="42719B">
                <a:alpha val="54117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37" name="文本框 11"/>
          <p:cNvSpPr/>
          <p:nvPr/>
        </p:nvSpPr>
        <p:spPr>
          <a:xfrm>
            <a:off x="9210675" y="6184900"/>
            <a:ext cx="3092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2400" dirty="0">
              <a:solidFill>
                <a:schemeClr val="bg1"/>
              </a:solidFill>
              <a:latin typeface="方正卡通简体" panose="03000509000000000000" pitchFamily="2" charset="-122"/>
              <a:ea typeface="方正卡通简体" panose="03000509000000000000" pitchFamily="2" charset="-122"/>
              <a:sym typeface="方正卡通简体" panose="03000509000000000000" pitchFamily="2" charset="-122"/>
            </a:endParaRPr>
          </a:p>
        </p:txBody>
      </p:sp>
      <p:pic>
        <p:nvPicPr>
          <p:cNvPr id="1038" name="图片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35563" y="-517525"/>
            <a:ext cx="1920875" cy="2730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  <a:sym typeface="Calibri Light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emf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e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e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A0E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060000">
            <a:off x="969328" y="2219643"/>
            <a:ext cx="4297362" cy="4668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标注 1"/>
          <p:cNvSpPr/>
          <p:nvPr/>
        </p:nvSpPr>
        <p:spPr>
          <a:xfrm rot="1620000">
            <a:off x="5332095" y="499110"/>
            <a:ext cx="6065520" cy="3970655"/>
          </a:xfrm>
          <a:prstGeom prst="cloudCallout">
            <a:avLst/>
          </a:prstGeom>
          <a:solidFill>
            <a:schemeClr val="bg1"/>
          </a:solidFill>
          <a:ln w="635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02375" y="1553845"/>
            <a:ext cx="412559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rgbClr val="002060"/>
                </a:solidFill>
                <a:latin typeface="方正行楷简体" panose="03000509000000000000" charset="-122"/>
                <a:ea typeface="方正行楷简体" panose="03000509000000000000" charset="-122"/>
              </a:rPr>
              <a:t>识字</a:t>
            </a:r>
            <a:r>
              <a:rPr lang="en-US" altLang="zh-CN" sz="11500" b="1">
                <a:solidFill>
                  <a:srgbClr val="002060"/>
                </a:solidFill>
                <a:latin typeface="方正行楷简体" panose="03000509000000000000" charset="-122"/>
                <a:ea typeface="方正行楷简体" panose="03000509000000000000" charset="-122"/>
              </a:rPr>
              <a:t>2</a:t>
            </a:r>
            <a:endParaRPr lang="en-US" altLang="zh-CN" sz="11500" b="1">
              <a:solidFill>
                <a:srgbClr val="002060"/>
              </a:solidFill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同学们知道哪些姓刘的名人呢？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刘胡兰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刘半农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刘德华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刘少奇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刘伯承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刘禅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刘伯温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刘禹锡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刘备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80210"/>
            <a:ext cx="3373755" cy="44805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851535" y="3101975"/>
          <a:ext cx="2118360" cy="221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80"/>
                <a:gridCol w="1059180"/>
              </a:tblGrid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3610" y="3101975"/>
            <a:ext cx="19335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陈</a:t>
            </a:r>
            <a:endParaRPr lang="zh-CN" altLang="en-US" sz="13800" b="1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1425" y="2333625"/>
            <a:ext cx="1337945" cy="768350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chén</a:t>
            </a:r>
            <a:endParaRPr lang="en-US" altLang="zh-CN" sz="44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我会认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02100" y="2686050"/>
            <a:ext cx="75507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①安放；摆设：～列 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～设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②叙说：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～述  另函详～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③时间久的；旧的：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新～代谢  推～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出新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④周朝国名，在今河南淮阳一带。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⑤南朝之一，公元</a:t>
            </a:r>
            <a:r>
              <a:rPr lang="en-US" altLang="zh-CN" sz="3200">
                <a:latin typeface="宋体" panose="02010600030101010101" pitchFamily="2" charset="-122"/>
              </a:rPr>
              <a:t>557-589</a:t>
            </a:r>
            <a:r>
              <a:rPr lang="zh-CN" altLang="en-US" sz="3200">
                <a:latin typeface="宋体" panose="02010600030101010101" pitchFamily="2" charset="-122"/>
              </a:rPr>
              <a:t>，陈霸先所建。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⑥</a:t>
            </a:r>
            <a:r>
              <a:rPr lang="zh-CN" altLang="en-US" sz="3200">
                <a:latin typeface="宋体" panose="02010600030101010101" pitchFamily="2" charset="-122"/>
              </a:rPr>
              <a:t>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同学们知道哪些姓陈的名人呢？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陈凯歌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陈道明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陈建斌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陈希同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陈景润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陈圆圆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陈独秀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陈立夫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陈友谅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同学们知道哪些姓王的名人呢？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王菲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王祖贤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王俊凯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王阳明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王进喜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王安石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王国维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王弗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王勃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812" b="13204"/>
          <a:stretch>
            <a:fillRect/>
          </a:stretch>
        </p:blipFill>
        <p:spPr>
          <a:xfrm>
            <a:off x="-22860" y="6350"/>
            <a:ext cx="12220575" cy="687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8650" y="2644775"/>
            <a:ext cx="6563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方正行楷简体" panose="03000509000000000000" charset="-122"/>
                <a:ea typeface="方正行楷简体" panose="03000509000000000000" charset="-122"/>
              </a:rPr>
              <a:t>周吴徐高杨</a:t>
            </a:r>
            <a:endParaRPr lang="zh-CN" altLang="en-US" sz="96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pic>
        <p:nvPicPr>
          <p:cNvPr id="2560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540000">
            <a:off x="530225" y="4629785"/>
            <a:ext cx="1609090" cy="1691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05" y="229870"/>
            <a:ext cx="2016125" cy="2169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76350"/>
            <a:ext cx="3295650" cy="3384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1231265" y="2274570"/>
          <a:ext cx="1604010" cy="165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005"/>
                <a:gridCol w="802005"/>
              </a:tblGrid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34770" y="2316480"/>
            <a:ext cx="139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周</a:t>
            </a:r>
            <a:endParaRPr lang="zh-CN" altLang="en-US" sz="9600" b="1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3350" y="1567815"/>
            <a:ext cx="1259840" cy="706755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+mn-ea"/>
                <a:ea typeface="+mn-ea"/>
              </a:rPr>
              <a:t>zhōu</a:t>
            </a:r>
            <a:endParaRPr lang="en-US" altLang="zh-CN" sz="40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我会写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445" y="4767580"/>
            <a:ext cx="3295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部首：冂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笔画：</a:t>
            </a:r>
            <a:r>
              <a:rPr lang="en-US" altLang="zh-CN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8</a:t>
            </a:r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画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结构：半包围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80585" y="921385"/>
            <a:ext cx="645223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①圈子：圆～ 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～长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②用于动作环绕的圈数：绕场一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③周围：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～边  四～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④绕一圈：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～而复始  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⑤普遍；全：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～身  众所～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知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⑥完备；周到：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～密  照顾不～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⑦星期：上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下～  ～末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⑧接济：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～济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⑨朝代。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⑩</a:t>
            </a:r>
            <a:r>
              <a:rPr lang="zh-CN" altLang="en-US" sz="3200">
                <a:latin typeface="宋体" panose="02010600030101010101" pitchFamily="2" charset="-122"/>
              </a:rPr>
              <a:t>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同学们知道哪些姓周的名人呢？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周迅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周润发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周华健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周汝昌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周恩来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周培公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周敦颐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周璇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周瑜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80210"/>
            <a:ext cx="3373755" cy="44805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851535" y="3101975"/>
          <a:ext cx="2118360" cy="221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80"/>
                <a:gridCol w="1059180"/>
              </a:tblGrid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3610" y="3101975"/>
            <a:ext cx="19335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吴</a:t>
            </a:r>
            <a:endParaRPr lang="zh-CN" altLang="en-US" sz="13800" b="1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17015" y="2333625"/>
            <a:ext cx="788035" cy="768350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wú</a:t>
            </a:r>
            <a:endParaRPr lang="en-US" altLang="zh-CN" sz="44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我会认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61790" y="2686050"/>
            <a:ext cx="72840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①周朝国名，在今江苏南部和浙江北部，后来扩展到淮河流域。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②三国之一，公元</a:t>
            </a:r>
            <a:r>
              <a:rPr lang="en-US" altLang="zh-CN" sz="3200">
                <a:latin typeface="宋体" panose="02010600030101010101" pitchFamily="2" charset="-122"/>
              </a:rPr>
              <a:t>222-280</a:t>
            </a:r>
            <a:r>
              <a:rPr lang="zh-CN" altLang="en-US" sz="3200">
                <a:latin typeface="宋体" panose="02010600030101010101" pitchFamily="2" charset="-122"/>
              </a:rPr>
              <a:t>，孙权所建，在长江中下游和东南沿海一带</a:t>
            </a:r>
            <a:r>
              <a:rPr lang="zh-CN" altLang="en-US" sz="3200">
                <a:latin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③指江苏南部和浙江北部一带。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④</a:t>
            </a:r>
            <a:r>
              <a:rPr lang="zh-CN" altLang="en-US" sz="3200">
                <a:latin typeface="宋体" panose="02010600030101010101" pitchFamily="2" charset="-122"/>
              </a:rPr>
              <a:t>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同学们知道哪些姓吴的名人呢？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吴奇隆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  <a:sym typeface="+mn-ea"/>
              </a:rPr>
              <a:t>吴君如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周华健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  <a:sym typeface="+mn-ea"/>
              </a:rPr>
              <a:t>吴冠中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  <a:p>
            <a:pPr algn="ctr"/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吴秀波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吴敬梓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吴佩孚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吴昌硕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吴三桂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80210"/>
            <a:ext cx="3373755" cy="44805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851535" y="3101975"/>
          <a:ext cx="2118360" cy="221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80"/>
                <a:gridCol w="1059180"/>
              </a:tblGrid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3610" y="3101975"/>
            <a:ext cx="19335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徐</a:t>
            </a:r>
            <a:endParaRPr lang="zh-CN" altLang="en-US" sz="13800" b="1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9240" y="2333625"/>
            <a:ext cx="744220" cy="768350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xú</a:t>
            </a:r>
            <a:endParaRPr lang="en-US" altLang="zh-CN" sz="44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我会认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36720" y="3382010"/>
            <a:ext cx="72542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①缓慢：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～步  清风～来  不～不疾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77E7D1-2174-4489-91C1-196C4F67D90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0310" y="1737360"/>
            <a:ext cx="41179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行楷简体" panose="03000509000000000000" charset="-122"/>
                <a:ea typeface="方正行楷简体" panose="03000509000000000000" charset="-122"/>
              </a:rPr>
              <a:t>大家都知道自己姓什么吗？一起来说说吧！</a:t>
            </a:r>
            <a:endParaRPr lang="zh-CN" altLang="en-US" sz="60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pic>
        <p:nvPicPr>
          <p:cNvPr id="2457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2087245" y="1071245"/>
            <a:ext cx="3277235" cy="5116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同学们知道哪些姓徐的名人呢？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徐帆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徐峥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徐静蕾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徐永昌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徐锡麟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徐施公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徐承烈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徐悲鸿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徐达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同学们知道哪些姓高的名人呢？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高晓松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高胜美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高圆圆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高英培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高魁元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高长恭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高叔嗣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高树勋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高湛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76350"/>
            <a:ext cx="3295650" cy="3384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1231265" y="2274570"/>
          <a:ext cx="1604010" cy="165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005"/>
                <a:gridCol w="802005"/>
              </a:tblGrid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34770" y="2316480"/>
            <a:ext cx="139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杨</a:t>
            </a:r>
            <a:endParaRPr lang="zh-CN" altLang="en-US" sz="9600" b="1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5255" y="1567815"/>
            <a:ext cx="1257300" cy="706755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+mn-ea"/>
                <a:ea typeface="+mn-ea"/>
              </a:rPr>
              <a:t>yáng</a:t>
            </a:r>
            <a:endParaRPr lang="en-US" altLang="zh-CN" sz="40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我会写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445" y="4767580"/>
            <a:ext cx="3295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部首：木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笔画：</a:t>
            </a:r>
            <a:r>
              <a:rPr lang="en-US" altLang="zh-CN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7</a:t>
            </a:r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画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结构：左右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45915" y="2993390"/>
            <a:ext cx="72840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①杨树，落叶乔木，叶子卵形或卵状披针形，种类很多，有银白杨、毛白杨、小叶杨等。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同学们知道哪些姓杨的名人呢？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杨宗纬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杨钰莹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杨幂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杨虎城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杨澜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杨玉环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杨绛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杨开慧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杨万里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812" b="13204"/>
          <a:stretch>
            <a:fillRect/>
          </a:stretch>
        </p:blipFill>
        <p:spPr>
          <a:xfrm>
            <a:off x="-22860" y="6350"/>
            <a:ext cx="12220575" cy="687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8650" y="2644775"/>
            <a:ext cx="6563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方正行楷简体" panose="03000509000000000000" charset="-122"/>
                <a:ea typeface="方正行楷简体" panose="03000509000000000000" charset="-122"/>
              </a:rPr>
              <a:t>朱孙何胡张</a:t>
            </a:r>
            <a:endParaRPr lang="zh-CN" altLang="en-US" sz="96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pic>
        <p:nvPicPr>
          <p:cNvPr id="2560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540000">
            <a:off x="530225" y="4629785"/>
            <a:ext cx="1609090" cy="1691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05" y="229870"/>
            <a:ext cx="2016125" cy="2169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76350"/>
            <a:ext cx="3295650" cy="3384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1231265" y="2274570"/>
          <a:ext cx="1604010" cy="165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005"/>
                <a:gridCol w="802005"/>
              </a:tblGrid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34770" y="2316480"/>
            <a:ext cx="139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朱</a:t>
            </a:r>
            <a:endParaRPr lang="zh-CN" altLang="en-US" sz="9600" b="1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53210" y="1567815"/>
            <a:ext cx="962025" cy="706755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+mn-ea"/>
                <a:ea typeface="+mn-ea"/>
              </a:rPr>
              <a:t>zhū</a:t>
            </a:r>
            <a:endParaRPr lang="en-US" altLang="zh-CN" sz="40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我会写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445" y="4767580"/>
            <a:ext cx="3295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部首：丿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笔画：</a:t>
            </a:r>
            <a:r>
              <a:rPr lang="en-US" altLang="zh-CN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6</a:t>
            </a:r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画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结构：独体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01285" y="3092450"/>
            <a:ext cx="30321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①朱红：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～笔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②朱砂。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同学们知道哪些姓朱的名人呢？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朱时茂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朱亚文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朱军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朱光潜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朱德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朱淑真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朱熹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朱自清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朱元璋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76350"/>
            <a:ext cx="3295650" cy="3384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1231265" y="2274570"/>
          <a:ext cx="1604010" cy="165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005"/>
                <a:gridCol w="802005"/>
              </a:tblGrid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34770" y="2316480"/>
            <a:ext cx="139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孙</a:t>
            </a:r>
            <a:endParaRPr lang="zh-CN" altLang="en-US" sz="9600" b="1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59560" y="1567815"/>
            <a:ext cx="948690" cy="706755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+mn-ea"/>
                <a:ea typeface="+mn-ea"/>
              </a:rPr>
              <a:t>sūn</a:t>
            </a:r>
            <a:endParaRPr lang="en-US" altLang="zh-CN" sz="40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我会写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445" y="4767580"/>
            <a:ext cx="3295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部首：子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笔画：</a:t>
            </a:r>
            <a:r>
              <a:rPr lang="en-US" altLang="zh-CN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6</a:t>
            </a:r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画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结构：左右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97375" y="2794000"/>
            <a:ext cx="64522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①孙子：子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②孙子以后的各代：曾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玄～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③跟孙子同辈的亲属：侄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外～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④植物再生或滋生的：稻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～竹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  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⑤姓。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9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同学们知道哪些姓孙的名人呢？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孙犁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孙俪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孙红雷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孙殿英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孙传芳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孙策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孙坚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孙中山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孙权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80210"/>
            <a:ext cx="3373755" cy="44805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851535" y="3101975"/>
          <a:ext cx="2118360" cy="221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80"/>
                <a:gridCol w="1059180"/>
              </a:tblGrid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3610" y="3101975"/>
            <a:ext cx="19335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何</a:t>
            </a:r>
            <a:endParaRPr lang="zh-CN" altLang="en-US" sz="13800" b="1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10030" y="2333625"/>
            <a:ext cx="802640" cy="768350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hé</a:t>
            </a:r>
            <a:endParaRPr lang="en-US" altLang="zh-CN" sz="44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我会认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5760" y="3178810"/>
            <a:ext cx="71050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①疑问代词。什么；哪里：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～人  ～时  从～而来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②疑问代词。表示反问：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～济于事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>
            <a:off x="321945" y="331470"/>
            <a:ext cx="7851775" cy="6219825"/>
            <a:chOff x="0" y="0"/>
            <a:chExt cx="7850909" cy="6220691"/>
          </a:xfrm>
        </p:grpSpPr>
        <p:sp>
          <p:nvSpPr>
            <p:cNvPr id="15380" name="矩形 4"/>
            <p:cNvSpPr/>
            <p:nvPr/>
          </p:nvSpPr>
          <p:spPr>
            <a:xfrm>
              <a:off x="0" y="0"/>
              <a:ext cx="7850909" cy="6220691"/>
            </a:xfrm>
            <a:prstGeom prst="rect">
              <a:avLst/>
            </a:prstGeom>
            <a:solidFill>
              <a:srgbClr val="00A0E9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81" name="矩形 5"/>
            <p:cNvSpPr/>
            <p:nvPr/>
          </p:nvSpPr>
          <p:spPr>
            <a:xfrm>
              <a:off x="0" y="240147"/>
              <a:ext cx="7472218" cy="5980544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410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4095" y="1249363"/>
            <a:ext cx="4725988" cy="56086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2" name="Group 6"/>
          <p:cNvGrpSpPr/>
          <p:nvPr/>
        </p:nvGrpSpPr>
        <p:grpSpPr>
          <a:xfrm>
            <a:off x="1089660" y="331470"/>
            <a:ext cx="5678170" cy="5893435"/>
            <a:chOff x="594827" y="-122548"/>
            <a:chExt cx="5240339" cy="5893109"/>
          </a:xfrm>
        </p:grpSpPr>
        <p:sp>
          <p:nvSpPr>
            <p:cNvPr id="15378" name="矩形 8"/>
            <p:cNvSpPr/>
            <p:nvPr/>
          </p:nvSpPr>
          <p:spPr>
            <a:xfrm>
              <a:off x="1183794" y="795611"/>
              <a:ext cx="4651372" cy="4974950"/>
            </a:xfrm>
            <a:prstGeom prst="rect">
              <a:avLst/>
            </a:prstGeom>
            <a:solidFill>
              <a:srgbClr val="E1002A"/>
            </a:solidFill>
            <a:ln w="127000" cap="flat" cmpd="sng">
              <a:solidFill>
                <a:srgbClr val="26262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r>
                <a:rPr lang="zh-CN" altLang="en-US" sz="4000" b="1" dirty="0">
                  <a:solidFill>
                    <a:srgbClr val="FFFFFF"/>
                  </a:solidFill>
                  <a:latin typeface="方正北魏楷书简体" panose="03000509000000000000" charset="-122"/>
                  <a:ea typeface="方正北魏楷书简体" panose="03000509000000000000" charset="-122"/>
                  <a:sym typeface="Adobe 黑体 Std R" panose="020B0400000000000000" pitchFamily="2" charset="-122"/>
                </a:rPr>
                <a:t>李赵刘陈王，</a:t>
              </a:r>
              <a:endParaRPr lang="zh-CN" altLang="en-US" sz="4000" b="1" dirty="0">
                <a:solidFill>
                  <a:srgbClr val="FFFF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endParaRPr>
            </a:p>
            <a:p>
              <a:pPr algn="ctr"/>
              <a:r>
                <a:rPr lang="zh-CN" altLang="en-US" sz="4000" b="1" dirty="0">
                  <a:solidFill>
                    <a:srgbClr val="FFFFFF"/>
                  </a:solidFill>
                  <a:latin typeface="方正北魏楷书简体" panose="03000509000000000000" charset="-122"/>
                  <a:ea typeface="方正北魏楷书简体" panose="03000509000000000000" charset="-122"/>
                  <a:sym typeface="Adobe 黑体 Std R" panose="020B0400000000000000" pitchFamily="2" charset="-122"/>
                </a:rPr>
                <a:t>周吴徐高杨，</a:t>
              </a:r>
              <a:endParaRPr lang="zh-CN" altLang="en-US" sz="4000" b="1" dirty="0">
                <a:solidFill>
                  <a:srgbClr val="FFFF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endParaRPr>
            </a:p>
            <a:p>
              <a:pPr algn="ctr"/>
              <a:r>
                <a:rPr lang="zh-CN" altLang="en-US" sz="4000" b="1" dirty="0">
                  <a:solidFill>
                    <a:srgbClr val="FFFFFF"/>
                  </a:solidFill>
                  <a:latin typeface="方正北魏楷书简体" panose="03000509000000000000" charset="-122"/>
                  <a:ea typeface="方正北魏楷书简体" panose="03000509000000000000" charset="-122"/>
                  <a:sym typeface="Adobe 黑体 Std R" panose="020B0400000000000000" pitchFamily="2" charset="-122"/>
                </a:rPr>
                <a:t>朱孙何胡张，</a:t>
              </a:r>
              <a:endParaRPr lang="zh-CN" altLang="en-US" sz="4000" b="1" dirty="0">
                <a:solidFill>
                  <a:srgbClr val="FFFF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endParaRPr>
            </a:p>
            <a:p>
              <a:pPr algn="ctr"/>
              <a:r>
                <a:rPr lang="zh-CN" altLang="en-US" sz="4000" b="1" dirty="0">
                  <a:solidFill>
                    <a:srgbClr val="FFFFFF"/>
                  </a:solidFill>
                  <a:latin typeface="方正北魏楷书简体" panose="03000509000000000000" charset="-122"/>
                  <a:ea typeface="方正北魏楷书简体" panose="03000509000000000000" charset="-122"/>
                  <a:sym typeface="Adobe 黑体 Std R" panose="020B0400000000000000" pitchFamily="2" charset="-122"/>
                </a:rPr>
                <a:t>郭马林罗黄。</a:t>
              </a:r>
              <a:endParaRPr lang="zh-CN" altLang="en-US" sz="4000" b="1" dirty="0">
                <a:solidFill>
                  <a:srgbClr val="FFFF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endParaRPr>
            </a:p>
            <a:p>
              <a:pPr algn="ctr"/>
              <a:r>
                <a:rPr lang="zh-CN" altLang="en-US" sz="4000" b="1" dirty="0">
                  <a:solidFill>
                    <a:srgbClr val="FFFFFF"/>
                  </a:solidFill>
                  <a:latin typeface="方正北魏楷书简体" panose="03000509000000000000" charset="-122"/>
                  <a:ea typeface="方正北魏楷书简体" panose="03000509000000000000" charset="-122"/>
                  <a:sym typeface="Adobe 黑体 Std R" panose="020B0400000000000000" pitchFamily="2" charset="-122"/>
                </a:rPr>
                <a:t>中华姓氏多，</a:t>
              </a:r>
              <a:endParaRPr lang="zh-CN" altLang="en-US" sz="4000" b="1" dirty="0">
                <a:solidFill>
                  <a:srgbClr val="FFFF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endParaRPr>
            </a:p>
            <a:p>
              <a:pPr algn="ctr"/>
              <a:r>
                <a:rPr lang="zh-CN" altLang="en-US" sz="4000" b="1" dirty="0">
                  <a:solidFill>
                    <a:srgbClr val="FFFFFF"/>
                  </a:solidFill>
                  <a:latin typeface="方正北魏楷书简体" panose="03000509000000000000" charset="-122"/>
                  <a:ea typeface="方正北魏楷书简体" panose="03000509000000000000" charset="-122"/>
                  <a:sym typeface="Adobe 黑体 Std R" panose="020B0400000000000000" pitchFamily="2" charset="-122"/>
                </a:rPr>
                <a:t>历史源流长。</a:t>
              </a:r>
              <a:endParaRPr lang="zh-CN" altLang="en-US" sz="4000" b="1" dirty="0">
                <a:solidFill>
                  <a:srgbClr val="FFFF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endParaRPr>
            </a:p>
          </p:txBody>
        </p:sp>
        <p:pic>
          <p:nvPicPr>
            <p:cNvPr id="15379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4827" y="-122548"/>
              <a:ext cx="1285241" cy="182869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同学们知道哪些姓何的名人呢？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何润东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何炅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何洁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何休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何英杰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何其芳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何景明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何鸿燊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何叔衡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76350"/>
            <a:ext cx="3295650" cy="3384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1231265" y="2274570"/>
          <a:ext cx="1604010" cy="165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005"/>
                <a:gridCol w="802005"/>
              </a:tblGrid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34770" y="2316480"/>
            <a:ext cx="139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胡</a:t>
            </a:r>
            <a:endParaRPr lang="zh-CN" altLang="en-US" sz="9600" b="1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0210" y="1567815"/>
            <a:ext cx="706120" cy="706755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+mn-ea"/>
                <a:ea typeface="+mn-ea"/>
              </a:rPr>
              <a:t>hú</a:t>
            </a:r>
            <a:endParaRPr lang="en-US" altLang="zh-CN" sz="40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我会写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445" y="4767580"/>
            <a:ext cx="3295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部首：月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笔画：</a:t>
            </a:r>
            <a:r>
              <a:rPr lang="en-US" altLang="zh-CN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9</a:t>
            </a:r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画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结构：左右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60165" y="2139950"/>
            <a:ext cx="799846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古代泛称北方和西方的民族：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～人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②古代称来自北方和西方民族的（东西），也泛指来自国外的（东西）：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～琴  ～桃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③表示随意乱来：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～闹 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～说  ～写一气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④疑问代词。为什么；何故：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～不归？  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⑤胡子：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～须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⑥巷；小街道：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～同  帽儿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同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⑦姓。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9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同学们知道哪些姓胡的名人呢？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胡军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胡蝶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胡歌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胡世安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胡静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胡适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胡兰成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胡雪岩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胡令能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同学们知道哪些姓张的名人呢？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张仲景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张学友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张国立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张学良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张爱玲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张之洞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张廷玉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张作霖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张衡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812" b="13204"/>
          <a:stretch>
            <a:fillRect/>
          </a:stretch>
        </p:blipFill>
        <p:spPr>
          <a:xfrm>
            <a:off x="-22860" y="6350"/>
            <a:ext cx="12220575" cy="687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8650" y="2644775"/>
            <a:ext cx="6563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方正行楷简体" panose="03000509000000000000" charset="-122"/>
                <a:ea typeface="方正行楷简体" panose="03000509000000000000" charset="-122"/>
              </a:rPr>
              <a:t>郭马林罗黄</a:t>
            </a:r>
            <a:endParaRPr lang="zh-CN" altLang="en-US" sz="96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pic>
        <p:nvPicPr>
          <p:cNvPr id="2560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540000">
            <a:off x="530225" y="4629785"/>
            <a:ext cx="1609090" cy="1691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05" y="229870"/>
            <a:ext cx="2016125" cy="2169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80210"/>
            <a:ext cx="3373755" cy="44805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851535" y="3101975"/>
          <a:ext cx="2118360" cy="221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80"/>
                <a:gridCol w="1059180"/>
              </a:tblGrid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3610" y="3101975"/>
            <a:ext cx="19335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郭</a:t>
            </a:r>
            <a:endParaRPr lang="zh-CN" altLang="en-US" sz="13800" b="1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83030" y="2333625"/>
            <a:ext cx="1056005" cy="768350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guō</a:t>
            </a:r>
            <a:endParaRPr lang="en-US" altLang="zh-CN" sz="44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我会认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28260" y="3179445"/>
            <a:ext cx="59455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①古代在城的外围加筑的一道城墙：城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东～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②物体周围的边或框：耳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同学们知道哪些姓郭的名人呢？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郭富城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郭晋安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郭涛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郭敬明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郭京飞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郭沫若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郭松龄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郭德纲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郭子仪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同学们知道哪些姓马的名人呢？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马云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马季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马化腾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马守真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马英九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马钰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马秀英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马步芳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马超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同学们知道哪些姓林的名人呢？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林海音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林觉民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林依轮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林徽因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林彪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林则徐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林语堂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林黛玉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林嗣环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同学们知道哪些姓罗的名人呢？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罗大佑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罗家英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罗京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罗志祥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罗海琼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罗家伦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罗炳辉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罗文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罗士信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812" b="13204"/>
          <a:stretch>
            <a:fillRect/>
          </a:stretch>
        </p:blipFill>
        <p:spPr>
          <a:xfrm>
            <a:off x="-22860" y="6350"/>
            <a:ext cx="12220575" cy="687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8650" y="2644775"/>
            <a:ext cx="6563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方正行楷简体" panose="03000509000000000000" charset="-122"/>
                <a:ea typeface="方正行楷简体" panose="03000509000000000000" charset="-122"/>
              </a:rPr>
              <a:t>李赵刘陈王</a:t>
            </a:r>
            <a:endParaRPr lang="zh-CN" altLang="en-US" sz="96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pic>
        <p:nvPicPr>
          <p:cNvPr id="2560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540000">
            <a:off x="530225" y="4629785"/>
            <a:ext cx="1609090" cy="1691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05" y="229870"/>
            <a:ext cx="2016125" cy="2169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同学们知道哪些姓黄的名人呢？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黄贯中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黄秋生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黄日华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黄兴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黄继光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黄道婆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黄飞鸿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黄金荣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黄庭坚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812" b="13204"/>
          <a:stretch>
            <a:fillRect/>
          </a:stretch>
        </p:blipFill>
        <p:spPr>
          <a:xfrm>
            <a:off x="-22860" y="6350"/>
            <a:ext cx="12220575" cy="687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8650" y="2644775"/>
            <a:ext cx="6563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方正行楷简体" panose="03000509000000000000" charset="-122"/>
                <a:ea typeface="方正行楷简体" panose="03000509000000000000" charset="-122"/>
              </a:rPr>
              <a:t>中华姓氏多</a:t>
            </a:r>
            <a:endParaRPr lang="zh-CN" altLang="en-US" sz="96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pic>
        <p:nvPicPr>
          <p:cNvPr id="2560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540000">
            <a:off x="530225" y="4629785"/>
            <a:ext cx="1609090" cy="1691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05" y="229870"/>
            <a:ext cx="2016125" cy="2169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76350"/>
            <a:ext cx="3295650" cy="3384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1231265" y="2274570"/>
          <a:ext cx="1604010" cy="165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005"/>
                <a:gridCol w="802005"/>
              </a:tblGrid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34770" y="2316480"/>
            <a:ext cx="139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姓</a:t>
            </a:r>
            <a:endParaRPr lang="zh-CN" altLang="en-US" sz="9600" b="1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10335" y="1567815"/>
            <a:ext cx="1245870" cy="706755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+mn-ea"/>
                <a:ea typeface="+mn-ea"/>
              </a:rPr>
              <a:t>xìng</a:t>
            </a:r>
            <a:endParaRPr lang="en-US" altLang="zh-CN" sz="40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我会写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445" y="4767580"/>
            <a:ext cx="3295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部首：女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笔画：</a:t>
            </a:r>
            <a:r>
              <a:rPr lang="en-US" altLang="zh-CN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8</a:t>
            </a:r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画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结构：左右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56380" y="3700780"/>
            <a:ext cx="72840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①表示家族的字：～名  贵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②姓</a:t>
            </a:r>
            <a:r>
              <a:rPr lang="zh-CN" altLang="en-US" sz="3200">
                <a:latin typeface="+mn-ea"/>
                <a:ea typeface="+mn-ea"/>
              </a:rPr>
              <a:t>是……；以</a:t>
            </a:r>
            <a:r>
              <a:rPr lang="zh-CN" altLang="en-US" sz="3200">
                <a:latin typeface="+mn-ea"/>
                <a:ea typeface="+mn-ea"/>
                <a:sym typeface="+mn-ea"/>
              </a:rPr>
              <a:t>……为姓：你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～什么？</a:t>
            </a:r>
            <a:endParaRPr lang="zh-CN" altLang="en-US" sz="3200">
              <a:latin typeface="+mn-ea"/>
              <a:ea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  <p:bldP spid="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80210"/>
            <a:ext cx="3373755" cy="44805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851535" y="3101975"/>
          <a:ext cx="2118360" cy="221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80"/>
                <a:gridCol w="1059180"/>
              </a:tblGrid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3610" y="3101975"/>
            <a:ext cx="19335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氏</a:t>
            </a:r>
            <a:endParaRPr lang="zh-CN" altLang="en-US" sz="13800" b="1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97000" y="2333625"/>
            <a:ext cx="1026160" cy="768350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shì</a:t>
            </a:r>
            <a:endParaRPr lang="en-US" altLang="zh-CN" sz="44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我会认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77030" y="2193925"/>
            <a:ext cx="728408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①姓：姓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张～兄弟（张氏指姓张的）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②旧时放在已婚妇女的姓后，通常在父姓前再加夫姓，作为称呼：赵王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～（夫姓赵，父姓王）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③对名人专家的称呼：摄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～温度计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④用在亲属关系字的后面称自己的亲属：舅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～（母舅）  母～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⑤姓。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812" b="13204"/>
          <a:stretch>
            <a:fillRect/>
          </a:stretch>
        </p:blipFill>
        <p:spPr>
          <a:xfrm>
            <a:off x="-22860" y="6350"/>
            <a:ext cx="12220575" cy="687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8650" y="2644775"/>
            <a:ext cx="6563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方正行楷简体" panose="03000509000000000000" charset="-122"/>
                <a:ea typeface="方正行楷简体" panose="03000509000000000000" charset="-122"/>
              </a:rPr>
              <a:t>历史源流长</a:t>
            </a:r>
            <a:endParaRPr lang="zh-CN" altLang="en-US" sz="960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  <p:pic>
        <p:nvPicPr>
          <p:cNvPr id="2560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540000">
            <a:off x="530225" y="4629785"/>
            <a:ext cx="1609090" cy="1691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05" y="229870"/>
            <a:ext cx="2016125" cy="2169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76350"/>
            <a:ext cx="3295650" cy="3384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1231265" y="2274570"/>
          <a:ext cx="1604010" cy="165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005"/>
                <a:gridCol w="802005"/>
              </a:tblGrid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34770" y="2316480"/>
            <a:ext cx="139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历</a:t>
            </a:r>
            <a:endParaRPr lang="zh-CN" altLang="en-US" sz="9600" b="1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0210" y="1567815"/>
            <a:ext cx="706120" cy="706755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+mn-ea"/>
                <a:ea typeface="+mn-ea"/>
              </a:rPr>
              <a:t>lì</a:t>
            </a:r>
            <a:endParaRPr lang="en-US" altLang="zh-CN" sz="40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我会写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445" y="4767580"/>
            <a:ext cx="3295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部首：厂</a:t>
            </a:r>
            <a:endParaRPr lang="en-US" altLang="zh-CN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笔画：</a:t>
            </a:r>
            <a:r>
              <a:rPr lang="en-US" altLang="zh-CN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4</a:t>
            </a:r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画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结构：半包围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57650" y="2274570"/>
            <a:ext cx="755078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①经历；经过：～程 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～险  ～时半年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②经历过的事情：学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病～  简～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③统称过去的各个或各次：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～年  ～代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④遍；一个一个地：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～访各地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⑤推算年月日和节气的方法；历法：农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⑥记录年月日和节气的书、表等：日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⑦</a:t>
            </a:r>
            <a:r>
              <a:rPr lang="zh-CN" altLang="en-US" sz="3200">
                <a:latin typeface="宋体" panose="02010600030101010101" pitchFamily="2" charset="-122"/>
              </a:rPr>
              <a:t>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9" grpId="0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76350"/>
            <a:ext cx="3295650" cy="3384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1231265" y="2274570"/>
          <a:ext cx="1604010" cy="165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005"/>
                <a:gridCol w="802005"/>
              </a:tblGrid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34770" y="2316480"/>
            <a:ext cx="139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史</a:t>
            </a:r>
            <a:endParaRPr lang="zh-CN" altLang="en-US" sz="9600" b="1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54480" y="1567815"/>
            <a:ext cx="959485" cy="706755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+mn-ea"/>
                <a:ea typeface="+mn-ea"/>
              </a:rPr>
              <a:t>shǐ</a:t>
            </a:r>
            <a:endParaRPr lang="en-US" altLang="zh-CN" sz="40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我会写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445" y="4767580"/>
            <a:ext cx="3295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部首：丨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笔画：</a:t>
            </a:r>
            <a:r>
              <a:rPr lang="en-US" altLang="zh-CN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5</a:t>
            </a:r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画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结构：独体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09060" y="3002915"/>
            <a:ext cx="79673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①历史：～学  近代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世界～  有～以来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②古代掌管记载史实的官。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古代图书四部分类法（经史子集）中的第二类：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～书  ～部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④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9" grpId="0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80210"/>
            <a:ext cx="3373755" cy="44805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851535" y="3101975"/>
          <a:ext cx="2118360" cy="221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80"/>
                <a:gridCol w="1059180"/>
              </a:tblGrid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3610" y="3101975"/>
            <a:ext cx="19335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源</a:t>
            </a:r>
            <a:endParaRPr lang="zh-CN" altLang="en-US" sz="13800" b="1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27455" y="2333625"/>
            <a:ext cx="1367155" cy="768350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yuán</a:t>
            </a:r>
            <a:endParaRPr lang="en-US" altLang="zh-CN" sz="44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我会认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32580" y="3606800"/>
            <a:ext cx="72840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①水流起头的地方：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发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～远流长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  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②来源：货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～  资～  病～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21590"/>
            <a:ext cx="12190095" cy="689800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481" t="6437" r="5467" b="8606"/>
          <a:stretch>
            <a:fillRect/>
          </a:stretch>
        </p:blipFill>
        <p:spPr>
          <a:xfrm>
            <a:off x="3175" y="3175"/>
            <a:ext cx="12172315" cy="68637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92885" y="613410"/>
            <a:ext cx="467106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rPr>
              <a:t>李赵刘陈王，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方正北魏楷书简体" panose="03000509000000000000" charset="-122"/>
              <a:ea typeface="方正北魏楷书简体" panose="03000509000000000000" charset="-122"/>
              <a:sym typeface="Adobe 黑体 Std R" panose="020B0400000000000000" pitchFamily="2" charset="-122"/>
            </a:endParaRPr>
          </a:p>
          <a:p>
            <a:pPr algn="ctr"/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rPr>
              <a:t>周吴徐高杨，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方正北魏楷书简体" panose="03000509000000000000" charset="-122"/>
              <a:ea typeface="方正北魏楷书简体" panose="03000509000000000000" charset="-122"/>
              <a:sym typeface="Adobe 黑体 Std R" panose="020B0400000000000000" pitchFamily="2" charset="-122"/>
            </a:endParaRPr>
          </a:p>
          <a:p>
            <a:pPr algn="ctr"/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rPr>
              <a:t>朱孙何胡张，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方正北魏楷书简体" panose="03000509000000000000" charset="-122"/>
              <a:ea typeface="方正北魏楷书简体" panose="03000509000000000000" charset="-122"/>
              <a:sym typeface="Adobe 黑体 Std R" panose="020B0400000000000000" pitchFamily="2" charset="-122"/>
            </a:endParaRPr>
          </a:p>
          <a:p>
            <a:pPr algn="ctr"/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rPr>
              <a:t>郭马林罗黄。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方正北魏楷书简体" panose="03000509000000000000" charset="-122"/>
              <a:ea typeface="方正北魏楷书简体" panose="03000509000000000000" charset="-122"/>
              <a:sym typeface="Adobe 黑体 Std R" panose="020B0400000000000000" pitchFamily="2" charset="-122"/>
            </a:endParaRPr>
          </a:p>
          <a:p>
            <a:pPr algn="ctr"/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rPr>
              <a:t>中华姓氏多，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方正北魏楷书简体" panose="03000509000000000000" charset="-122"/>
              <a:ea typeface="方正北魏楷书简体" panose="03000509000000000000" charset="-122"/>
              <a:sym typeface="Adobe 黑体 Std R" panose="020B0400000000000000" pitchFamily="2" charset="-122"/>
            </a:endParaRPr>
          </a:p>
          <a:p>
            <a:pPr algn="ctr"/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latin typeface="方正北魏楷书简体" panose="03000509000000000000" charset="-122"/>
                <a:ea typeface="方正北魏楷书简体" panose="03000509000000000000" charset="-122"/>
                <a:sym typeface="Adobe 黑体 Std R" panose="020B0400000000000000" pitchFamily="2" charset="-122"/>
              </a:rPr>
              <a:t>历史源流长。</a:t>
            </a:r>
            <a:endParaRPr lang="zh-CN" altLang="en-US" sz="6000" b="1" dirty="0">
              <a:solidFill>
                <a:schemeClr val="accent1">
                  <a:lumMod val="75000"/>
                </a:schemeClr>
              </a:solidFill>
              <a:latin typeface="方正北魏楷书简体" panose="03000509000000000000" charset="-122"/>
              <a:ea typeface="方正北魏楷书简体" panose="03000509000000000000" charset="-122"/>
              <a:sym typeface="Adobe 黑体 Std R" panose="020B04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76350"/>
            <a:ext cx="3295650" cy="3384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1231265" y="2274570"/>
          <a:ext cx="1604010" cy="165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005"/>
                <a:gridCol w="802005"/>
              </a:tblGrid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8261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34770" y="2316480"/>
            <a:ext cx="1397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1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李</a:t>
            </a:r>
            <a:endParaRPr lang="zh-CN" altLang="en-US" sz="9600" b="1">
              <a:solidFill>
                <a:schemeClr val="accent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0210" y="1567815"/>
            <a:ext cx="706120" cy="706755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+mn-ea"/>
                <a:ea typeface="+mn-ea"/>
              </a:rPr>
              <a:t>lǐ</a:t>
            </a:r>
            <a:endParaRPr lang="en-US" altLang="zh-CN" sz="40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我会写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5445" y="4767580"/>
            <a:ext cx="3295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部首：木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笔画：</a:t>
            </a:r>
            <a:r>
              <a:rPr lang="en-US" altLang="zh-CN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7</a:t>
            </a:r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画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  <a:p>
            <a:r>
              <a:rPr lang="zh-CN" altLang="en-US" sz="4000" b="1">
                <a:solidFill>
                  <a:srgbClr val="002060"/>
                </a:solidFill>
                <a:latin typeface="方正楷体简体" panose="02010601030101010101" charset="-122"/>
                <a:ea typeface="方正楷体简体" panose="02010601030101010101" charset="-122"/>
              </a:rPr>
              <a:t>结构：上下</a:t>
            </a:r>
            <a:endParaRPr lang="zh-CN" altLang="en-US" sz="4000" b="1">
              <a:solidFill>
                <a:srgbClr val="002060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38955" y="2643505"/>
            <a:ext cx="728408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①李子树，落叶灌木或小乔木，叶子倒卵形，花白色，果实球形，黄的或紫红色，是常见水果。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②这种植物的果实。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  <p:bldP spid="1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1506" name="Group 2"/>
          <p:cNvGrpSpPr/>
          <p:nvPr/>
        </p:nvGrpSpPr>
        <p:grpSpPr>
          <a:xfrm>
            <a:off x="2019935" y="-29210"/>
            <a:ext cx="8152130" cy="6917055"/>
            <a:chOff x="635" y="145641"/>
            <a:chExt cx="7037476" cy="6389597"/>
          </a:xfrm>
        </p:grpSpPr>
        <p:pic>
          <p:nvPicPr>
            <p:cNvPr id="21508" name="图片 3"/>
            <p:cNvPicPr>
              <a:picLocks noChangeAspect="1"/>
            </p:cNvPicPr>
            <p:nvPr/>
          </p:nvPicPr>
          <p:blipFill>
            <a:blip r:embed="rId1"/>
            <a:srcRect b="649"/>
            <a:stretch>
              <a:fillRect/>
            </a:stretch>
          </p:blipFill>
          <p:spPr>
            <a:xfrm>
              <a:off x="635" y="145641"/>
              <a:ext cx="7037476" cy="63895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9" name="文本框 4"/>
            <p:cNvSpPr/>
            <p:nvPr/>
          </p:nvSpPr>
          <p:spPr>
            <a:xfrm>
              <a:off x="1175169" y="2932037"/>
              <a:ext cx="4687137" cy="14488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latin typeface="方正字迹-张颢硬笔楷书" panose="02010600010101010101" charset="-122"/>
                  <a:ea typeface="方正字迹-张颢硬笔楷书" panose="02010600010101010101" charset="-122"/>
                  <a:cs typeface="Calibri" panose="020F0502020204030204" pitchFamily="34" charset="0"/>
                  <a:sym typeface="Calibri" panose="020F0502020204030204" pitchFamily="34" charset="0"/>
                </a:rPr>
                <a:t>THE END</a:t>
              </a:r>
              <a:endParaRPr lang="en-US" altLang="zh-CN" sz="9600" b="1" dirty="0">
                <a:solidFill>
                  <a:schemeClr val="bg1"/>
                </a:solidFill>
                <a:latin typeface="方正字迹-张颢硬笔楷书" panose="02010600010101010101" charset="-122"/>
                <a:ea typeface="方正字迹-张颢硬笔楷书" panose="02010600010101010101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同学们知道哪些姓李的名人呢？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李大钊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李云龙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李克强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李治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李世民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李煜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李清照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李渊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李白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80210"/>
            <a:ext cx="3373755" cy="44805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851535" y="3101975"/>
          <a:ext cx="2118360" cy="221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80"/>
                <a:gridCol w="1059180"/>
              </a:tblGrid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3610" y="3101975"/>
            <a:ext cx="19335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赵</a:t>
            </a:r>
            <a:endParaRPr lang="zh-CN" altLang="en-US" sz="13800" b="1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1425" y="2333625"/>
            <a:ext cx="1337945" cy="768350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zhào</a:t>
            </a:r>
            <a:endParaRPr lang="en-US" altLang="zh-CN" sz="44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我会认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70070" y="2889885"/>
            <a:ext cx="72840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①周朝国名，在今山西北部和中部，河北西部和南部。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②指河北南部。</a:t>
            </a:r>
            <a:endParaRPr lang="zh-CN" altLang="en-US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③姓。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458" b="7814"/>
          <a:stretch>
            <a:fillRect/>
          </a:stretch>
        </p:blipFill>
        <p:spPr>
          <a:xfrm>
            <a:off x="-6350" y="-2540"/>
            <a:ext cx="12205335" cy="6862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198120"/>
            <a:ext cx="78638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2060"/>
                </a:solidFill>
                <a:latin typeface="方正字迹-张颢硬笔楷书" panose="02010600010101010101" charset="-122"/>
                <a:ea typeface="方正字迹-张颢硬笔楷书" panose="02010600010101010101" charset="-122"/>
              </a:rPr>
              <a:t>同学们知道哪些姓赵的名人呢？</a:t>
            </a:r>
            <a:endParaRPr lang="zh-CN" altLang="en-US" sz="6000" b="1">
              <a:solidFill>
                <a:srgbClr val="002060"/>
              </a:solidFill>
              <a:latin typeface="方正字迹-张颢硬笔楷书" panose="02010600010101010101" charset="-122"/>
              <a:ea typeface="方正字迹-张颢硬笔楷书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44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赵本山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0640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赵雅芝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8835" y="439610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赵宝刚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0640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赵丽蓉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83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赵树理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0640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赵匡胤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8883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赵文华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445" y="319722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赵一曼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2445" y="1998345"/>
            <a:ext cx="294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rgbClr val="0070C0"/>
                </a:solidFill>
                <a:latin typeface="方正康体简体" panose="03000509000000000000" charset="-122"/>
                <a:ea typeface="方正康体简体" panose="03000509000000000000" charset="-122"/>
              </a:rPr>
              <a:t>赵构</a:t>
            </a:r>
            <a:endParaRPr lang="zh-CN" altLang="en-US" sz="7200">
              <a:solidFill>
                <a:srgbClr val="0070C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1680210"/>
            <a:ext cx="3373755" cy="44805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" name="表格 7"/>
          <p:cNvGraphicFramePr/>
          <p:nvPr/>
        </p:nvGraphicFramePr>
        <p:xfrm>
          <a:off x="851535" y="3101975"/>
          <a:ext cx="2118360" cy="221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80"/>
                <a:gridCol w="1059180"/>
              </a:tblGrid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  <a:tr h="11080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60000"/>
                        <a:lumOff val="40000"/>
                        <a:alpha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43610" y="3101975"/>
            <a:ext cx="19335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</a:rPr>
              <a:t>刘</a:t>
            </a:r>
            <a:endParaRPr lang="zh-CN" altLang="en-US" sz="13800" b="1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67790" y="2333625"/>
            <a:ext cx="1085215" cy="768350"/>
          </a:xfrm>
          <a:prstGeom prst="rect">
            <a:avLst/>
          </a:prstGeom>
          <a:solidFill>
            <a:schemeClr val="accent1">
              <a:lumMod val="60000"/>
              <a:lumOff val="40000"/>
              <a:alpha val="7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400">
                <a:latin typeface="+mn-ea"/>
                <a:ea typeface="+mn-ea"/>
              </a:rPr>
              <a:t>liú</a:t>
            </a:r>
            <a:endParaRPr lang="en-US" altLang="zh-CN" sz="440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775" y="261620"/>
            <a:ext cx="2587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002060"/>
                </a:solidFill>
                <a:latin typeface="方正康体简体" panose="03000509000000000000" charset="-122"/>
                <a:ea typeface="方正康体简体" panose="03000509000000000000" charset="-122"/>
              </a:rPr>
              <a:t>我会认</a:t>
            </a:r>
            <a:endParaRPr lang="zh-CN" altLang="en-US" sz="6000">
              <a:solidFill>
                <a:srgbClr val="002060"/>
              </a:solidFill>
              <a:latin typeface="方正康体简体" panose="03000509000000000000" charset="-122"/>
              <a:ea typeface="方正康体简体" panose="03000509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55465" y="3382645"/>
            <a:ext cx="72840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①刘海儿：垂在前额的整齐的短发</a:t>
            </a:r>
            <a:endParaRPr lang="en-US" altLang="zh-CN" sz="3200">
              <a:latin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</a:rPr>
              <a:t>②姓。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0" grpId="0"/>
    </p:bldLst>
  </p:timing>
</p:sld>
</file>

<file path=ppt/theme/theme1.xml><?xml version="1.0" encoding="utf-8"?>
<a:theme xmlns:a="http://schemas.openxmlformats.org/drawingml/2006/main" name="0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0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2209</Words>
  <Paragraphs>672</Paragraphs>
  <Slides>50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111" baseType="lpstr">
      <vt:lpstr>Arial</vt:lpstr>
      <vt:lpstr>宋体</vt:lpstr>
      <vt:lpstr>Wingdings</vt:lpstr>
      <vt:lpstr>Calibri Light</vt:lpstr>
      <vt:lpstr>Calibri</vt:lpstr>
      <vt:lpstr>方正卡通简体</vt:lpstr>
      <vt:lpstr>微软雅黑</vt:lpstr>
      <vt:lpstr>Adobe 黑体 Std R</vt:lpstr>
      <vt:lpstr>Calibri</vt:lpstr>
      <vt:lpstr>Arial</vt:lpstr>
      <vt:lpstr>Arial Unicode MS</vt:lpstr>
      <vt:lpstr>方正北魏楷书简体</vt:lpstr>
      <vt:lpstr>宋体-方正超大字符集</vt:lpstr>
      <vt:lpstr>全新硬笔楷书简</vt:lpstr>
      <vt:lpstr>汉仪中楷简</vt:lpstr>
      <vt:lpstr>文鼎CS舒同体</vt:lpstr>
      <vt:lpstr>文鼎习字体</vt:lpstr>
      <vt:lpstr>文鼎弹簧体</vt:lpstr>
      <vt:lpstr>文鼎粗圆简</vt:lpstr>
      <vt:lpstr>文鼎霹雳体</vt:lpstr>
      <vt:lpstr>方正中等线_GBK</vt:lpstr>
      <vt:lpstr>方正书宋繁体</vt:lpstr>
      <vt:lpstr>方正大标宋_GBK</vt:lpstr>
      <vt:lpstr>方正古隶繁体</vt:lpstr>
      <vt:lpstr>方正启体简体</vt:lpstr>
      <vt:lpstr>方正大标宋繁体</vt:lpstr>
      <vt:lpstr>方正字迹-张颢硬笔楷书</vt:lpstr>
      <vt:lpstr>五笔字根</vt:lpstr>
      <vt:lpstr>方正宋一_GBK</vt:lpstr>
      <vt:lpstr>方正宋黑_GBK</vt:lpstr>
      <vt:lpstr>方正小篆体</vt:lpstr>
      <vt:lpstr>方正少儿简体</vt:lpstr>
      <vt:lpstr>方正平和简体</vt:lpstr>
      <vt:lpstr>方正平和繁体</vt:lpstr>
      <vt:lpstr>方正康体简体</vt:lpstr>
      <vt:lpstr>方正彩云繁体</vt:lpstr>
      <vt:lpstr>方正彩云_GBK</vt:lpstr>
      <vt:lpstr>方正新舒体简体</vt:lpstr>
      <vt:lpstr>方正毡笔黑简体</vt:lpstr>
      <vt:lpstr>方正楷体繁体</vt:lpstr>
      <vt:lpstr>方正楷体简体</vt:lpstr>
      <vt:lpstr>方正水柱繁体</vt:lpstr>
      <vt:lpstr>方正水柱简体</vt:lpstr>
      <vt:lpstr>方正瘦金书简体</vt:lpstr>
      <vt:lpstr>方正稚艺_GBK</vt:lpstr>
      <vt:lpstr>方正祥隶简体</vt:lpstr>
      <vt:lpstr>方正细珊瑚简体</vt:lpstr>
      <vt:lpstr>方正综艺简体</vt:lpstr>
      <vt:lpstr>方正胖娃简体</vt:lpstr>
      <vt:lpstr>方正舒体简体</vt:lpstr>
      <vt:lpstr>方正行楷繁体</vt:lpstr>
      <vt:lpstr>方正行楷简体</vt:lpstr>
      <vt:lpstr>楷体_GB2312</vt:lpstr>
      <vt:lpstr>文鼎CS中宋</vt:lpstr>
      <vt:lpstr>文鼎CS书宋二</vt:lpstr>
      <vt:lpstr>方正准圆简体</vt:lpstr>
      <vt:lpstr>方正宋黑繁体</vt:lpstr>
      <vt:lpstr>方正新舒体_GBK</vt:lpstr>
      <vt:lpstr>方正楷体_GBK</vt:lpstr>
      <vt:lpstr>0</vt:lpstr>
      <vt:lpstr>1_0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dcterms:created xsi:type="dcterms:W3CDTF">2013-11-20T02:57:00Z</dcterms:created>
  <dcterms:modified xsi:type="dcterms:W3CDTF">2019-03-08T04:21:54Z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