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28" r:id="rId3"/>
    <p:sldId id="329" r:id="rId4"/>
    <p:sldId id="288" r:id="rId5"/>
    <p:sldId id="278" r:id="rId6"/>
    <p:sldId id="279" r:id="rId7"/>
    <p:sldId id="280" r:id="rId8"/>
    <p:sldId id="262" r:id="rId9"/>
    <p:sldId id="264" r:id="rId10"/>
    <p:sldId id="265" r:id="rId11"/>
    <p:sldId id="266" r:id="rId12"/>
    <p:sldId id="398" r:id="rId13"/>
    <p:sldId id="399" r:id="rId14"/>
    <p:sldId id="260" r:id="rId15"/>
    <p:sldId id="289" r:id="rId16"/>
    <p:sldId id="291" r:id="rId17"/>
    <p:sldId id="268" r:id="rId18"/>
    <p:sldId id="269" r:id="rId19"/>
    <p:sldId id="270" r:id="rId20"/>
    <p:sldId id="271" r:id="rId21"/>
    <p:sldId id="273" r:id="rId22"/>
    <p:sldId id="274" r:id="rId23"/>
    <p:sldId id="296" r:id="rId24"/>
    <p:sldId id="275" r:id="rId25"/>
    <p:sldId id="282" r:id="rId26"/>
    <p:sldId id="284" r:id="rId27"/>
    <p:sldId id="369" r:id="rId29"/>
    <p:sldId id="299" r:id="rId30"/>
    <p:sldId id="370" r:id="rId31"/>
    <p:sldId id="371" r:id="rId32"/>
    <p:sldId id="372" r:id="rId33"/>
    <p:sldId id="400" r:id="rId34"/>
    <p:sldId id="298" r:id="rId35"/>
    <p:sldId id="402" r:id="rId36"/>
    <p:sldId id="403" r:id="rId37"/>
    <p:sldId id="373" r:id="rId38"/>
    <p:sldId id="374" r:id="rId39"/>
    <p:sldId id="376" r:id="rId40"/>
    <p:sldId id="302" r:id="rId41"/>
    <p:sldId id="303" r:id="rId42"/>
    <p:sldId id="305" r:id="rId43"/>
    <p:sldId id="377" r:id="rId44"/>
    <p:sldId id="378" r:id="rId45"/>
    <p:sldId id="379" r:id="rId46"/>
    <p:sldId id="380" r:id="rId47"/>
    <p:sldId id="381" r:id="rId48"/>
    <p:sldId id="382" r:id="rId49"/>
    <p:sldId id="383" r:id="rId50"/>
    <p:sldId id="306" r:id="rId5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660033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516" y="924"/>
      </p:cViewPr>
      <p:guideLst>
        <p:guide orient="horz" pos="2166"/>
        <p:guide pos="29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commentAuthors" Target="commentAuthors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en-US" alt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28674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8675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 algn="just" eaLnBrk="1" hangingPunct="1"/>
            <a:endParaRPr lang="en-US" altLang="zh-CN" dirty="0">
              <a:latin typeface="Arial Unicode MS" panose="020B0604020202020204" charset="-122"/>
              <a:ea typeface="Arial Unicode MS" panose="020B0604020202020204" charset="-122"/>
            </a:endParaRPr>
          </a:p>
          <a:p>
            <a:pPr lvl="0" eaLnBrk="1" hangingPunct="1"/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hyperlink" Target="&#24535;&#24895;&#20891;&#25112;&#27468;.swf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30.pn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slide" Target="slide16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microsoft.com/office/2007/relationships/media" Target="file:///C:\Documents%20and%20Settings\admin\&#26700;&#38754;\&#31532;2&#35838;%20%20&#26368;&#21487;&#29233;&#30340;&#20154;\&#32654;&#22269;&#24178;&#28041;.MPG" TargetMode="External"/><Relationship Id="rId3" Type="http://schemas.openxmlformats.org/officeDocument/2006/relationships/video" Target="file:///C:\Documents%20and%20Settings\admin\&#26700;&#38754;\&#31532;2&#35838;%20%20&#26368;&#21487;&#29233;&#30340;&#20154;\&#32654;&#22269;&#24178;&#28041;.MPG" TargetMode="Externa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29540" y="4768215"/>
            <a:ext cx="1755775" cy="15709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7545" y="434340"/>
            <a:ext cx="752856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defTabSz="914400"/>
            <a:r>
              <a:rPr lang="zh-CN" altLang="en-US" sz="4800" b="1" u="sng" dirty="0" smtClean="0">
                <a:ln w="6600">
                  <a:solidFill>
                    <a:srgbClr val="C0504D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C0504D"/>
                  </a:outerShdw>
                </a:effectLst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+mn-ea"/>
                <a:sym typeface="宋体" panose="02010600030101010101" pitchFamily="2" charset="-122"/>
              </a:rPr>
              <a:t>人民教育出版社七年级下册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59380" y="5109210"/>
            <a:ext cx="500634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泉港实验中学   庄梅霞</a:t>
            </a: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5020" y="2011680"/>
            <a:ext cx="6870700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sz="44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7.</a:t>
            </a:r>
            <a:r>
              <a:rPr lang="zh-CN" altLang="en-US" sz="44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谁是最可爱的人</a:t>
            </a:r>
            <a:endParaRPr lang="zh-CN" altLang="en-US" sz="4400" b="1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algn="ctr">
              <a:buFont typeface="Arial" panose="020B0604020202020204" pitchFamily="34" charset="0"/>
            </a:pPr>
            <a:endParaRPr lang="zh-CN" altLang="en-US" sz="4400" b="1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algn="ctr">
              <a:buFont typeface="Arial" panose="020B0604020202020204" pitchFamily="34" charset="0"/>
            </a:pPr>
            <a:r>
              <a:rPr lang="zh-CN" altLang="en-US" sz="44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魏巍</a:t>
            </a:r>
            <a:endParaRPr lang="zh-CN" altLang="en-US" sz="4400" b="1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Picture 2" descr="二战以来美军图片img013"/>
          <p:cNvPicPr>
            <a:picLocks noChangeAspect="1"/>
          </p:cNvPicPr>
          <p:nvPr/>
        </p:nvPicPr>
        <p:blipFill>
          <a:blip r:embed="rId1"/>
          <a:srcRect l="21407"/>
          <a:stretch>
            <a:fillRect/>
          </a:stretch>
        </p:blipFill>
        <p:spPr>
          <a:xfrm>
            <a:off x="682625" y="1432560"/>
            <a:ext cx="5026025" cy="4017645"/>
          </a:xfrm>
          <a:prstGeom prst="rect">
            <a:avLst/>
          </a:prstGeom>
          <a:noFill/>
          <a:ln w="635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3315" name="Text Box 3"/>
          <p:cNvSpPr txBox="1"/>
          <p:nvPr/>
        </p:nvSpPr>
        <p:spPr>
          <a:xfrm>
            <a:off x="6011863" y="2133600"/>
            <a:ext cx="2376487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Tx/>
            </a:pPr>
            <a:r>
              <a:rPr lang="en-US" altLang="zh-CN" sz="3600" b="1" dirty="0">
                <a:solidFill>
                  <a:srgbClr val="FFFF66"/>
                </a:solidFill>
                <a:latin typeface="Verdana" panose="020B0604030504040204" pitchFamily="34" charset="0"/>
                <a:ea typeface="隶书" panose="02010509060101010101" pitchFamily="49" charset="-122"/>
              </a:rPr>
              <a:t>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美国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第七舰队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在台湾海峡巡逻，干涉中国内政。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/>
          <p:nvPr/>
        </p:nvSpPr>
        <p:spPr>
          <a:xfrm>
            <a:off x="933133" y="2521268"/>
            <a:ext cx="7800975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buFontTx/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、沉重打击了美帝国主义的侵略气焰；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、保卫了朝鲜和中国的安全，提高了中国的国际威望；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Tx/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、为新中国赢得了一个相对稳定的和平环境。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41989" name="Text Box 10"/>
          <p:cNvSpPr txBox="1"/>
          <p:nvPr/>
        </p:nvSpPr>
        <p:spPr>
          <a:xfrm>
            <a:off x="2335213" y="1391285"/>
            <a:ext cx="44729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Tx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抗美援朝胜利的历史意义：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394769" y="314960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  <p:bldLst>
      <p:bldP spid="41989" grpId="0"/>
      <p:bldP spid="235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2" descr="chunxun1中朝友谊纪念碑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430" y="1315085"/>
            <a:ext cx="6840220" cy="3713480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3011" name="Text Box 5"/>
          <p:cNvSpPr txBox="1"/>
          <p:nvPr/>
        </p:nvSpPr>
        <p:spPr>
          <a:xfrm>
            <a:off x="2442210" y="5318760"/>
            <a:ext cx="38696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Tx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中朝友谊纪念碑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394769" y="314960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7" name="Rectangle 3"/>
          <p:cNvSpPr/>
          <p:nvPr/>
        </p:nvSpPr>
        <p:spPr>
          <a:xfrm>
            <a:off x="1258570" y="1904365"/>
            <a:ext cx="6336030" cy="43561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10000"/>
              </a:lnSpc>
              <a:buFontTx/>
            </a:pPr>
            <a:r>
              <a:rPr lang="zh-CN" altLang="en-US" sz="2400" b="1" dirty="0">
                <a:latin typeface="Arial Black" panose="020B0A040201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　　　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　   中国 　　　  美国 </a:t>
            </a:r>
            <a:b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</a:b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钢产量　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万吨 　　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8785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万吨 </a:t>
            </a:r>
            <a:b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</a:b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原油产量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万吨 　　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亿吨</a:t>
            </a:r>
            <a:b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</a:b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发电量 　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亿度 　　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3880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亿度 </a:t>
            </a:r>
            <a:b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</a:b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军舰吨位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万 　　　　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300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万</a:t>
            </a:r>
            <a:b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</a:b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军用飞机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架 　　　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万架 </a:t>
            </a:r>
            <a:b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</a:b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国民收入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150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亿美元  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2400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亿美元 </a:t>
            </a:r>
            <a:b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</a:b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人均收入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美元 　　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1600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美元 </a:t>
            </a:r>
            <a:b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</a:b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国防开支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亿美元 　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150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亿美元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1762125" y="1382078"/>
            <a:ext cx="5832475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buFontTx/>
            </a:pPr>
            <a:r>
              <a:rPr lang="en-US" altLang="zh-CN" sz="28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1950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年中美两国实力对照 </a:t>
            </a:r>
            <a:endParaRPr lang="zh-CN" altLang="en-US" sz="2800" b="1" dirty="0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16760" y="742315"/>
            <a:ext cx="48190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你认为中国是否应该出兵？？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148" grpId="0"/>
      <p:bldP spid="61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6386" name="Picture 2" descr="周恩来的宣告"/>
          <p:cNvPicPr>
            <a:picLocks noGrp="1" noChangeAspect="1"/>
          </p:cNvPicPr>
          <p:nvPr>
            <p:ph sz="half" idx="4294967295"/>
          </p:nvPr>
        </p:nvPicPr>
        <p:blipFill>
          <a:blip r:embed="rId1"/>
          <a:stretch>
            <a:fillRect/>
          </a:stretch>
        </p:blipFill>
        <p:spPr>
          <a:xfrm>
            <a:off x="0" y="1549400"/>
            <a:ext cx="4177030" cy="4288155"/>
          </a:xfrm>
          <a:ln>
            <a:solidFill>
              <a:srgbClr val="000000"/>
            </a:solidFill>
            <a:miter/>
          </a:ln>
        </p:spPr>
      </p:pic>
      <p:sp>
        <p:nvSpPr>
          <p:cNvPr id="16387" name="Text Box 3"/>
          <p:cNvSpPr txBox="1"/>
          <p:nvPr/>
        </p:nvSpPr>
        <p:spPr>
          <a:xfrm>
            <a:off x="4806315" y="1896745"/>
            <a:ext cx="397383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中国人民决不能容忍外国的侵略，也不能听任帝国主义对自己邻邦肆行侵略而置之不理。”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7410" name="Picture 2" descr="毛泽东和毛岸英在香山双清别墅亲切交谈19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472565"/>
            <a:ext cx="6191250" cy="3972560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7411" name="Rectangle 3"/>
          <p:cNvSpPr/>
          <p:nvPr/>
        </p:nvSpPr>
        <p:spPr>
          <a:xfrm>
            <a:off x="695960" y="5685155"/>
            <a:ext cx="77514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毛泽东的儿子毛岸英成了“第一个志愿兵”。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9457" name="Picture 2" descr="1950年10月19日黄昏，中国人民志愿军渡过鸭绿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330" y="1687830"/>
            <a:ext cx="6911975" cy="2974975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9458" name="Rectangle 3"/>
          <p:cNvSpPr/>
          <p:nvPr/>
        </p:nvSpPr>
        <p:spPr>
          <a:xfrm>
            <a:off x="1261428" y="5012690"/>
            <a:ext cx="7199312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Tx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1950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日，中国人民志愿军秘密跨过鸭绿江，赴朝参战。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19459" name="Picture 4" descr="中华武圣——彭德怀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4910" y="213043"/>
            <a:ext cx="2195513" cy="29067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482" name="Picture 2" descr="志愿军誓师大会003"/>
          <p:cNvPicPr>
            <a:picLocks noChangeAspect="1"/>
          </p:cNvPicPr>
          <p:nvPr/>
        </p:nvPicPr>
        <p:blipFill>
          <a:blip r:embed="rId1"/>
          <a:srcRect t="8458"/>
          <a:stretch>
            <a:fillRect/>
          </a:stretch>
        </p:blipFill>
        <p:spPr>
          <a:xfrm>
            <a:off x="755650" y="1205230"/>
            <a:ext cx="7489825" cy="4042410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0483" name="Rectangle 3"/>
          <p:cNvSpPr/>
          <p:nvPr/>
        </p:nvSpPr>
        <p:spPr>
          <a:xfrm>
            <a:off x="2247583" y="5488940"/>
            <a:ext cx="4648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志愿军誓师大会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1505" name="Picture 2" descr="彭德怀率先进入朝鲜与金日成商谈作战问题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405" y="1254125"/>
            <a:ext cx="7345045" cy="3875405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1506" name="Rectangle 3"/>
          <p:cNvSpPr/>
          <p:nvPr/>
        </p:nvSpPr>
        <p:spPr>
          <a:xfrm>
            <a:off x="1042988" y="5229225"/>
            <a:ext cx="77057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彭德怀率先进入朝鲜与金日成商谈作战问题。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2531" name="Picture 4" descr="JSSHG473"/>
          <p:cNvPicPr>
            <a:picLocks noGrp="1" noChangeAspect="1"/>
          </p:cNvPicPr>
          <p:nvPr>
            <p:ph sz="quarter" idx="4294967295"/>
          </p:nvPr>
        </p:nvPicPr>
        <p:blipFill>
          <a:blip r:embed="rId1"/>
          <a:stretch>
            <a:fillRect/>
          </a:stretch>
        </p:blipFill>
        <p:spPr>
          <a:xfrm>
            <a:off x="0" y="2013585"/>
            <a:ext cx="4537075" cy="3863340"/>
          </a:xfrm>
        </p:spPr>
      </p:pic>
      <p:pic>
        <p:nvPicPr>
          <p:cNvPr id="22533" name="Picture 11" descr="上甘岭战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780" y="2013585"/>
            <a:ext cx="4284345" cy="3863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80790" y="1033780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 fontAlgn="auto"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800" b="1" noProof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  <a:sym typeface="+mn-ea"/>
              </a:rPr>
              <a:t>上甘岭战役</a:t>
            </a:r>
            <a:endParaRPr lang="zh-CN" altLang="en-US"/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41960" y="1704340"/>
            <a:ext cx="7964170" cy="3449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1.了解新闻通讯，把握文章内容，理解作者的精心选材和巧妙组材。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2.品味文章的语言，学习志愿军战士们身上的优秀品质，继承和发扬他们的精神。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3.体会、学习记叙、描写、议论、抒情等多种表达方式的综合运用。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9458" name="Picture 2" descr="JS0873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088515"/>
            <a:ext cx="3872230" cy="4006215"/>
          </a:xfrm>
          <a:prstGeom prst="rect">
            <a:avLst/>
          </a:prstGeom>
          <a:noFill/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9459" name="Text Box 3"/>
          <p:cNvSpPr txBox="1"/>
          <p:nvPr/>
        </p:nvSpPr>
        <p:spPr>
          <a:xfrm>
            <a:off x="1352550" y="1131570"/>
            <a:ext cx="64395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黄继光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(1930—1952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四川中江人。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5219700" y="2420938"/>
            <a:ext cx="3398838" cy="2245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Tx/>
            </a:pPr>
            <a:r>
              <a:rPr lang="en-US" altLang="zh-CN" sz="2000" b="1" dirty="0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黄继光在上甘岭战役中，用胸膛堵住敌人的机枪口，掩护部队前进而英勇牺牲。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482" name="Picture 2" descr="JS0873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205355"/>
            <a:ext cx="4049395" cy="3744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3"/>
          <p:cNvSpPr txBox="1"/>
          <p:nvPr/>
        </p:nvSpPr>
        <p:spPr>
          <a:xfrm>
            <a:off x="4373245" y="2715895"/>
            <a:ext cx="438023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邱少云在潜伏时，为了保证战斗胜利和部队的安全，严守纪律，在烈火中纹丝不动，直至壮烈牺牲。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836295" y="1212850"/>
            <a:ext cx="64890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邱少云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(1931—1952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四川铜梁人。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Rectangle 4"/>
          <p:cNvSpPr/>
          <p:nvPr/>
        </p:nvSpPr>
        <p:spPr>
          <a:xfrm>
            <a:off x="395288" y="1171575"/>
            <a:ext cx="8280400" cy="44831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40000"/>
              </a:lnSpc>
              <a:buFontTx/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为了夺取抗美援朝战争的胜利，中国人民志愿军广大指战员不怕牺牲，浴血奋战，前赴后继，许多英雄儿女的鲜血洒在了朝鲜的土地上。在抗美援朝战争中壮烈牺牲和光荣负伤者共</a:t>
            </a:r>
            <a:r>
              <a:rPr lang="en-US" altLang="zh-CN" sz="2800" b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36</a:t>
            </a:r>
            <a:r>
              <a:rPr lang="zh-CN" altLang="en-US" sz="2800" b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万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余人，其中有</a:t>
            </a:r>
            <a:r>
              <a:rPr lang="en-US" altLang="zh-CN" sz="2800" b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14</a:t>
            </a:r>
            <a:r>
              <a:rPr lang="zh-CN" altLang="en-US" sz="2800" b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万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人长眠在异国他乡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在战斗中牺牲</a:t>
            </a:r>
            <a:r>
              <a:rPr lang="en-US" altLang="zh-CN" sz="2800" b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11.5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万余人，事故伤亡和病故等非战斗伤亡</a:t>
            </a:r>
            <a:r>
              <a:rPr lang="en-US" altLang="zh-CN" sz="2800" b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2.5</a:t>
            </a:r>
            <a:r>
              <a:rPr lang="zh-CN" altLang="en-US" sz="2800" b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万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余人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，在战斗中 负伤</a:t>
            </a:r>
            <a:r>
              <a:rPr lang="en-US" altLang="zh-CN" sz="2800" b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22.1</a:t>
            </a:r>
            <a:r>
              <a:rPr lang="zh-CN" altLang="en-US" sz="2800" b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万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余人，失踪、被俘</a:t>
            </a:r>
            <a:r>
              <a:rPr lang="en-US" altLang="zh-CN" sz="2800" b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2.9</a:t>
            </a:r>
            <a:r>
              <a:rPr lang="zh-CN" altLang="en-US" sz="2800" b="1" u="sng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万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余人。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7" name="Text Box 3"/>
          <p:cNvSpPr txBox="1"/>
          <p:nvPr/>
        </p:nvSpPr>
        <p:spPr>
          <a:xfrm>
            <a:off x="687070" y="5102860"/>
            <a:ext cx="7653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  <a:buFont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毛泽东的儿子毛岸英长眠于朝鲜的大地上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1508" name="Picture 4" descr="毛泽东的儿子毛岸英成了“第一个志愿兵”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84313"/>
            <a:ext cx="3889375" cy="3462337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1515" name="Picture 11" descr="青山处处埋忠骨：毛岸英尸骨为何没运回国内安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880" y="960120"/>
            <a:ext cx="3455670" cy="39858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2296160" y="743585"/>
            <a:ext cx="53759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sz="3600" dirty="0">
                <a:latin typeface="Arial" panose="020B0604020202020204" pitchFamily="34" charset="0"/>
                <a:ea typeface="华文新魏" panose="0201080004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人们为什么称中国人民志愿军为“最可爱的人”？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612458" y="2256473"/>
            <a:ext cx="7775575" cy="279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sz="3600" dirty="0">
                <a:latin typeface="Arial" panose="020B0604020202020204" pitchFamily="34" charset="0"/>
                <a:ea typeface="华文新魏" panose="02010800040101010101" pitchFamily="2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中国人民志愿军在抗美援朝战争中，发扬高度的爱国主义和革命英雄主义精神，在战斗中不畏艰险、英勇顽强，许多战士为之付出了宝贵的生命，最终赢得了这场战争，保卫了国家，也为国家为民族在国际上赢得了荣誉，所以被誉为“最可爱的人”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867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2" name="Text Box 5"/>
          <p:cNvSpPr txBox="1"/>
          <p:nvPr/>
        </p:nvSpPr>
        <p:spPr>
          <a:xfrm>
            <a:off x="971550" y="5805488"/>
            <a:ext cx="79930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sz="24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魏巍的报告文学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谁是最可爱的人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节选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897255"/>
            <a:ext cx="7769860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“亲爱的朋友们，当你坐上早晨第一列电车走向工厂的时候，当你扛上犁耙走向田野的时候，当你喝完一杯豆浆，提着书包走向学校的时候，当你安安静静坐到办公桌前计划这一天工作的时候，当你向孩子嘴里塞着苹果的时候，朋友，你是否意识到你是在幸福之中呢？你也许很惊讶地看我：“这是很平常的呀！”可是，从朝鲜归来的人，会知道你正生活在幸福中。请你们意识到这是一种幸福吧，因为只有你意识到这一点，你才能更深刻了解我们的战士在朝鲜奋不顾身的原因。朋友！你已经知道了爱我们的祖国，爱我们的领袖，请再深深地爱我们的战士吧，他们确实是我们最可爱的人！”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Rectangle 14"/>
          <p:cNvSpPr/>
          <p:nvPr/>
        </p:nvSpPr>
        <p:spPr>
          <a:xfrm>
            <a:off x="1016533" y="2503337"/>
            <a:ext cx="7197710" cy="2320290"/>
          </a:xfrm>
          <a:prstGeom prst="rect">
            <a:avLst/>
          </a:prstGeom>
          <a:noFill/>
          <a:ln w="9525">
            <a:noFill/>
          </a:ln>
        </p:spPr>
        <p:txBody>
          <a:bodyPr lIns="81614" tIns="40806" rIns="81614" bIns="40806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融叙述、议论、描写、抒情于一体，具体、生动、形象地反映新闻事件或典型人物的一种新闻体裁，通常把它称作详细的消息。特点：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新闻性、文学性、评论性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56660" y="1546860"/>
            <a:ext cx="2613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通  讯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文体知识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TextBox 1"/>
          <p:cNvSpPr txBox="1"/>
          <p:nvPr/>
        </p:nvSpPr>
        <p:spPr>
          <a:xfrm>
            <a:off x="323850" y="1268413"/>
            <a:ext cx="7920038" cy="4831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魏巍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1920.1.16~2008.8.24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）河南郑州人，中国共产党党员。当代诗人，著名散文作家、小说家，毕业于延安抗日军政大学。魏巍原名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魏鸿杰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，曾用笔名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红杨树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1937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年抗日战争爆发后参加八路军，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1938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年加入中国共产党。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1950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年底，奔赴朝鲜前线，和志愿军一起生活、战斗。回国后发表了一批文艺通讯，其中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谁是最可爱的人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在全国引起了广泛影响。从此，“最可爱的人”成了志愿军的代名词。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1978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年，创作完成了抗美援朝题材长篇小说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东方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，于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1983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年获首届茅盾文学奖。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2008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月逝世。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作者简介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56970" y="2260600"/>
            <a:ext cx="7198360" cy="310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4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坚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韧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淳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朴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谦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逊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摁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倒  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覆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灭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40000"/>
              </a:lnSpc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迸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裂    脸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膛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憋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闷 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聚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歼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过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瘾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40000"/>
              </a:lnSpc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掰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断  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军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隅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里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Text Box 12"/>
          <p:cNvSpPr txBox="1"/>
          <p:nvPr/>
        </p:nvSpPr>
        <p:spPr>
          <a:xfrm>
            <a:off x="2477135" y="1810385"/>
            <a:ext cx="1019175" cy="511810"/>
          </a:xfrm>
          <a:prstGeom prst="rect">
            <a:avLst/>
          </a:prstGeom>
          <a:noFill/>
          <a:ln w="9525">
            <a:noFill/>
          </a:ln>
        </p:spPr>
        <p:txBody>
          <a:bodyPr wrap="square" lIns="81614" tIns="40806" rIns="81614" bIns="40806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chún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4" name="Text Box 12"/>
          <p:cNvSpPr txBox="1"/>
          <p:nvPr/>
        </p:nvSpPr>
        <p:spPr>
          <a:xfrm>
            <a:off x="3897630" y="1810385"/>
            <a:ext cx="1019175" cy="511810"/>
          </a:xfrm>
          <a:prstGeom prst="rect">
            <a:avLst/>
          </a:prstGeom>
          <a:noFill/>
          <a:ln w="9525">
            <a:noFill/>
          </a:ln>
        </p:spPr>
        <p:txBody>
          <a:bodyPr wrap="square" lIns="81614" tIns="40806" rIns="81614" bIns="40806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xùn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5" name="Text Box 12"/>
          <p:cNvSpPr txBox="1"/>
          <p:nvPr/>
        </p:nvSpPr>
        <p:spPr>
          <a:xfrm>
            <a:off x="5330190" y="1810385"/>
            <a:ext cx="782955" cy="511810"/>
          </a:xfrm>
          <a:prstGeom prst="rect">
            <a:avLst/>
          </a:prstGeom>
          <a:noFill/>
          <a:ln w="9525">
            <a:noFill/>
          </a:ln>
        </p:spPr>
        <p:txBody>
          <a:bodyPr wrap="square" lIns="81614" tIns="40806" rIns="81614" bIns="40806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 Light" panose="020B0502040204020203" charset="-122"/>
                <a:sym typeface="+mn-ea"/>
              </a:rPr>
              <a:t>èn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微软雅黑 Light" panose="020B0502040204020203" charset="-122"/>
              <a:sym typeface="+mn-ea"/>
            </a:endParaRPr>
          </a:p>
        </p:txBody>
      </p:sp>
      <p:sp>
        <p:nvSpPr>
          <p:cNvPr id="7" name="Text Box 12"/>
          <p:cNvSpPr txBox="1"/>
          <p:nvPr/>
        </p:nvSpPr>
        <p:spPr>
          <a:xfrm>
            <a:off x="1156970" y="1810385"/>
            <a:ext cx="994410" cy="511810"/>
          </a:xfrm>
          <a:prstGeom prst="rect">
            <a:avLst/>
          </a:prstGeom>
          <a:noFill/>
          <a:ln w="9525">
            <a:noFill/>
          </a:ln>
        </p:spPr>
        <p:txBody>
          <a:bodyPr wrap="square" lIns="81614" tIns="40806" rIns="81614" bIns="40806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 Light" panose="020B0502040204020203" charset="-122"/>
                <a:sym typeface="+mn-ea"/>
              </a:rPr>
              <a:t>rèn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微软雅黑 Light" panose="020B0502040204020203" charset="-122"/>
              <a:sym typeface="+mn-ea"/>
            </a:endParaRPr>
          </a:p>
        </p:txBody>
      </p:sp>
      <p:sp>
        <p:nvSpPr>
          <p:cNvPr id="11" name="Text Box 12"/>
          <p:cNvSpPr txBox="1"/>
          <p:nvPr/>
        </p:nvSpPr>
        <p:spPr>
          <a:xfrm>
            <a:off x="1157200" y="3015529"/>
            <a:ext cx="881380" cy="511810"/>
          </a:xfrm>
          <a:prstGeom prst="rect">
            <a:avLst/>
          </a:prstGeom>
          <a:noFill/>
          <a:ln w="9525">
            <a:noFill/>
          </a:ln>
        </p:spPr>
        <p:txBody>
          <a:bodyPr wrap="none" lIns="81614" tIns="40806" rIns="81614" bIns="40806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bèng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2" name="Text Box 12"/>
          <p:cNvSpPr txBox="1"/>
          <p:nvPr/>
        </p:nvSpPr>
        <p:spPr>
          <a:xfrm>
            <a:off x="2546104" y="3015529"/>
            <a:ext cx="881380" cy="511810"/>
          </a:xfrm>
          <a:prstGeom prst="rect">
            <a:avLst/>
          </a:prstGeom>
          <a:noFill/>
          <a:ln w="9525">
            <a:noFill/>
          </a:ln>
        </p:spPr>
        <p:txBody>
          <a:bodyPr wrap="none" lIns="81614" tIns="40806" rIns="81614" bIns="40806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táng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5" name="Text Box 12"/>
          <p:cNvSpPr txBox="1"/>
          <p:nvPr/>
        </p:nvSpPr>
        <p:spPr>
          <a:xfrm>
            <a:off x="3897542" y="3015529"/>
            <a:ext cx="701675" cy="511810"/>
          </a:xfrm>
          <a:prstGeom prst="rect">
            <a:avLst/>
          </a:prstGeom>
          <a:noFill/>
          <a:ln w="9525">
            <a:noFill/>
          </a:ln>
        </p:spPr>
        <p:txBody>
          <a:bodyPr wrap="none" lIns="81614" tIns="40806" rIns="81614" bIns="40806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biē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6" name="Text Box 12"/>
          <p:cNvSpPr txBox="1"/>
          <p:nvPr/>
        </p:nvSpPr>
        <p:spPr>
          <a:xfrm>
            <a:off x="5505839" y="3015529"/>
            <a:ext cx="881380" cy="511810"/>
          </a:xfrm>
          <a:prstGeom prst="rect">
            <a:avLst/>
          </a:prstGeom>
          <a:noFill/>
          <a:ln w="9525">
            <a:noFill/>
          </a:ln>
        </p:spPr>
        <p:txBody>
          <a:bodyPr wrap="none" lIns="81614" tIns="40806" rIns="81614" bIns="40806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jiān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38" name="Text Box 12"/>
          <p:cNvSpPr txBox="1"/>
          <p:nvPr/>
        </p:nvSpPr>
        <p:spPr>
          <a:xfrm>
            <a:off x="1266190" y="4254500"/>
            <a:ext cx="1014730" cy="511810"/>
          </a:xfrm>
          <a:prstGeom prst="rect">
            <a:avLst/>
          </a:prstGeom>
          <a:noFill/>
          <a:ln w="9525">
            <a:noFill/>
          </a:ln>
        </p:spPr>
        <p:txBody>
          <a:bodyPr wrap="square" lIns="81614" tIns="40806" rIns="81614" bIns="40806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bāi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39" name="Text Box 12"/>
          <p:cNvSpPr txBox="1"/>
          <p:nvPr/>
        </p:nvSpPr>
        <p:spPr>
          <a:xfrm>
            <a:off x="7004597" y="3058868"/>
            <a:ext cx="701675" cy="511810"/>
          </a:xfrm>
          <a:prstGeom prst="rect">
            <a:avLst/>
          </a:prstGeom>
          <a:noFill/>
          <a:ln w="9525">
            <a:noFill/>
          </a:ln>
        </p:spPr>
        <p:txBody>
          <a:bodyPr wrap="none" lIns="81614" tIns="40806" rIns="81614" bIns="40806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yǐn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40" name="Text Box 12"/>
          <p:cNvSpPr txBox="1"/>
          <p:nvPr/>
        </p:nvSpPr>
        <p:spPr>
          <a:xfrm>
            <a:off x="3026410" y="4254500"/>
            <a:ext cx="741045" cy="511810"/>
          </a:xfrm>
          <a:prstGeom prst="rect">
            <a:avLst/>
          </a:prstGeom>
          <a:noFill/>
          <a:ln w="9525">
            <a:noFill/>
          </a:ln>
        </p:spPr>
        <p:txBody>
          <a:bodyPr wrap="square" lIns="81614" tIns="40806" rIns="81614" bIns="40806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yú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41" name="Text Box 12"/>
          <p:cNvSpPr txBox="1"/>
          <p:nvPr/>
        </p:nvSpPr>
        <p:spPr>
          <a:xfrm>
            <a:off x="6718935" y="1810385"/>
            <a:ext cx="909955" cy="511810"/>
          </a:xfrm>
          <a:prstGeom prst="rect">
            <a:avLst/>
          </a:prstGeom>
          <a:noFill/>
          <a:ln w="9525">
            <a:noFill/>
          </a:ln>
        </p:spPr>
        <p:txBody>
          <a:bodyPr wrap="square" lIns="81614" tIns="40806" rIns="81614" bIns="40806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fù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字词积累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11" grpId="0"/>
      <p:bldP spid="12" grpId="0"/>
      <p:bldP spid="15" grpId="0"/>
      <p:bldP spid="16" grpId="0"/>
      <p:bldP spid="38" grpId="0"/>
      <p:bldP spid="39" grpId="0"/>
      <p:bldP spid="40" grpId="0"/>
      <p:bldP spid="41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4361" y="1360329"/>
            <a:ext cx="7934801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【迸裂】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破裂；裂开而往外飞溅。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【豁亮】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宽敞明亮。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【隐隐约约】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看起来或听起来不很清楚；感觉不很明显。    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【永垂不朽】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（姓名、事迹、精神等）永远流传，不磨灭。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【奋不顾身】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奋勇直前，不顾生命。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字词积累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Text Box 2">
            <a:hlinkClick r:id="rId1" action="ppaction://hlinksldjump"/>
          </p:cNvPr>
          <p:cNvSpPr txBox="1"/>
          <p:nvPr/>
        </p:nvSpPr>
        <p:spPr>
          <a:xfrm>
            <a:off x="2166303" y="802640"/>
            <a:ext cx="3240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一、原因：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69" name="Text Box 5"/>
          <p:cNvSpPr txBox="1"/>
          <p:nvPr/>
        </p:nvSpPr>
        <p:spPr>
          <a:xfrm>
            <a:off x="2166620" y="280670"/>
            <a:ext cx="53384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 algn="ctr"/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抗美援朝（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1950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－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1953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8400" y="1558290"/>
            <a:ext cx="6336665" cy="8661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6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美侵略活动严重威胁中国安全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60000"/>
              </a:lnSpc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6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朝鲜民主主义人民共和国请求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9815" y="242443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buFont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二、经过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8400" y="3075940"/>
            <a:ext cx="2507615" cy="28898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30000"/>
              </a:lnSpc>
              <a:buFontTx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、出兵时间：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l">
              <a:lnSpc>
                <a:spcPct val="130000"/>
              </a:lnSpc>
              <a:buFontTx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、战役：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l">
              <a:lnSpc>
                <a:spcPct val="130000"/>
              </a:lnSpc>
              <a:buFontTx/>
            </a:pP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l">
              <a:lnSpc>
                <a:spcPct val="130000"/>
              </a:lnSpc>
              <a:buFontTx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、英雄人物：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l">
              <a:lnSpc>
                <a:spcPct val="130000"/>
              </a:lnSpc>
              <a:buFontTx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、胜利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6325" y="3168015"/>
            <a:ext cx="14408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buFontTx/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1950.10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65195" y="3689985"/>
            <a:ext cx="221297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  <a:buFontTx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五战五捷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ct val="120000"/>
              </a:lnSpc>
              <a:buFontTx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上甘岭战役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14750" y="4814570"/>
            <a:ext cx="37896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FontTx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黄继光、邱少云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9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2"/>
          <p:cNvSpPr/>
          <p:nvPr/>
        </p:nvSpPr>
        <p:spPr>
          <a:xfrm>
            <a:off x="3543935" y="292100"/>
            <a:ext cx="3554730" cy="511810"/>
          </a:xfrm>
          <a:prstGeom prst="rect">
            <a:avLst/>
          </a:prstGeom>
          <a:noFill/>
          <a:ln w="9525">
            <a:noFill/>
          </a:ln>
        </p:spPr>
        <p:txBody>
          <a:bodyPr wrap="square" lIns="81614" tIns="40806" rIns="81614" bIns="40806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划分段落层次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23553"/>
          <p:cNvSpPr txBox="1"/>
          <p:nvPr/>
        </p:nvSpPr>
        <p:spPr>
          <a:xfrm>
            <a:off x="441960" y="1170305"/>
            <a:ext cx="8331835" cy="4605655"/>
          </a:xfrm>
          <a:prstGeom prst="rect">
            <a:avLst/>
          </a:prstGeom>
          <a:noFill/>
          <a:ln w="9525">
            <a:noFill/>
          </a:ln>
        </p:spPr>
        <p:txBody>
          <a:bodyPr wrap="square" lIns="81614" tIns="40806" rIns="81614" bIns="40806" anchor="t">
            <a:spAutoFit/>
          </a:bodyPr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第一部分（1－3）</a:t>
            </a:r>
            <a:r>
              <a:rPr lang="zh-CN" altLang="en-US" sz="2800" b="1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，从切身感受提出志愿军战士是“最可爱的人”，概括歌颂他们崇高的精神境界。</a:t>
            </a:r>
            <a:endParaRPr lang="zh-CN" altLang="en-US" sz="2800" b="1" dirty="0">
              <a:solidFill>
                <a:srgbClr val="070709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第二部分（4－14）</a:t>
            </a:r>
            <a:r>
              <a:rPr lang="zh-CN" altLang="en-US" sz="2800" b="1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，选用三个典型事例，表现志愿军战士崇高的思想品质，具体说明他们是我们最可爱的人。</a:t>
            </a:r>
            <a:endParaRPr lang="zh-CN" altLang="en-US" sz="2800" b="1" dirty="0">
              <a:solidFill>
                <a:srgbClr val="070709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第三部分（15）</a:t>
            </a:r>
            <a:r>
              <a:rPr lang="zh-CN" altLang="en-US" sz="2800" b="1" dirty="0">
                <a:solidFill>
                  <a:srgbClr val="07070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，联系我们的幸福生活，号召人们热爱志愿军战士，因为他们确实是我们最可爱的人。</a:t>
            </a:r>
            <a:endParaRPr lang="zh-CN" altLang="en-US" sz="2800" b="1" dirty="0">
              <a:solidFill>
                <a:srgbClr val="070709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2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课文结构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2041" name="左大括号 172040"/>
          <p:cNvSpPr/>
          <p:nvPr/>
        </p:nvSpPr>
        <p:spPr>
          <a:xfrm>
            <a:off x="3140710" y="998855"/>
            <a:ext cx="723900" cy="3924300"/>
          </a:xfrm>
          <a:prstGeom prst="leftBrace">
            <a:avLst>
              <a:gd name="adj1" fmla="val 4517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5295" y="1409700"/>
            <a:ext cx="2946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开头的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议论抒情</a:t>
            </a:r>
            <a:endParaRPr lang="zh-CN" altLang="en-US" sz="2800" b="1" u="none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2800" y="2607310"/>
            <a:ext cx="2589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三个典型事例</a:t>
            </a:r>
            <a:endParaRPr lang="zh-CN" altLang="en-US" sz="2800" b="1" u="none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430" y="4401185"/>
            <a:ext cx="3136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结尾的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议论抒情</a:t>
            </a:r>
            <a:endParaRPr lang="zh-CN" altLang="en-US" sz="2800" b="1" u="none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6775" y="1931670"/>
            <a:ext cx="2351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松骨峰战斗</a:t>
            </a:r>
            <a:endParaRPr lang="zh-CN" altLang="en-US" sz="2800" b="1" u="none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30700" y="3618230"/>
            <a:ext cx="3296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马玉祥火中救小孩</a:t>
            </a:r>
            <a:endParaRPr lang="zh-CN" altLang="en-US" sz="2800" b="1" u="none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40200" y="4923155"/>
            <a:ext cx="28886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防空洞中的谈话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12590" y="353695"/>
            <a:ext cx="40424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三个事例前都有一个过渡段（句）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2471" name="文本框 62470"/>
          <p:cNvSpPr txBox="1"/>
          <p:nvPr/>
        </p:nvSpPr>
        <p:spPr>
          <a:xfrm>
            <a:off x="3662680" y="1306830"/>
            <a:ext cx="4740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800" b="1" u="none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b="1" u="none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2800" b="1" u="none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u="none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</a:t>
            </a:r>
            <a:r>
              <a:rPr lang="en-US" altLang="zh-CN" sz="2800" b="1" u="none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800" b="1" u="none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承上启下，引出事例</a:t>
            </a:r>
            <a:endParaRPr lang="zh-CN" altLang="en-US" sz="2800" b="1" u="none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62680" y="2453640"/>
            <a:ext cx="50780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段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承上，点明对敌人的狠；　启下，引出对朝鲜人民的爱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2474" name="文本框 62473"/>
          <p:cNvSpPr txBox="1"/>
          <p:nvPr/>
        </p:nvSpPr>
        <p:spPr>
          <a:xfrm>
            <a:off x="3724275" y="4140200"/>
            <a:ext cx="5016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段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r>
              <a:rPr lang="zh-CN" altLang="en-US" sz="2800" b="1" u="none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承上启下，引出事例</a:t>
            </a:r>
            <a:endParaRPr lang="zh-CN" altLang="en-US" sz="2800" b="1" u="none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1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12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课文结构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72041" grpId="0" animBg="1"/>
      <p:bldP spid="9" grpId="0"/>
      <p:bldP spid="62471" grpId="0"/>
      <p:bldP spid="6" grpId="0"/>
      <p:bldP spid="7" grpId="0"/>
      <p:bldP spid="8" grpId="0"/>
      <p:bldP spid="10" grpId="0"/>
      <p:bldP spid="6247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Box 2"/>
          <p:cNvSpPr txBox="1"/>
          <p:nvPr/>
        </p:nvSpPr>
        <p:spPr>
          <a:xfrm>
            <a:off x="563563" y="910908"/>
            <a:ext cx="8227695" cy="31076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Tx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、谁是我们最可爱的人？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buFontTx/>
            </a:pP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buFontTx/>
            </a:pP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buFontTx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、作者从那几个方面赞誉我们最可爱的人？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buFontTx/>
            </a:pP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buFontTx/>
            </a:pP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buFontTx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、作者用哪三个事例来展示战士们是做可爱的人？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整体感知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32735" y="1430655"/>
            <a:ext cx="22047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  <a:sym typeface="+mn-ea"/>
              </a:rPr>
              <a:t>我们的战士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02815" y="2854960"/>
            <a:ext cx="43808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  <a:sym typeface="+mn-ea"/>
              </a:rPr>
              <a:t>品质、意志、气质、胸怀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2730" y="4018915"/>
            <a:ext cx="482536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1088390" fontAlgn="auto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  <a:sym typeface="+mn-ea"/>
              </a:rPr>
              <a:t>松骨峰战斗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楷体" panose="02010609060101010101" pitchFamily="49" charset="-122"/>
              <a:sym typeface="+mn-ea"/>
            </a:endParaRPr>
          </a:p>
          <a:p>
            <a:pPr algn="l" defTabSz="1088390" fontAlgn="auto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  <a:sym typeface="+mn-ea"/>
              </a:rPr>
              <a:t>马玉祥救朝鲜儿童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楷体" panose="02010609060101010101" pitchFamily="49" charset="-122"/>
            </a:endParaRPr>
          </a:p>
          <a:p>
            <a:pPr algn="l" defTabSz="1088390" fontAlgn="auto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  <a:sym typeface="+mn-ea"/>
              </a:rPr>
              <a:t>与吃雪战士的谈话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2" grpId="0"/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32130" y="911860"/>
            <a:ext cx="805751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在朝鲜的每一天，我都被一些东西感动着，我的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思想感情的潮水，在放纵奔流着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。它使我想把一切东西，都告诉给我祖国的朋友们。但我最急于告诉你们的，是我思想感情的一段重要经历，这就是，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我越来越深刻地感觉到谁是我们最可爱的人！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0990" y="3106420"/>
            <a:ext cx="57391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抒情。唤起读者感情共鸣。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8550" y="3843655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点题的句子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8550" y="4581525"/>
            <a:ext cx="673354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把思想感情比喻为“潮水”在“放纵奔流”，比 “我一直都被深深地感动着”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使文章更形象、更生动，文学性，也更有感染力。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8955" y="3628390"/>
            <a:ext cx="44589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我越来越深刻地感觉到谁是我们最可爱的人！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19875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合作探究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1220" y="930910"/>
            <a:ext cx="74015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谁是我们最可爱的人呢？我们的战士，我感觉到他们是我们最可爱的人。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7165" y="1884045"/>
            <a:ext cx="47961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这两句运用了什么修辞方法？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5190" y="2406015"/>
            <a:ext cx="4373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设问的作用是引人注意</a:t>
            </a:r>
            <a:endParaRPr lang="zh-CN" altLang="en-US" sz="2800" b="1" u="none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5480" y="3881120"/>
            <a:ext cx="54063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也许还有人心里隐隐约约地说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13120" y="388112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提示下文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1220" y="4689475"/>
            <a:ext cx="52000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……还没有了解我们的战士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32780" y="4689475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总结上文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1220" y="2927985"/>
            <a:ext cx="72542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第三自然段运用了两个冒号，先找出来，再说明它们各表示什么。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" name="Group 19"/>
          <p:cNvGrpSpPr/>
          <p:nvPr/>
        </p:nvGrpSpPr>
        <p:grpSpPr bwMode="auto">
          <a:xfrm>
            <a:off x="441759" y="198755"/>
            <a:ext cx="2246196" cy="521707"/>
            <a:chOff x="209" y="461"/>
            <a:chExt cx="1390" cy="677"/>
          </a:xfrm>
        </p:grpSpPr>
        <p:pic>
          <p:nvPicPr>
            <p:cNvPr id="11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合作探究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9" grpId="0"/>
      <p:bldP spid="5" grpId="0"/>
      <p:bldP spid="6" grpId="0"/>
      <p:bldP spid="7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35275" y="358140"/>
            <a:ext cx="25517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松骨峰战斗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7339" y="1482725"/>
            <a:ext cx="7628573" cy="4096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）敌我状况：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30000"/>
              </a:lnSpc>
            </a:pP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）描绘战士英勇搏斗的动词：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）描绘战后战场情景的动词：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文中找出一个词概括这场战斗的特点。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 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53740" y="880110"/>
            <a:ext cx="22548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  <a:sym typeface="+mn-ea"/>
              </a:rPr>
              <a:t>战斗过程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7750" y="1988185"/>
            <a:ext cx="662622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人数上：敌众我寡；装备上：敌优我劣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03570" y="2725420"/>
            <a:ext cx="197040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摔、扑、抱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23210" y="3648710"/>
            <a:ext cx="268541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抱、掐、摁、衔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28180" y="4165600"/>
            <a:ext cx="12293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壮烈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59840" y="5057140"/>
            <a:ext cx="58127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志愿军战士大无畏的英雄主义精神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198755"/>
            <a:ext cx="2246196" cy="521707"/>
            <a:chOff x="209" y="461"/>
            <a:chExt cx="1390" cy="677"/>
          </a:xfrm>
        </p:grpSpPr>
        <p:pic>
          <p:nvPicPr>
            <p:cNvPr id="2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合作探究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  <p:bldP spid="10" grpId="0"/>
      <p:bldP spid="11" grpId="0"/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176270" y="391795"/>
            <a:ext cx="4059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马玉祥救朝鲜儿童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3445" y="1698625"/>
            <a:ext cx="80562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踹  扑  摸  拉  抓  抱  跳  钻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……</a:t>
            </a:r>
            <a:endParaRPr lang="en-US" altLang="zh-CN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3410" y="1073785"/>
            <a:ext cx="7893050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本段动作描写具体生动，请找出用得好的动词。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2.“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他马上穿过浓烟到近处一看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”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一句中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“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马上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”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一词有什么表达作用？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有一句话揭示了马玉祥火中救小孩的思想基础，这句话是：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3445" y="2129790"/>
            <a:ext cx="69754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写出战士不怕危险救朝鲜儿童的英勇行为。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3015" y="3696335"/>
            <a:ext cx="66179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突出马玉祥救人的毫不犹豫，当机立断。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87955" y="4846955"/>
            <a:ext cx="590296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朝鲜人民和祖国人民不是一样的吗？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19875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合作探究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4" grpId="0"/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105150" y="275114"/>
            <a:ext cx="389905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与吃雪战士的谈话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73551" y="979964"/>
          <a:ext cx="8470900" cy="5546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300"/>
                <a:gridCol w="4355465"/>
                <a:gridCol w="1920240"/>
                <a:gridCol w="683895"/>
              </a:tblGrid>
              <a:tr h="8255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问什么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80" marR="68580" marT="34290" marB="34290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回答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80" marR="68580" marT="34290" marB="34290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表现什么精神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80" marR="68580" marT="34290" marB="34290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4">
                  <a:txBody>
                    <a:bodyPr/>
                    <a:p>
                      <a:pPr algn="ctr">
                        <a:buNone/>
                      </a:pPr>
                      <a:endParaRPr lang="zh-CN" altLang="en-US" sz="210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210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210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2100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80" marR="68580" marT="34290" marB="34290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956435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1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1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 vMerge="1">
                  <a:tcPr/>
                </a:tc>
              </a:tr>
              <a:tr h="103378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 vMerge="1">
                  <a:tcPr/>
                </a:tc>
              </a:tr>
              <a:tr h="163449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 sz="21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1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73393" y="2379028"/>
            <a:ext cx="1415891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不觉得苦吗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89760" y="1786890"/>
            <a:ext cx="435483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怎么能不觉得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能使人民得到幸福，就是我们最大的幸福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我在这里流点血不算什么，吃这点苦又算什么哩！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6860" y="3801110"/>
            <a:ext cx="18097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1088390"/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你想不想祖国啊</a:t>
            </a:r>
            <a:endParaRPr lang="zh-CN" altLang="en-US" sz="2800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89760" y="4017010"/>
            <a:ext cx="43554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1088390"/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谁不想哩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如果回去，祖国的老百姓问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我怎么答对呢？</a:t>
            </a:r>
            <a:endParaRPr lang="zh-CN" altLang="en-US" sz="2800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66193" y="3801110"/>
            <a:ext cx="1772603" cy="995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7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时刻牢记祖国人民的托付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9905" y="5043170"/>
            <a:ext cx="1379696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对祖国和朝鲜有什么要求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4095" y="5367338"/>
            <a:ext cx="390810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想要一块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朝鲜解放纪念章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92704" y="5043170"/>
            <a:ext cx="1721168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贡献很大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要求很少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品格很高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92228" y="1948815"/>
            <a:ext cx="1772603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108839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乐于为祖国人民吃苦的幸福观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28184" y="2690813"/>
            <a:ext cx="33337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爱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国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主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义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ctr"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精神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441759" y="198755"/>
            <a:ext cx="2246196" cy="521707"/>
            <a:chOff x="209" y="461"/>
            <a:chExt cx="1390" cy="677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合作探究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15" grpId="0"/>
      <p:bldP spid="9" grpId="0"/>
      <p:bldP spid="10" grpId="0"/>
      <p:bldP spid="11" grpId="0"/>
      <p:bldP spid="12" grpId="0"/>
      <p:bldP spid="13" grpId="0"/>
      <p:bldP spid="14" grpId="0"/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TextBox 1"/>
          <p:cNvSpPr txBox="1"/>
          <p:nvPr/>
        </p:nvSpPr>
        <p:spPr>
          <a:xfrm>
            <a:off x="384810" y="1209675"/>
            <a:ext cx="837374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因为作者选取的这三个事例，是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从不同侧面集中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表现了志愿军战士最本质的思想情感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，即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对侵略者的恨，对朝鲜人民的爱，以及他们对祖国高度的责任感崇高的荣誉感，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表现了志愿军战士的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革命英雄主义精神，国际主义精神和爱国主义精神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  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6995" y="256540"/>
            <a:ext cx="50927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这三个事例分别表现了志愿军战士怎样的精神？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24205" y="3455035"/>
            <a:ext cx="7894320" cy="1252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作者在朝鲜前线采访中，收集了一百多个生动的事例，单经过反复的筛选为什么最后只用了着三个事例？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4190" y="4707890"/>
            <a:ext cx="81343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三个事例集中体现了全体志愿军战士的英雄形象，揭示了本文要表现的主题，所以作者之选取了三个典型事例来写，这正是本文要学习的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写作特点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之一。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198755"/>
            <a:ext cx="2246196" cy="521707"/>
            <a:chOff x="209" y="461"/>
            <a:chExt cx="1390" cy="677"/>
          </a:xfrm>
        </p:grpSpPr>
        <p:pic>
          <p:nvPicPr>
            <p:cNvPr id="5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合作探究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841" grpId="0"/>
      <p:bldP spid="3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TextBox 1"/>
          <p:cNvSpPr txBox="1"/>
          <p:nvPr/>
        </p:nvSpPr>
        <p:spPr>
          <a:xfrm>
            <a:off x="2576195" y="292735"/>
            <a:ext cx="499554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三个事例的顺序可否调整一下？请谈谈你的看法。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7975" y="1767840"/>
            <a:ext cx="8528050" cy="4225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因为志愿军出国作战，首要的使命是打击侵略者，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所以“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松骨峰战斗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”理应放在首位。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狠狠打击敌人是因为同情热爱朝鲜人民，“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火中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救儿童”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是这层意思更直接的体现，因此放在第二位。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两个事例一爱一恨，深层的思想基础是什么，在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防空洞中的谈话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”这一事例中揭示出来。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三个事例不孤立，从内在联系看，必须按现在的次序排列。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52140" y="1417320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不可调整。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198755"/>
            <a:ext cx="2246196" cy="521707"/>
            <a:chOff x="209" y="461"/>
            <a:chExt cx="1390" cy="677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合作探究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0" name="Text Box 3"/>
          <p:cNvSpPr txBox="1"/>
          <p:nvPr/>
        </p:nvSpPr>
        <p:spPr>
          <a:xfrm>
            <a:off x="3309620" y="605790"/>
            <a:ext cx="49110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Tx/>
            </a:pPr>
            <a:r>
              <a:rPr lang="zh-CN" altLang="en-US" sz="28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二战结束后，苏美以北纬</a:t>
            </a:r>
            <a:r>
              <a:rPr lang="en-US" altLang="zh-CN" sz="28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38</a:t>
            </a:r>
            <a:r>
              <a:rPr lang="zh-CN" altLang="en-US" sz="28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度线为界，分区占领朝鲜。</a:t>
            </a:r>
            <a:endParaRPr lang="zh-CN" altLang="en-US" sz="2800" b="1" dirty="0">
              <a:solidFill>
                <a:srgbClr val="080808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7171" name="Group 4"/>
          <p:cNvGrpSpPr/>
          <p:nvPr/>
        </p:nvGrpSpPr>
        <p:grpSpPr>
          <a:xfrm>
            <a:off x="615418" y="1558925"/>
            <a:ext cx="7224564" cy="4604385"/>
            <a:chOff x="86" y="192"/>
            <a:chExt cx="3207" cy="3792"/>
          </a:xfrm>
        </p:grpSpPr>
        <p:grpSp>
          <p:nvGrpSpPr>
            <p:cNvPr id="7172" name="Group 5"/>
            <p:cNvGrpSpPr/>
            <p:nvPr/>
          </p:nvGrpSpPr>
          <p:grpSpPr>
            <a:xfrm>
              <a:off x="86" y="192"/>
              <a:ext cx="3207" cy="3792"/>
              <a:chOff x="86" y="192"/>
              <a:chExt cx="3207" cy="3792"/>
            </a:xfrm>
          </p:grpSpPr>
          <p:grpSp>
            <p:nvGrpSpPr>
              <p:cNvPr id="7173" name="Group 6"/>
              <p:cNvGrpSpPr/>
              <p:nvPr/>
            </p:nvGrpSpPr>
            <p:grpSpPr>
              <a:xfrm>
                <a:off x="86" y="192"/>
                <a:ext cx="3207" cy="3792"/>
                <a:chOff x="69" y="288"/>
                <a:chExt cx="2871" cy="3456"/>
              </a:xfrm>
            </p:grpSpPr>
            <p:pic>
              <p:nvPicPr>
                <p:cNvPr id="7174" name="Picture 7" descr="朝鲜全图（小）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69" y="288"/>
                  <a:ext cx="2871" cy="34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175" name="Text Box 8"/>
                <p:cNvSpPr txBox="1"/>
                <p:nvPr/>
              </p:nvSpPr>
              <p:spPr>
                <a:xfrm>
                  <a:off x="614" y="846"/>
                  <a:ext cx="507" cy="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>
                    <a:buFontTx/>
                  </a:pPr>
                  <a:r>
                    <a:rPr lang="zh-CN" altLang="en-US" sz="2800" b="1" dirty="0">
                      <a:solidFill>
                        <a:srgbClr val="CC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朝鲜</a:t>
                  </a:r>
                  <a:endParaRPr lang="zh-CN" altLang="en-US" sz="2800" b="1" dirty="0">
                    <a:solidFill>
                      <a:srgbClr val="CC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176" name="Text Box 9"/>
                <p:cNvSpPr txBox="1"/>
                <p:nvPr/>
              </p:nvSpPr>
              <p:spPr>
                <a:xfrm>
                  <a:off x="927" y="1843"/>
                  <a:ext cx="415" cy="45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vert="eaVert" wrap="square" anchor="t">
                  <a:spAutoFit/>
                </a:bodyPr>
                <a:p>
                  <a:pPr>
                    <a:buFontTx/>
                  </a:pPr>
                  <a:r>
                    <a:rPr lang="zh-CN" altLang="en-US" sz="2800" b="1" dirty="0">
                      <a:solidFill>
                        <a:srgbClr val="CC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韩国</a:t>
                  </a:r>
                  <a:endParaRPr lang="zh-CN" altLang="en-US" sz="2800" b="1" dirty="0">
                    <a:solidFill>
                      <a:srgbClr val="CC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177" name="Text Box 10"/>
                <p:cNvSpPr txBox="1"/>
                <p:nvPr/>
              </p:nvSpPr>
              <p:spPr>
                <a:xfrm>
                  <a:off x="1814" y="2877"/>
                  <a:ext cx="607" cy="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pPr>
                    <a:buFontTx/>
                  </a:pPr>
                  <a:r>
                    <a:rPr lang="zh-CN" altLang="en-US" sz="28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日  本</a:t>
                  </a:r>
                  <a:endParaRPr lang="zh-CN" altLang="en-US" sz="28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7178" name="Text Box 11"/>
              <p:cNvSpPr txBox="1"/>
              <p:nvPr/>
            </p:nvSpPr>
            <p:spPr>
              <a:xfrm>
                <a:off x="2715" y="678"/>
                <a:ext cx="327" cy="17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eaVert" wrap="square" anchor="t">
                <a:spAutoFit/>
              </a:bodyPr>
              <a:p>
                <a:pPr>
                  <a:buFontTx/>
                </a:pPr>
                <a:r>
                  <a:rPr lang="zh-CN" altLang="en-US" sz="3600" b="1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朝鲜全图</a:t>
                </a:r>
                <a:endParaRPr lang="zh-CN" altLang="en-US" sz="3600" b="1" dirty="0">
                  <a:latin typeface="Times New Roman" panose="02020603050405020304" pitchFamily="18" charset="0"/>
                  <a:ea typeface="隶书" panose="02010509060101010101" pitchFamily="49" charset="-122"/>
                </a:endParaRPr>
              </a:p>
            </p:txBody>
          </p:sp>
        </p:grpSp>
        <p:sp>
          <p:nvSpPr>
            <p:cNvPr id="7179" name="Text Box 12"/>
            <p:cNvSpPr txBox="1"/>
            <p:nvPr/>
          </p:nvSpPr>
          <p:spPr>
            <a:xfrm>
              <a:off x="86" y="364"/>
              <a:ext cx="566" cy="4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buFontTx/>
              </a:pP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中国</a:t>
              </a:r>
              <a:endPara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80" name="Line 13"/>
          <p:cNvSpPr/>
          <p:nvPr/>
        </p:nvSpPr>
        <p:spPr>
          <a:xfrm flipH="1" flipV="1">
            <a:off x="2339975" y="2781300"/>
            <a:ext cx="565150" cy="76200"/>
          </a:xfrm>
          <a:prstGeom prst="line">
            <a:avLst/>
          </a:prstGeom>
          <a:ln w="1143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181" name="Text Box 14"/>
          <p:cNvSpPr txBox="1"/>
          <p:nvPr/>
        </p:nvSpPr>
        <p:spPr>
          <a:xfrm>
            <a:off x="2843213" y="2636838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Tx/>
            </a:pP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三八线</a:t>
            </a:r>
            <a:endParaRPr lang="zh-CN" altLang="en-US" sz="28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95288" y="1844675"/>
            <a:ext cx="8057515" cy="25901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松骨峰战斗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------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坚强意志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----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革命英雄主义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火中救小孩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------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高尚品质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----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国际主义精神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防空洞谈话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------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气质胸怀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----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爱国主义品质精神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7890" name="TextBox 2"/>
          <p:cNvSpPr txBox="1"/>
          <p:nvPr/>
        </p:nvSpPr>
        <p:spPr>
          <a:xfrm>
            <a:off x="2313305" y="1040130"/>
            <a:ext cx="44792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志愿军战士是最可爱的人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198755"/>
            <a:ext cx="2246196" cy="521707"/>
            <a:chOff x="209" y="461"/>
            <a:chExt cx="1390" cy="677"/>
          </a:xfrm>
        </p:grpSpPr>
        <p:pic>
          <p:nvPicPr>
            <p:cNvPr id="3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合作探究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8965" y="2948940"/>
            <a:ext cx="7926229" cy="1943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）松骨峰战斗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对敌人的恨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）马玉祥救朝鲜儿童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对朝鲜人民的爱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）防空洞中的谈话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以上二者的思想基础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7955" y="518160"/>
            <a:ext cx="539559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  <a:sym typeface="+mn-ea"/>
              </a:rPr>
              <a:t>了解了文中的三个事例后，你觉得它们之间有什么内在联系？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2975" y="1737995"/>
            <a:ext cx="759206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共同表现志愿军是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最可爱的人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，但侧重点有所不同：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198755"/>
            <a:ext cx="2246196" cy="521707"/>
            <a:chOff x="209" y="461"/>
            <a:chExt cx="1390" cy="677"/>
          </a:xfrm>
        </p:grpSpPr>
        <p:pic>
          <p:nvPicPr>
            <p:cNvPr id="3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合作探究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78009" y="2460149"/>
            <a:ext cx="7989094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运用了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排比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的修辞手法，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表达了对志愿军的高度赞美，语句整齐，语气酣畅，感情强烈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。同时还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总领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后面的三个事例。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“松骨峰战斗”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照应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“意志”，“马玉祥火中救小孩”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照应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“品质”，“与吃雪战士的谈话”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照应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“气质”和“胸怀”。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83180" y="645160"/>
            <a:ext cx="552894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他们的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品质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是那样地纯洁和高尚，他们的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意志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是那样地坚韧和刚强，他们的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气质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是那样地淳朴和谦逊，他们的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胸怀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是那样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地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美丽和宽广！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198755"/>
            <a:ext cx="2246196" cy="521707"/>
            <a:chOff x="209" y="461"/>
            <a:chExt cx="1390" cy="677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合作探究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7691" y="1520666"/>
            <a:ext cx="8156258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本文以记叙为主，穿插着议论、抒情。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第一部分，作者首先抒发了自己的亲身感受，又以“谁是我们最可爱的人”设问作为记叙、议论的中心，接着用一个气势磅礴的排比句揭示了志愿军战士的精神风貌，从品质、意志、气质、胸怀四个方面进行高度评价和赞美，为文章具体事例的叙述作了思想认识方面的提示和感情的铺垫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0940" y="542290"/>
            <a:ext cx="44557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" panose="02010609060101010101" pitchFamily="49" charset="-122"/>
                <a:sym typeface="+mn-ea"/>
              </a:rPr>
              <a:t>综合运用多种表达方式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336349" y="240665"/>
            <a:ext cx="2246196" cy="521707"/>
            <a:chOff x="209" y="461"/>
            <a:chExt cx="1390" cy="677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写作特色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1015" y="722154"/>
            <a:ext cx="814197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第二部分，文章以记叙为主，具体叙述了三个典型事例，在叙述完每一个事例后，文章都穿插了议论、抒情。这些议论抒情，既起到深化主题的作用，又增强了文章的感染力。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第三部分，作者告诉人们要珍惜战士们用鲜血和生命换来的幸福生活。没有用单调枯燥的说教，而是用朋友的恳谈来启迪人们感受到幸福生活的来之不易，“请再深深地爱我们的战士吧，他们确实是我们最可爱的人！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" name="Group 19"/>
          <p:cNvGrpSpPr/>
          <p:nvPr/>
        </p:nvGrpSpPr>
        <p:grpSpPr bwMode="auto">
          <a:xfrm>
            <a:off x="336349" y="240665"/>
            <a:ext cx="2246196" cy="521707"/>
            <a:chOff x="209" y="461"/>
            <a:chExt cx="1390" cy="677"/>
          </a:xfrm>
        </p:grpSpPr>
        <p:pic>
          <p:nvPicPr>
            <p:cNvPr id="5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写作特色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67373" y="1027430"/>
            <a:ext cx="8008620" cy="4697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3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示例一：在朝鲜的每一天，我都被一些东西感动着：我的思想感情的潮水，在放纵着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……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表达方式：抒情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3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示例二：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朋友，当你听到这段英雄事迹的时候，你的感想如何呢？你不觉得我们的展示会可爱的吗？你不以我们的祖国有着这样的英雄而自豪吗？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表达方式：议论性抒情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336349" y="240665"/>
            <a:ext cx="2246196" cy="521707"/>
            <a:chOff x="209" y="461"/>
            <a:chExt cx="1390" cy="677"/>
          </a:xfrm>
        </p:grpSpPr>
        <p:pic>
          <p:nvPicPr>
            <p:cNvPr id="2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写作特色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" name="文本框 67"/>
          <p:cNvSpPr txBox="1"/>
          <p:nvPr/>
        </p:nvSpPr>
        <p:spPr>
          <a:xfrm>
            <a:off x="920433" y="1659731"/>
            <a:ext cx="1705451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松骨峰战斗                            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马玉祥救朝鲜儿童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与吃雪战士的谈话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9" name="右箭头 68"/>
          <p:cNvSpPr/>
          <p:nvPr/>
        </p:nvSpPr>
        <p:spPr>
          <a:xfrm>
            <a:off x="2626360" y="1876425"/>
            <a:ext cx="343853" cy="566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70" name="文本框 69"/>
          <p:cNvSpPr txBox="1"/>
          <p:nvPr/>
        </p:nvSpPr>
        <p:spPr>
          <a:xfrm>
            <a:off x="3145155" y="1659890"/>
            <a:ext cx="1334929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意志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品质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气质、胸怀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" name="右箭头 70"/>
          <p:cNvSpPr/>
          <p:nvPr/>
        </p:nvSpPr>
        <p:spPr>
          <a:xfrm>
            <a:off x="2626519" y="3019425"/>
            <a:ext cx="343853" cy="566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72" name="右箭头 71"/>
          <p:cNvSpPr/>
          <p:nvPr/>
        </p:nvSpPr>
        <p:spPr>
          <a:xfrm>
            <a:off x="2626519" y="4699318"/>
            <a:ext cx="343853" cy="566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73" name="文本框 72"/>
          <p:cNvSpPr txBox="1"/>
          <p:nvPr/>
        </p:nvSpPr>
        <p:spPr>
          <a:xfrm>
            <a:off x="4999355" y="1703705"/>
            <a:ext cx="1668145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英雄主义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国际主义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爱国主义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4" name="右箭头 73"/>
          <p:cNvSpPr/>
          <p:nvPr/>
        </p:nvSpPr>
        <p:spPr>
          <a:xfrm>
            <a:off x="4311015" y="1876425"/>
            <a:ext cx="343853" cy="566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75" name="右箭头 74"/>
          <p:cNvSpPr/>
          <p:nvPr/>
        </p:nvSpPr>
        <p:spPr>
          <a:xfrm>
            <a:off x="4399915" y="3082290"/>
            <a:ext cx="343853" cy="566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76" name="右箭头 75"/>
          <p:cNvSpPr/>
          <p:nvPr/>
        </p:nvSpPr>
        <p:spPr>
          <a:xfrm>
            <a:off x="4400074" y="4699318"/>
            <a:ext cx="343853" cy="566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sp>
        <p:nvSpPr>
          <p:cNvPr id="78" name="右大括号 77"/>
          <p:cNvSpPr/>
          <p:nvPr/>
        </p:nvSpPr>
        <p:spPr>
          <a:xfrm>
            <a:off x="6667500" y="2338070"/>
            <a:ext cx="76200" cy="2417445"/>
          </a:xfrm>
          <a:prstGeom prst="rightBrace">
            <a:avLst>
              <a:gd name="adj1" fmla="val 43278"/>
              <a:gd name="adj2" fmla="val 50000"/>
            </a:avLst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sp>
        <p:nvSpPr>
          <p:cNvPr id="80" name="文本框 79"/>
          <p:cNvSpPr txBox="1"/>
          <p:nvPr/>
        </p:nvSpPr>
        <p:spPr>
          <a:xfrm>
            <a:off x="6917531" y="2477294"/>
            <a:ext cx="1989296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歌颂志愿军战士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激发读者热爱战士的感情</a:t>
            </a:r>
            <a:endParaRPr lang="zh-CN" altLang="en-US" sz="2800" b="1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366135" y="710565"/>
            <a:ext cx="3551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谁是最可爱的人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336349" y="240665"/>
            <a:ext cx="2246196" cy="521707"/>
            <a:chOff x="209" y="461"/>
            <a:chExt cx="1390" cy="677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 animBg="1"/>
      <p:bldP spid="74" grpId="0" bldLvl="0" animBg="1"/>
      <p:bldP spid="71" grpId="0" bldLvl="0" animBg="1"/>
      <p:bldP spid="75" grpId="0" bldLvl="0" animBg="1"/>
      <p:bldP spid="72" grpId="0" bldLvl="0" animBg="1"/>
      <p:bldP spid="76" grpId="0" bldLvl="0" animBg="1"/>
      <p:bldP spid="78" grpId="0" bldLvl="0" animBg="1"/>
      <p:bldP spid="80" grpId="0"/>
      <p:bldP spid="8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76605" y="1033145"/>
            <a:ext cx="7979410" cy="4741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本文通过叙述“松骨峰战斗（英勇杀敌）”“马玉祥救儿童（崇高的国际主义精神）”“与吃雪战士的谈话（强烈的爱国主义）”三个事例，从侧面构成了“最可爱的人”的完整形象，同时也揭示了志愿军战士是最可爱的人这一主题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336349" y="240665"/>
            <a:ext cx="2246196" cy="521707"/>
            <a:chOff x="209" y="461"/>
            <a:chExt cx="1390" cy="677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主题思想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Picture 2" descr="C:\Users\Administrator\Desktop\t0183018e975bac8726.jpg"/>
          <p:cNvPicPr>
            <a:picLocks noGrp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0" y="1511300"/>
            <a:ext cx="3009900" cy="2654300"/>
          </a:xfrm>
        </p:spPr>
      </p:pic>
      <p:pic>
        <p:nvPicPr>
          <p:cNvPr id="46083" name="Picture 3" descr="C:\Users\Administrator\Desktop\t01ce1055371c9a098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980" y="1447800"/>
            <a:ext cx="3433445" cy="4326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4" name="Picture 4" descr="C:\Users\Administrator\Desktop\6a600c338744ebf8305fcf40f853b52c6159a7d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900" y="1511935"/>
            <a:ext cx="2437130" cy="2653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349500" y="544830"/>
            <a:ext cx="58407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说说我们“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新时期最可爱的人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”</a:t>
            </a:r>
            <a:endParaRPr lang="zh-CN" altLang="en-US" sz="28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085" y="4165600"/>
            <a:ext cx="5129530" cy="2257425"/>
          </a:xfrm>
          <a:prstGeom prst="rect">
            <a:avLst/>
          </a:prstGeom>
        </p:spPr>
      </p:pic>
      <p:grpSp>
        <p:nvGrpSpPr>
          <p:cNvPr id="8" name="Group 19"/>
          <p:cNvGrpSpPr/>
          <p:nvPr/>
        </p:nvGrpSpPr>
        <p:grpSpPr bwMode="auto">
          <a:xfrm>
            <a:off x="336349" y="240665"/>
            <a:ext cx="2246196" cy="521707"/>
            <a:chOff x="209" y="461"/>
            <a:chExt cx="1390" cy="677"/>
          </a:xfrm>
        </p:grpSpPr>
        <p:pic>
          <p:nvPicPr>
            <p:cNvPr id="4" name="Picture 18" descr="未标题-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拓展延伸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913765" y="1155065"/>
            <a:ext cx="73164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Tx/>
            </a:pPr>
            <a:r>
              <a:rPr lang="zh-CN" altLang="en-US" sz="28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朝鲜分裂：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大韩民国</a:t>
            </a:r>
            <a:r>
              <a:rPr lang="zh-CN" altLang="en-US" sz="28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在美战区成立，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朝鲜民主主义人民共和国</a:t>
            </a:r>
            <a:r>
              <a:rPr lang="zh-CN" altLang="en-US" sz="2800" b="1" dirty="0">
                <a:solidFill>
                  <a:srgbClr val="080808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在苏战区成立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195" name="Picture 3" descr="朝鲜战争"/>
          <p:cNvPicPr>
            <a:picLocks noChangeAspect="1"/>
          </p:cNvPicPr>
          <p:nvPr/>
        </p:nvPicPr>
        <p:blipFill>
          <a:blip r:embed="rId1"/>
          <a:srcRect r="27452"/>
          <a:stretch>
            <a:fillRect/>
          </a:stretch>
        </p:blipFill>
        <p:spPr>
          <a:xfrm>
            <a:off x="1955165" y="2108200"/>
            <a:ext cx="4035425" cy="4379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5"/>
          <p:cNvSpPr txBox="1"/>
          <p:nvPr/>
        </p:nvSpPr>
        <p:spPr>
          <a:xfrm>
            <a:off x="6358890" y="2397760"/>
            <a:ext cx="613410" cy="153606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北朝鲜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197" name="Text Box 7"/>
          <p:cNvSpPr txBox="1"/>
          <p:nvPr/>
        </p:nvSpPr>
        <p:spPr>
          <a:xfrm>
            <a:off x="6358890" y="3934460"/>
            <a:ext cx="613410" cy="255333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南朝鲜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韩国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198" name="Picture 8" descr="BD14868_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825" y="1484313"/>
            <a:ext cx="3810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Picture 9" descr="BD14868_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800" y="3933825"/>
            <a:ext cx="381000" cy="381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18" name="Picture 4" descr="dit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90600"/>
            <a:ext cx="3581400" cy="43497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9219" name="Rectangle 5" descr="纸莎草纸"/>
          <p:cNvSpPr/>
          <p:nvPr/>
        </p:nvSpPr>
        <p:spPr>
          <a:xfrm>
            <a:off x="0" y="990600"/>
            <a:ext cx="533400" cy="1814830"/>
          </a:xfrm>
          <a:prstGeom prst="rect">
            <a:avLst/>
          </a:prstGeom>
          <a:blipFill rotWithShape="1">
            <a:blip r:embed="rId2"/>
          </a:blip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buFontTx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仁川登陆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0" name="Rectangle 6"/>
          <p:cNvSpPr/>
          <p:nvPr/>
        </p:nvSpPr>
        <p:spPr>
          <a:xfrm>
            <a:off x="838200" y="5655945"/>
            <a:ext cx="6923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美国总统杜鲁门宣布武装干涉朝鲜。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6631" name="美国干涉.MPG">
            <a:hlinkClick r:id="" action="ppaction://media"/>
          </p:cNvPr>
          <p:cNvPicPr>
            <a:picLocks noRot="1"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08400" y="989965"/>
            <a:ext cx="5257800" cy="43999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2" name="Picture 8" descr="2007012520014988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90600"/>
            <a:ext cx="3581400" cy="4349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631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2" name="Picture 2" descr="美军把战火烧到鸭绿江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8510" y="1255395"/>
            <a:ext cx="6997700" cy="3789680"/>
          </a:xfrm>
          <a:prstGeom prst="rect">
            <a:avLst/>
          </a:prstGeom>
          <a:noFill/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243" name="Rectangle 3"/>
          <p:cNvSpPr/>
          <p:nvPr/>
        </p:nvSpPr>
        <p:spPr>
          <a:xfrm>
            <a:off x="1619250" y="5271135"/>
            <a:ext cx="59055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美军把战火烧到鸭绿江边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1266" name="Picture 2" descr="9-28-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305" y="1423670"/>
            <a:ext cx="6913245" cy="3761105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1267" name="Rectangle 3"/>
          <p:cNvSpPr/>
          <p:nvPr/>
        </p:nvSpPr>
        <p:spPr>
          <a:xfrm>
            <a:off x="870585" y="5374005"/>
            <a:ext cx="69399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Tx/>
            </a:pP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2" charset="-122"/>
              </a:rPr>
              <a:t>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美国空军飞机对中国东北边境地区进行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轰炸扫射。图为安东（今丹东）被炸一景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394769" y="314960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Rectangle 2"/>
          <p:cNvSpPr/>
          <p:nvPr/>
        </p:nvSpPr>
        <p:spPr>
          <a:xfrm>
            <a:off x="530225" y="4745990"/>
            <a:ext cx="80841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Tx/>
            </a:pPr>
            <a:r>
              <a:rPr lang="en-US" altLang="zh-CN" sz="3200" b="1" dirty="0">
                <a:latin typeface="Verdana" panose="020B0604030504040204" pitchFamily="34" charset="0"/>
                <a:ea typeface="华文中宋" panose="02010600040101010101" pitchFamily="2" charset="-122"/>
              </a:rPr>
              <a:t> 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图为美国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新闻与世界报导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登载的美国第七舰队入侵台湾海峡的消息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2291" name="Picture 3" descr="美军入侵朝鲜的同时，还悍然出动第七舰队入侵我国台湾海峡。图为美国《新闻与世界报导》登载的美国第七舰队入侵台湾海峡的消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520825"/>
            <a:ext cx="6409055" cy="3225165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8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9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5700,&quot;width&quot;:5640}"/>
</p:tagLst>
</file>

<file path=ppt/tags/tag2.xml><?xml version="1.0" encoding="utf-8"?>
<p:tagLst xmlns:p="http://schemas.openxmlformats.org/presentationml/2006/main">
  <p:tag name="KSO_WM_UNIT_TABLE_BEAUTIFY" val="smartTable{397c55aa-20ab-4e2b-aa53-10394a5ed3f8}"/>
  <p:tag name="TABLE_ENDDRAG_ORIGIN_RECT" val="667*410"/>
  <p:tag name="TABLE_ENDDRAG_RECT" val="37*77*667*41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4954</Words>
  <Application>WPS 演示</Application>
  <PresentationFormat/>
  <Paragraphs>493</Paragraphs>
  <Slides>48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6" baseType="lpstr">
      <vt:lpstr>Arial</vt:lpstr>
      <vt:lpstr>宋体</vt:lpstr>
      <vt:lpstr>Wingdings</vt:lpstr>
      <vt:lpstr>Calibri</vt:lpstr>
      <vt:lpstr>叶根友毛笔行书2.0版</vt:lpstr>
      <vt:lpstr>仿宋</vt:lpstr>
      <vt:lpstr>楷体</vt:lpstr>
      <vt:lpstr>黑体</vt:lpstr>
      <vt:lpstr>Times New Roman</vt:lpstr>
      <vt:lpstr>隶书</vt:lpstr>
      <vt:lpstr>华文新魏</vt:lpstr>
      <vt:lpstr>Verdana</vt:lpstr>
      <vt:lpstr>华文中宋</vt:lpstr>
      <vt:lpstr>微软雅黑</vt:lpstr>
      <vt:lpstr>Arial Unicode MS</vt:lpstr>
      <vt:lpstr>Arial Black</vt:lpstr>
      <vt:lpstr>微软雅黑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猪猪猫.CN</dc:creator>
  <cp:lastModifiedBy>Administrator</cp:lastModifiedBy>
  <cp:revision>74</cp:revision>
  <dcterms:created xsi:type="dcterms:W3CDTF">2010-02-24T09:19:00Z</dcterms:created>
  <dcterms:modified xsi:type="dcterms:W3CDTF">2021-03-26T03:00:00Z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BFF47B019DCF47D09CDC8CCEB079D0E7</vt:lpwstr>
  </property>
  <property fmtid="{D5CDD505-2E9C-101B-9397-08002B2CF9AE}" pid="3" name="KSOProductBuildVer">
    <vt:lpwstr>2052-11.1.0.10356</vt:lpwstr>
  </property>
</Properties>
</file>