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35" r:id="rId3"/>
    <p:sldId id="320" r:id="rId4"/>
    <p:sldId id="321" r:id="rId5"/>
    <p:sldId id="326" r:id="rId6"/>
    <p:sldId id="325" r:id="rId7"/>
    <p:sldId id="324" r:id="rId8"/>
    <p:sldId id="323" r:id="rId9"/>
    <p:sldId id="322" r:id="rId10"/>
    <p:sldId id="331" r:id="rId11"/>
    <p:sldId id="330" r:id="rId12"/>
    <p:sldId id="334" r:id="rId13"/>
    <p:sldId id="333" r:id="rId14"/>
    <p:sldId id="332" r:id="rId15"/>
    <p:sldId id="329" r:id="rId16"/>
    <p:sldId id="313" r:id="rId17"/>
    <p:sldId id="319" r:id="rId18"/>
    <p:sldId id="306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6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412776"/>
            <a:ext cx="3324944" cy="4104456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3" name="TextBox 2"/>
          <p:cNvSpPr txBox="1"/>
          <p:nvPr/>
        </p:nvSpPr>
        <p:spPr>
          <a:xfrm>
            <a:off x="7524328" y="1556792"/>
            <a:ext cx="6670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4208" y="3573016"/>
            <a:ext cx="54373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都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德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64088" y="3429000"/>
            <a:ext cx="5437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第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课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52028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483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探究环境描写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55576" y="980728"/>
            <a:ext cx="727280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分析“屋顶上鸽子咕咕咕咕地低声叫着”一句的作用。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鸽子是和平的象征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表现出小弗郎士对被迫不能学习祖国语言的悲愤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对和平、自由的渴望。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对教室和韩麦尔先生的小院的描写有什么作用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表达出这位教了四十年法语的老师对这最后一课的眷恋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对将要失去祖国语言的难舍。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52936"/>
            <a:ext cx="640085" cy="64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1270660" y="3408218"/>
            <a:ext cx="6994566" cy="546265"/>
          </a:xfrm>
          <a:custGeom>
            <a:avLst/>
            <a:gdLst>
              <a:gd name="connsiteX0" fmla="*/ 0 w 6994566"/>
              <a:gd name="connsiteY0" fmla="*/ 0 h 546265"/>
              <a:gd name="connsiteX1" fmla="*/ 1579418 w 6994566"/>
              <a:gd name="connsiteY1" fmla="*/ 380011 h 546265"/>
              <a:gd name="connsiteX2" fmla="*/ 3895106 w 6994566"/>
              <a:gd name="connsiteY2" fmla="*/ 118753 h 546265"/>
              <a:gd name="connsiteX3" fmla="*/ 6994566 w 6994566"/>
              <a:gd name="connsiteY3" fmla="*/ 546265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94566" h="546265">
                <a:moveTo>
                  <a:pt x="0" y="0"/>
                </a:moveTo>
                <a:cubicBezTo>
                  <a:pt x="465117" y="180109"/>
                  <a:pt x="930234" y="360219"/>
                  <a:pt x="1579418" y="380011"/>
                </a:cubicBezTo>
                <a:cubicBezTo>
                  <a:pt x="2228602" y="399803"/>
                  <a:pt x="2992581" y="91044"/>
                  <a:pt x="3895106" y="118753"/>
                </a:cubicBezTo>
                <a:cubicBezTo>
                  <a:pt x="4797631" y="146462"/>
                  <a:pt x="5896098" y="346363"/>
                  <a:pt x="6994566" y="546265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827584" y="2204864"/>
            <a:ext cx="6984776" cy="1152128"/>
          </a:xfrm>
          <a:prstGeom prst="wedgeRoundRectCallout">
            <a:avLst>
              <a:gd name="adj1" fmla="val -5871"/>
              <a:gd name="adj2" fmla="val -5912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827584" y="4365104"/>
            <a:ext cx="7200800" cy="1224136"/>
          </a:xfrm>
          <a:prstGeom prst="wedgeRoundRectCallout">
            <a:avLst>
              <a:gd name="adj1" fmla="val -2362"/>
              <a:gd name="adj2" fmla="val -5488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190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797152"/>
            <a:ext cx="2331368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6" name="Picture 2" descr="C:\Users\Administrator\Desktop\课件图片\u=997792269,376433405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208912" cy="5112568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899592" y="1412776"/>
            <a:ext cx="7128792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画眉在树林边婉转地唱歌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锯木厂后边草地上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普鲁士兵正在操练。这些景象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比分词用法有趣多了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可是我还能管住自己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急忙向学校跑去。”这两句话在文中有什么作用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第一句是写景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一是鸟鸣林绿的美景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另一个是异国占领者肆意践踏的景象。因此尽管风和日丽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并不给人轻快的美感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反而使人沉重压抑。此处景物描写使故事从一开始就笼罩着悲剧气氛。第二句话是写“我”的心理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说明小弗郎士无忧无虑、贪玩幼稚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不懂民族的灾难。这为后边写他的觉悟、成熟做铺垫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以显示“最后一课”的巨大教育作用。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889" name="Picture 1" descr="C:\Users\Administrator\Desktop\课件图片\u=2663265430,276048730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96752"/>
            <a:ext cx="8208912" cy="4248472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827584" y="1556792"/>
            <a:ext cx="766834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如果我能把那条出名难学的分词用法从头到尾说出来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声音响亮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口齿清楚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又没有一点儿错误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那么任何代价我都愿意拿出来的。”这句话表现了小弗郎士什么样的心理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表现了觉悟了的小弗郎士强烈的、要学好祖国语言的欲望。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3" name="Picture 1" descr="C:\Users\Administrator\Desktop\课件图片\u=2257177374,12374872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340768"/>
            <a:ext cx="8136904" cy="4320479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259632" y="1844824"/>
            <a:ext cx="5400600" cy="3269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这最后一课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我真永远忘不了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为什么“忘不了”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永远忘不了”的是什么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这最后一课使“我”受到深刻的教育。韩麦尔先生对法国语言的赞美所反映出的对祖国的爱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对学生们语重心长的告诫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村民前来听课的动人情景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亡了国的人不准学祖国语言的羞辱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这些都是“我”永远忘不了的。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793" name="Picture 1" descr="C:\Users\Administrator\Desktop\课件图片\QQ截图201611270803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124744"/>
            <a:ext cx="8352928" cy="4619625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11560" y="1545759"/>
            <a:ext cx="799288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我的朋友们啊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请你想象韩麦尔先生当时的思想状况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把在此句中没说出来的话补写出来。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韩麦尔先生由于痛苦和悲愤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话断断续续地说不出来。如果说出来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可能是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我要走了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再也看不见你们了。”“我希望你们永远不要忘记祖国的语言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要永远做真正的法兰西人。”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拓展迁移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827584" y="1052736"/>
            <a:ext cx="5580112" cy="46546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日本法西斯在侵略中国时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在我国东北沦陷区实行奴化教育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日语被列为各级学校的必修课程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教科书以“中日亲善”“共存共荣”“大东亚新秩序”等谬论为基本内容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中国历史被肆意篡改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任何易于激发爱国情感的文章都被删除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日本侵略者妄图以此消磨和摧残中国人民的意志。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语言是一种精神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一种力量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一种追求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它起着凝聚人心、团结民众的作用。结合本文韩麦尔先生对法语的赞美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谈谈你对自己的母语有哪些新的认识。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42" name="Picture 2" descr="C:\Users\Administrator\Desktop\课件图片\思考人物\u=1761395056,314921382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3789040"/>
            <a:ext cx="2520280" cy="2340521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6588224" y="908720"/>
            <a:ext cx="2232248" cy="2304256"/>
          </a:xfrm>
          <a:prstGeom prst="cloudCallout">
            <a:avLst>
              <a:gd name="adj1" fmla="val -16577"/>
              <a:gd name="adj2" fmla="val 74353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3" name="Picture 3" descr="C:\Users\Administrator\Desktop\课件图片\t015bf7a25fb8b1514f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980728"/>
            <a:ext cx="2520280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6" y="1772816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下课以后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小弗郎士在回家的路上又见到了什么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又有什么感受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请仍用第一人称的写法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进行创造性续写。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827584" y="1412776"/>
            <a:ext cx="7632848" cy="31683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3" name="Picture 1" descr="C:\Users\Administrator\Desktop\课件图片\花边21\3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789040"/>
            <a:ext cx="3682777" cy="1306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1" descr="C:\Users\Administrator\AppData\Roaming\Tencent\Users\1037696216\QQ\WinTemp\RichOle\RRVNX762G_92~0T$8%U8SVH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1268760"/>
            <a:ext cx="5688632" cy="4431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83568" y="1124744"/>
            <a:ext cx="752432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阅读下面文字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回答问题。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他说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法国语言是世界上最美的语言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最明白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最精确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我们必须把它记在心里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永远别忘了它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亡了国当了奴隶的人民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只要牢牢记住他们的语言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就好像拿着一把打开监狱大门的钥匙。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这段话采用了哪种修辞方法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4168" y="400506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268760"/>
            <a:ext cx="8208912" cy="367240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99592" y="1340768"/>
            <a:ext cx="7416824" cy="31085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这段话有什么深刻含义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监狱大门”比喻普鲁士对法国人民的统治和封锁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钥匙”比喻法国语言。因此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掌握祖国语言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可以激起人民的爱国意识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从而团结起来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打击普鲁士侵略者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求得民族的解放。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124744"/>
            <a:ext cx="7704856" cy="374441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11560" y="908720"/>
            <a:ext cx="7848872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有目的地在每一个阶段找出描写小弗郎士心理活动的句子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并分析其作用。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分析“上课前”。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我想就别上学了”的真正原因是什么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怕提问。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这些景象”指什么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觉得“比分词用法有趣多了”说明了什么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指“画眉在树林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正在操练”。幼稚、怕提问。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640085" cy="64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1413164" y="3752603"/>
            <a:ext cx="6709558" cy="534389"/>
          </a:xfrm>
          <a:custGeom>
            <a:avLst/>
            <a:gdLst>
              <a:gd name="connsiteX0" fmla="*/ 0 w 6709558"/>
              <a:gd name="connsiteY0" fmla="*/ 0 h 534389"/>
              <a:gd name="connsiteX1" fmla="*/ 1626919 w 6709558"/>
              <a:gd name="connsiteY1" fmla="*/ 427511 h 534389"/>
              <a:gd name="connsiteX2" fmla="*/ 3396342 w 6709558"/>
              <a:gd name="connsiteY2" fmla="*/ 201880 h 534389"/>
              <a:gd name="connsiteX3" fmla="*/ 6709558 w 6709558"/>
              <a:gd name="connsiteY3" fmla="*/ 534389 h 53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9558" h="534389">
                <a:moveTo>
                  <a:pt x="0" y="0"/>
                </a:moveTo>
                <a:cubicBezTo>
                  <a:pt x="530431" y="196932"/>
                  <a:pt x="1060862" y="393864"/>
                  <a:pt x="1626919" y="427511"/>
                </a:cubicBezTo>
                <a:cubicBezTo>
                  <a:pt x="2192976" y="461158"/>
                  <a:pt x="2549236" y="184067"/>
                  <a:pt x="3396342" y="201880"/>
                </a:cubicBezTo>
                <a:cubicBezTo>
                  <a:pt x="4243448" y="219693"/>
                  <a:pt x="5476503" y="377041"/>
                  <a:pt x="6709558" y="534389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691680" y="3212976"/>
            <a:ext cx="1440160" cy="648072"/>
          </a:xfrm>
          <a:prstGeom prst="wedgeRoundRectCallout">
            <a:avLst>
              <a:gd name="adj1" fmla="val 37712"/>
              <a:gd name="adj2" fmla="val -6576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187624" y="5373216"/>
            <a:ext cx="6768752" cy="648072"/>
          </a:xfrm>
          <a:prstGeom prst="wedgeRoundRectCallout">
            <a:avLst>
              <a:gd name="adj1" fmla="val -29430"/>
              <a:gd name="adj2" fmla="val -6943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96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056" y="2780928"/>
            <a:ext cx="2076400" cy="14076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1052736"/>
            <a:ext cx="7272808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分析“上课中”。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今天的情形和平时不同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表现了小弗郎士怎样的心理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疑惑、诧异。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在最后一课上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小弗郎士的思想感情与平时有哪些不同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请找出有关语句。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“我的最后一堂法语课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这句话单独成段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表达了他难过、愤慨的心情。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640085" cy="64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1187532" y="3384468"/>
            <a:ext cx="6768936" cy="564078"/>
          </a:xfrm>
          <a:custGeom>
            <a:avLst/>
            <a:gdLst>
              <a:gd name="connsiteX0" fmla="*/ 0 w 6768936"/>
              <a:gd name="connsiteY0" fmla="*/ 0 h 564078"/>
              <a:gd name="connsiteX1" fmla="*/ 1662546 w 6768936"/>
              <a:gd name="connsiteY1" fmla="*/ 522514 h 564078"/>
              <a:gd name="connsiteX2" fmla="*/ 3752603 w 6768936"/>
              <a:gd name="connsiteY2" fmla="*/ 249381 h 564078"/>
              <a:gd name="connsiteX3" fmla="*/ 6768936 w 6768936"/>
              <a:gd name="connsiteY3" fmla="*/ 486888 h 56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8936" h="564078">
                <a:moveTo>
                  <a:pt x="0" y="0"/>
                </a:moveTo>
                <a:cubicBezTo>
                  <a:pt x="518556" y="240475"/>
                  <a:pt x="1037112" y="480951"/>
                  <a:pt x="1662546" y="522514"/>
                </a:cubicBezTo>
                <a:cubicBezTo>
                  <a:pt x="2287980" y="564078"/>
                  <a:pt x="2901538" y="255319"/>
                  <a:pt x="3752603" y="249381"/>
                </a:cubicBezTo>
                <a:cubicBezTo>
                  <a:pt x="4603668" y="243443"/>
                  <a:pt x="5686302" y="365165"/>
                  <a:pt x="6768936" y="486888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475656" y="2708920"/>
            <a:ext cx="1800200" cy="792088"/>
          </a:xfrm>
          <a:prstGeom prst="wedgeRoundRectCallout">
            <a:avLst>
              <a:gd name="adj1" fmla="val 16108"/>
              <a:gd name="adj2" fmla="val -6343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827584" y="5013176"/>
            <a:ext cx="7272808" cy="1008112"/>
          </a:xfrm>
          <a:prstGeom prst="wedgeRoundRectCallout">
            <a:avLst>
              <a:gd name="adj1" fmla="val -4341"/>
              <a:gd name="adj2" fmla="val -6001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118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204864"/>
            <a:ext cx="2232248" cy="16560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4" name="Picture 202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5517232"/>
            <a:ext cx="2088232" cy="112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Desktop\图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496944" cy="5256584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187624" y="1529605"/>
            <a:ext cx="7056784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分析“下课后”。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“我觉得他从来没有这么高大”中的“高大”指什么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指韩麦尔先生的爱国形象在小弗郎士的心中显得崇高、伟大。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作者运用第一人称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对小弗郎士重点运用了心理描写的手法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写出了小弗郎士情感变化的波澜起伏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幼稚、贪玩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疑惑、诧异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难受、懊悔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悲愤、懂事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充满爱国主义思想感情”。这一感情变化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推动了情节的发展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突出了主题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使文章更真切感人。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研读语言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8" name="Picture 2" descr="C:\Users\Administrator\Desktop\课件图片\QQ截图2016090110002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568952" cy="4824535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043608" y="1844824"/>
            <a:ext cx="684076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在“最后一课”中韩麦尔先生的感情有怎样的起伏变化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上课一开始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他用“又柔和又严肃”的语调说话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柔和”表明他对祖国、同胞、学生的满腔热情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严肃”说明亡国的悲愤。当课上小弗郎士背不出课文的时候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他不责备学生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而是陷入了深深的思索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这正是阿尔萨斯人最大的不幸”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用内疚的心情勇敢真诚地做自我批评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痛心地检查自己的过错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表现了高度的责任感和深厚的爱国热情。接着他又深情地赞美祖国语言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赞美祖国。当学生专心书写的时候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他又陷入了沉思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体味着深沉的亡国之痛。当“最后一课”结束时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他尽情地流露出自己的悲愤。“深情、悲痛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思索、内疚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沉思、悲愤”是韩麦尔先生的感情变化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蕴含着他对祖国深沉的爱和对侵略者无比的痛恨。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52028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483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探究环境描写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Desktop\课件图片\QQ截图2016091116394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052736"/>
            <a:ext cx="8208912" cy="5040560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55576" y="1364114"/>
            <a:ext cx="7488832" cy="44590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找出开始的两处环境描写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“天气那么暖和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那么晴朗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画眉在树林边婉转地唱歌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锯木厂后边草地上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普鲁士兵正在操练。”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这是本文中小弗郎士早晨出门时所见到的场景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包括自然环境和社会环境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点明了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最后一课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的具体时间和时代背景。尤其值得注意的是社会环境描写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它真实而又十分简练地交代了国土已被侵略军所占领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优美的自然风光和残酷的社会现实形成了鲜明的对比。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252028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483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探究环境描写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115616" y="836712"/>
            <a:ext cx="7380312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85975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看见许多人站在布告牌前边”这一环境描写又表明什么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85975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布告牌上贴着的虽然只是一张公文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但它威力极大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逼迫人们不得不执行和就范。也正是它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才直接导致了“最后一课”。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85975" algn="l"/>
              </a:tabLst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85975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上课前的环境描写有什么作用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	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85975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烘托出“最后一课”严肃、庄严、悲愤的氛围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又进一步加深悬念。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640085" cy="64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9"/>
          <p:cNvSpPr/>
          <p:nvPr/>
        </p:nvSpPr>
        <p:spPr>
          <a:xfrm>
            <a:off x="1306286" y="3633849"/>
            <a:ext cx="6353298" cy="653143"/>
          </a:xfrm>
          <a:custGeom>
            <a:avLst/>
            <a:gdLst>
              <a:gd name="connsiteX0" fmla="*/ 0 w 6353298"/>
              <a:gd name="connsiteY0" fmla="*/ 0 h 653143"/>
              <a:gd name="connsiteX1" fmla="*/ 1258784 w 6353298"/>
              <a:gd name="connsiteY1" fmla="*/ 522515 h 653143"/>
              <a:gd name="connsiteX2" fmla="*/ 3503220 w 6353298"/>
              <a:gd name="connsiteY2" fmla="*/ 249382 h 653143"/>
              <a:gd name="connsiteX3" fmla="*/ 6353298 w 6353298"/>
              <a:gd name="connsiteY3" fmla="*/ 653143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53298" h="653143">
                <a:moveTo>
                  <a:pt x="0" y="0"/>
                </a:moveTo>
                <a:cubicBezTo>
                  <a:pt x="337457" y="240475"/>
                  <a:pt x="674914" y="480951"/>
                  <a:pt x="1258784" y="522515"/>
                </a:cubicBezTo>
                <a:cubicBezTo>
                  <a:pt x="1842654" y="564079"/>
                  <a:pt x="2654134" y="227611"/>
                  <a:pt x="3503220" y="249382"/>
                </a:cubicBezTo>
                <a:cubicBezTo>
                  <a:pt x="4352306" y="271153"/>
                  <a:pt x="5352802" y="462148"/>
                  <a:pt x="6353298" y="653143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187624" y="2132856"/>
            <a:ext cx="7200800" cy="1512168"/>
          </a:xfrm>
          <a:prstGeom prst="wedgeRoundRectCallout">
            <a:avLst>
              <a:gd name="adj1" fmla="val -5990"/>
              <a:gd name="adj2" fmla="val -6236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187624" y="4797152"/>
            <a:ext cx="7200800" cy="1080120"/>
          </a:xfrm>
          <a:prstGeom prst="wedgeRoundRectCallout">
            <a:avLst>
              <a:gd name="adj1" fmla="val -2362"/>
              <a:gd name="adj2" fmla="val -55141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114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140968"/>
            <a:ext cx="2376264" cy="13864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2445</Words>
  <Application>Kingsoft Office WPP</Application>
  <PresentationFormat>全屏显示(4:3)</PresentationFormat>
  <Paragraphs>116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81</cp:revision>
  <dcterms:created xsi:type="dcterms:W3CDTF">2015-11-21T07:20:00Z</dcterms:created>
  <dcterms:modified xsi:type="dcterms:W3CDTF">2017-02-07T02:40:17Z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