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3"/>
    <p:sldId id="473" r:id="rId4"/>
    <p:sldId id="474" r:id="rId5"/>
    <p:sldId id="475" r:id="rId6"/>
    <p:sldId id="476" r:id="rId7"/>
    <p:sldId id="477" r:id="rId8"/>
    <p:sldId id="478" r:id="rId9"/>
    <p:sldId id="479" r:id="rId10"/>
    <p:sldId id="480" r:id="rId11"/>
    <p:sldId id="481" r:id="rId12"/>
    <p:sldId id="482" r:id="rId13"/>
    <p:sldId id="483" r:id="rId14"/>
    <p:sldId id="484" r:id="rId15"/>
    <p:sldId id="485" r:id="rId16"/>
    <p:sldId id="486" r:id="rId17"/>
    <p:sldId id="487" r:id="rId18"/>
    <p:sldId id="489" r:id="rId19"/>
    <p:sldId id="490" r:id="rId20"/>
    <p:sldId id="491" r:id="rId21"/>
    <p:sldId id="492" r:id="rId22"/>
    <p:sldId id="493" r:id="rId23"/>
    <p:sldId id="495" r:id="rId24"/>
  </p:sldIdLst>
  <p:sldSz cx="9144000" cy="6858000" type="screen4x3"/>
  <p:notesSz cx="6858000" cy="9144000"/>
  <p:defaultTextStyle>
    <a:defPPr>
      <a:defRPr lang="zh-CN"/>
    </a:defPPr>
    <a:lvl1pPr marL="0" lvl="0"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1pPr>
    <a:lvl2pPr marL="457200" lvl="1"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2pPr>
    <a:lvl3pPr marL="914400" lvl="2"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3pPr>
    <a:lvl4pPr marL="1371600" lvl="3"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4pPr>
    <a:lvl5pPr marL="1828800" lvl="4"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5pPr>
    <a:lvl6pPr marL="2286000" lvl="5"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6pPr>
    <a:lvl7pPr marL="2743200" lvl="6"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7pPr>
    <a:lvl8pPr marL="3200400" lvl="7"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8pPr>
    <a:lvl9pPr marL="3657600" lvl="8"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vc"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p:restoredTop sz="94660"/>
  </p:normalViewPr>
  <p:slideViewPr>
    <p:cSldViewPr snapToGrid="0" showGuides="1">
      <p:cViewPr varScale="1">
        <p:scale>
          <a:sx n="116" d="100"/>
          <a:sy n="116" d="100"/>
        </p:scale>
        <p:origin x="336" y="108"/>
      </p:cViewPr>
      <p:guideLst>
        <p:guide orient="horz" pos="2215"/>
        <p:guide pos="2839"/>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2.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3.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4.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5.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ctrTitle" idx="4294967295"/>
          </p:nvPr>
        </p:nvSpPr>
        <p:spPr>
          <a:xfrm>
            <a:off x="2611755" y="2641600"/>
            <a:ext cx="3556000" cy="692150"/>
          </a:xfrm>
          <a:noFill/>
          <a:ln cap="flat" cmpd="sng">
            <a:solidFill>
              <a:srgbClr val="000000"/>
            </a:solidFill>
            <a:prstDash val="soli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p>
            <a:pPr algn="ctr" defTabSz="685800">
              <a:buNone/>
            </a:pPr>
            <a:r>
              <a:rPr lang="zh-CN" altLang="en-US" sz="4000" kern="1200" baseline="0">
                <a:solidFill>
                  <a:schemeClr val="bg1"/>
                </a:solidFill>
                <a:latin typeface="微软雅黑" panose="020B0503020204020204" pitchFamily="34" charset="-122"/>
                <a:ea typeface="微软雅黑" panose="020B0503020204020204" pitchFamily="34" charset="-122"/>
                <a:cs typeface="+mj-cs"/>
              </a:rPr>
              <a:t>干将莫邪</a:t>
            </a:r>
            <a:endParaRPr lang="zh-CN" altLang="en-US" sz="4000" kern="1200" baseline="0">
              <a:solidFill>
                <a:schemeClr val="bg1"/>
              </a:solidFill>
              <a:latin typeface="微软雅黑" panose="020B0503020204020204" pitchFamily="34" charset="-122"/>
              <a:ea typeface="微软雅黑" panose="020B0503020204020204" pitchFamily="34" charset="-122"/>
              <a:cs typeface="+mj-cs"/>
            </a:endParaRPr>
          </a:p>
        </p:txBody>
      </p:sp>
      <p:sp>
        <p:nvSpPr>
          <p:cNvPr id="8" name="流程图: 数据 7"/>
          <p:cNvSpPr/>
          <p:nvPr/>
        </p:nvSpPr>
        <p:spPr>
          <a:xfrm>
            <a:off x="23813" y="1690688"/>
            <a:ext cx="3403600" cy="430213"/>
          </a:xfrm>
          <a:prstGeom prst="flowChartInputOutp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lgn="ctr"/>
            <a:r>
              <a:rPr lang="zh-CN" altLang="en-US">
                <a:solidFill>
                  <a:srgbClr val="FFFFFF"/>
                </a:solidFill>
                <a:latin typeface="华文行楷" charset="-122"/>
                <a:ea typeface="华文行楷" charset="-122"/>
              </a:rPr>
              <a:t>语文版八年级上册</a:t>
            </a:r>
            <a:endParaRPr lang="zh-CN" altLang="en-US">
              <a:solidFill>
                <a:srgbClr val="FFFFFF"/>
              </a:solidFill>
              <a:latin typeface="华文行楷" charset="-122"/>
              <a:ea typeface="华文行楷" charset="-122"/>
            </a:endParaRPr>
          </a:p>
        </p:txBody>
      </p:sp>
      <p:grpSp>
        <p:nvGrpSpPr>
          <p:cNvPr id="12" name="组合 11"/>
          <p:cNvGrpSpPr/>
          <p:nvPr/>
        </p:nvGrpSpPr>
        <p:grpSpPr>
          <a:xfrm>
            <a:off x="8143875" y="0"/>
            <a:ext cx="904875" cy="2605088"/>
            <a:chOff x="12826" y="-1"/>
            <a:chExt cx="1424" cy="4104"/>
          </a:xfrm>
        </p:grpSpPr>
        <p:cxnSp>
          <p:nvCxnSpPr>
            <p:cNvPr id="10" name="直接连接符 9"/>
            <p:cNvCxnSpPr/>
            <p:nvPr/>
          </p:nvCxnSpPr>
          <p:spPr>
            <a:xfrm>
              <a:off x="13533" y="-1"/>
              <a:ext cx="5" cy="264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826" y="2679"/>
              <a:ext cx="1424" cy="142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strike="noStrike" noProof="1">
                  <a:solidFill>
                    <a:srgbClr val="000000"/>
                  </a:solidFill>
                </a:rPr>
                <a:t>第六单元</a:t>
              </a:r>
              <a:endParaRPr lang="zh-CN" altLang="en-US" sz="1600" b="1" strike="noStrike" noProof="1">
                <a:solidFill>
                  <a:srgbClr val="000000"/>
                </a:solidFill>
              </a:endParaRPr>
            </a:p>
          </p:txBody>
        </p:sp>
      </p:grpSp>
      <p:sp>
        <p:nvSpPr>
          <p:cNvPr id="6" name="文本框 5"/>
          <p:cNvSpPr txBox="1"/>
          <p:nvPr/>
        </p:nvSpPr>
        <p:spPr>
          <a:xfrm>
            <a:off x="3815716" y="3333433"/>
            <a:ext cx="999490" cy="730885"/>
          </a:xfrm>
          <a:prstGeom prst="rect">
            <a:avLst/>
          </a:prstGeom>
          <a:noFill/>
          <a:ln w="9525">
            <a:noFill/>
            <a:miter/>
          </a:ln>
        </p:spPr>
        <p:txBody>
          <a:bodyPr wrap="none" anchor="t">
            <a:spAutoFit/>
          </a:bodyPr>
          <a:p>
            <a:pPr lvl="0" algn="ctr">
              <a:lnSpc>
                <a:spcPct val="130000"/>
              </a:lnSpc>
            </a:pPr>
            <a:r>
              <a:rPr lang="zh-CN" altLang="en-US" sz="3200" b="1" dirty="0">
                <a:solidFill>
                  <a:srgbClr val="002060"/>
                </a:solidFill>
                <a:latin typeface="华文中宋" panose="02010600040101010101" charset="-122"/>
                <a:ea typeface="华文中宋" panose="02010600040101010101" charset="-122"/>
              </a:rPr>
              <a:t>干宝</a:t>
            </a:r>
            <a:endParaRPr lang="zh-CN" altLang="en-US" sz="3200" b="1" dirty="0">
              <a:solidFill>
                <a:srgbClr val="002060"/>
              </a:solidFill>
              <a:latin typeface="华文中宋" panose="02010600040101010101" charset="-122"/>
              <a:ea typeface="华文中宋" panose="02010600040101010101" charset="-122"/>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4" presetClass="entr" presetSubtype="0" fill="hold" grpId="9" nodeType="clickEffect">
                                  <p:stCondLst>
                                    <p:cond delay="0"/>
                                  </p:stCondLst>
                                  <p:childTnLst>
                                    <p:set>
                                      <p:cBhvr>
                                        <p:cTn id="24" dur="1" fill="hold">
                                          <p:stCondLst>
                                            <p:cond delay="0"/>
                                          </p:stCondLst>
                                        </p:cTn>
                                        <p:tgtEl>
                                          <p:spTgt spid="5"/>
                                        </p:tgtEl>
                                        <p:attrNameLst>
                                          <p:attrName>style.visibility</p:attrName>
                                        </p:attrNameLst>
                                      </p:cBhvr>
                                      <p:to>
                                        <p:strVal val="visible"/>
                                      </p:to>
                                    </p:set>
                                    <p:anim from="(-#ppt_w/2)" to="(#ppt_x)" calcmode="lin" valueType="num">
                                      <p:cBhvr>
                                        <p:cTn id="25" dur="600" fill="hold">
                                          <p:stCondLst>
                                            <p:cond delay="0"/>
                                          </p:stCondLst>
                                        </p:cTn>
                                        <p:tgtEl>
                                          <p:spTgt spid="5"/>
                                        </p:tgtEl>
                                        <p:attrNameLst>
                                          <p:attrName>ppt_x</p:attrName>
                                        </p:attrNameLst>
                                      </p:cBhvr>
                                    </p:anim>
                                    <p:anim from="0" to="-1.0" calcmode="lin" valueType="num">
                                      <p:cBhvr>
                                        <p:cTn id="26" dur="200" decel="50000" autoRev="1" fill="hold">
                                          <p:stCondLst>
                                            <p:cond delay="600"/>
                                          </p:stCondLst>
                                        </p:cTn>
                                        <p:tgtEl>
                                          <p:spTgt spid="5"/>
                                        </p:tgtEl>
                                        <p:attrNameLst>
                                          <p:attrName>xshear</p:attrName>
                                        </p:attrNameLst>
                                      </p:cBhvr>
                                    </p:anim>
                                    <p:animScale>
                                      <p:cBhvr>
                                        <p:cTn id="27" dur="200" decel="100000" autoRev="1" fill="hold">
                                          <p:stCondLst>
                                            <p:cond delay="600"/>
                                          </p:stCondLst>
                                        </p:cTn>
                                        <p:tgtEl>
                                          <p:spTgt spid="5"/>
                                        </p:tgtEl>
                                      </p:cBhvr>
                                      <p:from x="100000" y="100000"/>
                                      <p:to x="80000" y="100000"/>
                                    </p:animScale>
                                    <p:anim by="(#ppt_h/3+#ppt_w*0.1)" calcmode="lin" valueType="num">
                                      <p:cBhvr>
                                        <p:cTn id="28" dur="200" decel="100000" autoRev="1" fill="hold">
                                          <p:stCondLst>
                                            <p:cond delay="600"/>
                                          </p:stCondLst>
                                        </p:cTn>
                                        <p:tgtEl>
                                          <p:spTgt spid="5"/>
                                        </p:tgtEl>
                                        <p:attrNameLst>
                                          <p:attrName>ppt_x</p:attrName>
                                        </p:attrNameLst>
                                      </p:cBhvr>
                                    </p:anim>
                                  </p:childTnLst>
                                </p:cTn>
                              </p:par>
                              <p:par>
                                <p:cTn id="29" presetID="34" presetClass="entr" presetSubtype="0" fill="hold" grpId="9" nodeType="withEffect">
                                  <p:stCondLst>
                                    <p:cond delay="0"/>
                                  </p:stCondLst>
                                  <p:childTnLst>
                                    <p:set>
                                      <p:cBhvr>
                                        <p:cTn id="30" dur="1" fill="hold">
                                          <p:stCondLst>
                                            <p:cond delay="0"/>
                                          </p:stCondLst>
                                        </p:cTn>
                                        <p:tgtEl>
                                          <p:spTgt spid="6"/>
                                        </p:tgtEl>
                                        <p:attrNameLst>
                                          <p:attrName>style.visibility</p:attrName>
                                        </p:attrNameLst>
                                      </p:cBhvr>
                                      <p:to>
                                        <p:strVal val="visible"/>
                                      </p:to>
                                    </p:set>
                                    <p:anim from="(-#ppt_w/2)" to="(#ppt_x)" calcmode="lin" valueType="num">
                                      <p:cBhvr>
                                        <p:cTn id="31" dur="600" fill="hold">
                                          <p:stCondLst>
                                            <p:cond delay="0"/>
                                          </p:stCondLst>
                                        </p:cTn>
                                        <p:tgtEl>
                                          <p:spTgt spid="6"/>
                                        </p:tgtEl>
                                        <p:attrNameLst>
                                          <p:attrName>ppt_x</p:attrName>
                                        </p:attrNameLst>
                                      </p:cBhvr>
                                    </p:anim>
                                    <p:anim from="0" to="-1.0" calcmode="lin" valueType="num">
                                      <p:cBhvr>
                                        <p:cTn id="32" dur="200" decel="50000" autoRev="1" fill="hold">
                                          <p:stCondLst>
                                            <p:cond delay="600"/>
                                          </p:stCondLst>
                                        </p:cTn>
                                        <p:tgtEl>
                                          <p:spTgt spid="6"/>
                                        </p:tgtEl>
                                        <p:attrNameLst>
                                          <p:attrName>xshear</p:attrName>
                                        </p:attrNameLst>
                                      </p:cBhvr>
                                    </p:anim>
                                    <p:animScale>
                                      <p:cBhvr>
                                        <p:cTn id="33" dur="200" decel="100000" autoRev="1" fill="hold">
                                          <p:stCondLst>
                                            <p:cond delay="600"/>
                                          </p:stCondLst>
                                        </p:cTn>
                                        <p:tgtEl>
                                          <p:spTgt spid="6"/>
                                        </p:tgtEl>
                                      </p:cBhvr>
                                      <p:from x="100000" y="100000"/>
                                      <p:to x="80000" y="100000"/>
                                    </p:animScale>
                                    <p:anim by="(#ppt_h/3+#ppt_w*0.1)" calcmode="lin" valueType="num">
                                      <p:cBhvr>
                                        <p:cTn id="34" dur="200" decel="100000" autoRev="1" fill="hold">
                                          <p:stCondLst>
                                            <p:cond delay="6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5" grpId="4"/>
      <p:bldP spid="5" grpId="5"/>
      <p:bldP spid="5" grpId="6"/>
      <p:bldP spid="5" grpId="7"/>
      <p:bldP spid="5" grpId="8"/>
      <p:bldP spid="5" grpId="9" bldLvl="0" animBg="1"/>
      <p:bldP spid="6" grpId="0"/>
      <p:bldP spid="6" grpId="1"/>
      <p:bldP spid="6" grpId="2"/>
      <p:bldP spid="6" grpId="3"/>
      <p:bldP spid="6" grpId="4"/>
      <p:bldP spid="6" grpId="5"/>
      <p:bldP spid="6" grpId="6"/>
      <p:bldP spid="6" grpId="7"/>
      <p:bldP spid="6" grpId="8"/>
      <p:bldP spid="6" grpId="9"/>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62915" y="13779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17412" name="Text Box 5"/>
          <p:cNvSpPr txBox="1"/>
          <p:nvPr/>
        </p:nvSpPr>
        <p:spPr>
          <a:xfrm>
            <a:off x="394018" y="1049338"/>
            <a:ext cx="2303462" cy="829945"/>
          </a:xfrm>
          <a:prstGeom prst="rect">
            <a:avLst/>
          </a:prstGeom>
          <a:noFill/>
          <a:ln w="9525">
            <a:noFill/>
          </a:ln>
        </p:spPr>
        <p:txBody>
          <a:bodyPr>
            <a:spAutoFit/>
          </a:bodyPr>
          <a:p>
            <a:pPr lvl="0" eaLnBrk="1" hangingPunct="1">
              <a:spcBef>
                <a:spcPct val="50000"/>
              </a:spcBef>
            </a:pPr>
            <a:r>
              <a:rPr lang="zh-CN" altLang="en-US" sz="4800" dirty="0">
                <a:solidFill>
                  <a:srgbClr val="FF3399"/>
                </a:solidFill>
                <a:latin typeface="Times New Roman" panose="02020603050405020304" charset="0"/>
                <a:ea typeface="隶书" panose="02010509060101010101" pitchFamily="49" charset="-122"/>
              </a:rPr>
              <a:t>翻译：</a:t>
            </a:r>
            <a:endParaRPr lang="zh-CN" altLang="en-US" sz="4800" dirty="0">
              <a:solidFill>
                <a:srgbClr val="FF3399"/>
              </a:solidFill>
              <a:latin typeface="Times New Roman" panose="02020603050405020304" charset="0"/>
              <a:ea typeface="隶书" panose="02010509060101010101" pitchFamily="49" charset="-122"/>
            </a:endParaRPr>
          </a:p>
        </p:txBody>
      </p:sp>
      <p:sp>
        <p:nvSpPr>
          <p:cNvPr id="5126" name="Text Box 6"/>
          <p:cNvSpPr txBox="1"/>
          <p:nvPr/>
        </p:nvSpPr>
        <p:spPr>
          <a:xfrm>
            <a:off x="278130" y="2077720"/>
            <a:ext cx="8587105" cy="4399915"/>
          </a:xfrm>
          <a:prstGeom prst="rect">
            <a:avLst/>
          </a:prstGeom>
          <a:noFill/>
          <a:ln w="9525">
            <a:noFill/>
          </a:ln>
        </p:spPr>
        <p:txBody>
          <a:bodyPr wrap="square">
            <a:spAutoFit/>
          </a:bodyPr>
          <a:p>
            <a:pPr lvl="0" algn="just" eaLnBrk="1" hangingPunct="1">
              <a:spcBef>
                <a:spcPct val="50000"/>
              </a:spcBef>
            </a:pPr>
            <a:r>
              <a:rPr lang="en-US" altLang="zh-CN" dirty="0">
                <a:solidFill>
                  <a:srgbClr val="000000"/>
                </a:solidFill>
                <a:latin typeface="宋体" panose="02010600030101010101" pitchFamily="2" charset="-122"/>
                <a:ea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rPr>
              <a:t>楚国干将莫邪替楚王铸剑，过了三年才铸成。楚王发怒，想要杀掉他。铸成的剑有雌雄两柄。干将莫邪的妻子怀有身孕，即将临产。干将莫邪对妻子说：</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我替王铸剑，过了三年才铸成。王发怒，我去送剑，王一定会杀我。你生下孩子，假若是个男孩，等他长大成人，告诉他说：</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出门望着南山，松树长在石头上，剑就在松树背上</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于是干将莫邪就带着雌剑去见楚王。楚王大发脾气，派人察看干将莫邪带来的剑。剑有两柄，一雄一雌。干将莫邪只带来了雌剑，雄剑却没带来，楚王发怒，就把干将莫邪杀了</a:t>
            </a:r>
            <a:r>
              <a:rPr lang="zh-CN" altLang="en-US" sz="2800" dirty="0">
                <a:solidFill>
                  <a:srgbClr val="000000"/>
                </a:solidFill>
                <a:latin typeface="宋体" panose="02010600030101010101" pitchFamily="2" charset="-122"/>
                <a:ea typeface="宋体" panose="02010600030101010101" pitchFamily="2" charset="-122"/>
              </a:rPr>
              <a:t>。</a:t>
            </a:r>
            <a:endParaRPr lang="zh-CN" altLang="en-US" sz="2800" dirty="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6">
                                            <p:txEl>
                                              <p:charRg st="0" end="230"/>
                                            </p:txEl>
                                          </p:spTgt>
                                        </p:tgtEl>
                                        <p:attrNameLst>
                                          <p:attrName>style.visibility</p:attrName>
                                        </p:attrNameLst>
                                      </p:cBhvr>
                                      <p:to>
                                        <p:strVal val="visible"/>
                                      </p:to>
                                    </p:set>
                                    <p:animEffect transition="in" filter="dissolve">
                                      <p:cBhvr>
                                        <p:cTn id="7" dur="500"/>
                                        <p:tgtEl>
                                          <p:spTgt spid="5126">
                                            <p:txEl>
                                              <p:charRg st="0" end="23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95605"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18435" name="Text Box 4"/>
          <p:cNvSpPr txBox="1"/>
          <p:nvPr/>
        </p:nvSpPr>
        <p:spPr>
          <a:xfrm>
            <a:off x="395288" y="838200"/>
            <a:ext cx="2667000" cy="706755"/>
          </a:xfrm>
          <a:prstGeom prst="rect">
            <a:avLst/>
          </a:prstGeom>
          <a:noFill/>
          <a:ln w="9525">
            <a:noFill/>
          </a:ln>
        </p:spPr>
        <p:txBody>
          <a:bodyPr>
            <a:spAutoFit/>
          </a:bodyPr>
          <a:p>
            <a:pPr lvl="0" eaLnBrk="1" hangingPunct="1">
              <a:spcBef>
                <a:spcPct val="50000"/>
              </a:spcBef>
            </a:pPr>
            <a:r>
              <a:rPr lang="zh-CN" altLang="en-US" sz="4000" dirty="0">
                <a:solidFill>
                  <a:srgbClr val="FF00FF"/>
                </a:solidFill>
                <a:latin typeface="Times New Roman" panose="02020603050405020304" charset="0"/>
                <a:ea typeface="隶书" panose="02010509060101010101" pitchFamily="49" charset="-122"/>
              </a:rPr>
              <a:t>第二段</a:t>
            </a:r>
            <a:endParaRPr lang="zh-CN" altLang="en-US" sz="4000" dirty="0">
              <a:solidFill>
                <a:srgbClr val="FF00FF"/>
              </a:solidFill>
              <a:latin typeface="Times New Roman" panose="02020603050405020304" charset="0"/>
              <a:ea typeface="隶书" panose="02010509060101010101" pitchFamily="49" charset="-122"/>
            </a:endParaRPr>
          </a:p>
        </p:txBody>
      </p:sp>
      <p:sp>
        <p:nvSpPr>
          <p:cNvPr id="6149" name="Text Box 5"/>
          <p:cNvSpPr txBox="1"/>
          <p:nvPr/>
        </p:nvSpPr>
        <p:spPr>
          <a:xfrm>
            <a:off x="323850" y="1485900"/>
            <a:ext cx="8610600" cy="3046095"/>
          </a:xfrm>
          <a:prstGeom prst="rect">
            <a:avLst/>
          </a:prstGeom>
          <a:noFill/>
          <a:ln w="9525">
            <a:noFill/>
          </a:ln>
        </p:spPr>
        <p:txBody>
          <a:bodyPr>
            <a:spAutoFit/>
          </a:bodyPr>
          <a:p>
            <a:pPr lvl="0" algn="just" eaLnBrk="1" hangingPunct="1">
              <a:spcBef>
                <a:spcPct val="50000"/>
              </a:spcBef>
            </a:pPr>
            <a:r>
              <a:rPr lang="en-US" altLang="zh-CN" sz="3200" b="1" dirty="0">
                <a:solidFill>
                  <a:srgbClr val="FF9966"/>
                </a:solidFill>
                <a:latin typeface="宋体" panose="02010600030101010101" pitchFamily="2" charset="-122"/>
                <a:ea typeface="宋体" panose="02010600030101010101" pitchFamily="2" charset="-122"/>
              </a:rPr>
              <a:t>    </a:t>
            </a:r>
            <a:r>
              <a:rPr lang="zh-CN" altLang="en-US" sz="3200" b="1" dirty="0">
                <a:solidFill>
                  <a:srgbClr val="FF9966"/>
                </a:solidFill>
                <a:latin typeface="宋体" panose="02010600030101010101" pitchFamily="2" charset="-122"/>
                <a:ea typeface="宋体" panose="02010600030101010101" pitchFamily="2" charset="-122"/>
              </a:rPr>
              <a:t>莫邪子名赤，</a:t>
            </a:r>
            <a:r>
              <a:rPr lang="zh-CN" altLang="en-US" sz="3200" b="1" dirty="0">
                <a:solidFill>
                  <a:srgbClr val="FF00FF"/>
                </a:solidFill>
                <a:latin typeface="宋体" panose="02010600030101010101" pitchFamily="2" charset="-122"/>
                <a:ea typeface="宋体" panose="02010600030101010101" pitchFamily="2" charset="-122"/>
              </a:rPr>
              <a:t>比</a:t>
            </a:r>
            <a:r>
              <a:rPr lang="zh-CN" altLang="en-US" sz="3200" b="1" dirty="0">
                <a:solidFill>
                  <a:srgbClr val="FF9966"/>
                </a:solidFill>
                <a:latin typeface="宋体" panose="02010600030101010101" pitchFamily="2" charset="-122"/>
                <a:ea typeface="宋体" panose="02010600030101010101" pitchFamily="2" charset="-122"/>
              </a:rPr>
              <a:t>后壮，乃问其母曰：</a:t>
            </a:r>
            <a:r>
              <a:rPr lang="zh-CN" altLang="en-US" sz="3200" b="1" dirty="0">
                <a:solidFill>
                  <a:srgbClr val="FF9966"/>
                </a:solidFill>
                <a:latin typeface="Times New Roman" panose="02020603050405020304" charset="0"/>
                <a:ea typeface="Arial Unicode MS" pitchFamily="34" charset="-122"/>
              </a:rPr>
              <a:t>“</a:t>
            </a:r>
            <a:r>
              <a:rPr lang="zh-CN" altLang="en-US" sz="3200" b="1" dirty="0">
                <a:solidFill>
                  <a:srgbClr val="FF9966"/>
                </a:solidFill>
                <a:latin typeface="宋体" panose="02010600030101010101" pitchFamily="2" charset="-122"/>
                <a:ea typeface="宋体" panose="02010600030101010101" pitchFamily="2" charset="-122"/>
              </a:rPr>
              <a:t>吾父</a:t>
            </a:r>
            <a:r>
              <a:rPr lang="zh-CN" altLang="en-US" sz="3200" b="1" dirty="0">
                <a:solidFill>
                  <a:srgbClr val="FF00FF"/>
                </a:solidFill>
                <a:latin typeface="宋体" panose="02010600030101010101" pitchFamily="2" charset="-122"/>
                <a:ea typeface="宋体" panose="02010600030101010101" pitchFamily="2" charset="-122"/>
              </a:rPr>
              <a:t>所</a:t>
            </a:r>
            <a:r>
              <a:rPr lang="zh-CN" altLang="en-US" sz="3200" b="1" dirty="0">
                <a:solidFill>
                  <a:srgbClr val="FF9966"/>
                </a:solidFill>
                <a:latin typeface="宋体" panose="02010600030101010101" pitchFamily="2" charset="-122"/>
                <a:ea typeface="宋体" panose="02010600030101010101" pitchFamily="2" charset="-122"/>
              </a:rPr>
              <a:t>在？</a:t>
            </a:r>
            <a:r>
              <a:rPr lang="zh-CN" altLang="en-US" sz="3200" b="1" dirty="0">
                <a:solidFill>
                  <a:srgbClr val="FF9966"/>
                </a:solidFill>
                <a:latin typeface="Times New Roman" panose="02020603050405020304" charset="0"/>
                <a:ea typeface="Arial Unicode MS" pitchFamily="34" charset="-122"/>
              </a:rPr>
              <a:t>”</a:t>
            </a:r>
            <a:r>
              <a:rPr lang="zh-CN" altLang="en-US" sz="3200" b="1" dirty="0">
                <a:solidFill>
                  <a:srgbClr val="FF9966"/>
                </a:solidFill>
                <a:latin typeface="宋体" panose="02010600030101010101" pitchFamily="2" charset="-122"/>
                <a:ea typeface="宋体" panose="02010600030101010101" pitchFamily="2" charset="-122"/>
              </a:rPr>
              <a:t>母曰：</a:t>
            </a:r>
            <a:r>
              <a:rPr lang="zh-CN" altLang="en-US" sz="3200" b="1" dirty="0">
                <a:solidFill>
                  <a:srgbClr val="FF9966"/>
                </a:solidFill>
                <a:latin typeface="Times New Roman" panose="02020603050405020304" charset="0"/>
                <a:ea typeface="Arial Unicode MS" pitchFamily="34" charset="-122"/>
              </a:rPr>
              <a:t>“</a:t>
            </a:r>
            <a:r>
              <a:rPr lang="zh-CN" altLang="en-US" sz="3200" b="1" dirty="0">
                <a:solidFill>
                  <a:srgbClr val="FF9966"/>
                </a:solidFill>
                <a:latin typeface="宋体" panose="02010600030101010101" pitchFamily="2" charset="-122"/>
                <a:ea typeface="宋体" panose="02010600030101010101" pitchFamily="2" charset="-122"/>
              </a:rPr>
              <a:t>汝父为楚王作剑，三年乃成。王怒，杀之。去时嘱我：</a:t>
            </a:r>
            <a:r>
              <a:rPr lang="zh-CN" altLang="en-US" sz="3200" b="1" dirty="0">
                <a:solidFill>
                  <a:srgbClr val="FF9966"/>
                </a:solidFill>
                <a:latin typeface="Times New Roman" panose="02020603050405020304" charset="0"/>
                <a:ea typeface="Arial Unicode MS" pitchFamily="34" charset="-122"/>
              </a:rPr>
              <a:t>‘</a:t>
            </a:r>
            <a:r>
              <a:rPr lang="zh-CN" altLang="en-US" sz="3200" b="1" dirty="0">
                <a:solidFill>
                  <a:srgbClr val="FF9966"/>
                </a:solidFill>
                <a:latin typeface="宋体" panose="02010600030101010101" pitchFamily="2" charset="-122"/>
                <a:ea typeface="宋体" panose="02010600030101010101" pitchFamily="2" charset="-122"/>
              </a:rPr>
              <a:t>语汝子出户望南山，松生石上，剑在其背。</a:t>
            </a:r>
            <a:r>
              <a:rPr lang="zh-CN" altLang="en-US" sz="3200" b="1" dirty="0">
                <a:solidFill>
                  <a:srgbClr val="FF9966"/>
                </a:solidFill>
                <a:latin typeface="Times New Roman" panose="02020603050405020304" charset="0"/>
                <a:ea typeface="Arial Unicode MS" pitchFamily="34" charset="-122"/>
              </a:rPr>
              <a:t>’”</a:t>
            </a:r>
            <a:r>
              <a:rPr lang="zh-CN" altLang="en-US" sz="3200" b="1" dirty="0">
                <a:solidFill>
                  <a:srgbClr val="FF9966"/>
                </a:solidFill>
                <a:latin typeface="宋体" panose="02010600030101010101" pitchFamily="2" charset="-122"/>
                <a:ea typeface="宋体" panose="02010600030101010101" pitchFamily="2" charset="-122"/>
              </a:rPr>
              <a:t>于是子出户南望，不见有山，但</a:t>
            </a:r>
            <a:r>
              <a:rPr lang="zh-CN" altLang="en-US" sz="3200" b="1" dirty="0">
                <a:solidFill>
                  <a:srgbClr val="FF00FF"/>
                </a:solidFill>
                <a:latin typeface="宋体" panose="02010600030101010101" pitchFamily="2" charset="-122"/>
                <a:ea typeface="宋体" panose="02010600030101010101" pitchFamily="2" charset="-122"/>
              </a:rPr>
              <a:t>睹</a:t>
            </a:r>
            <a:r>
              <a:rPr lang="zh-CN" altLang="en-US" sz="3200" b="1" dirty="0">
                <a:solidFill>
                  <a:srgbClr val="FF9966"/>
                </a:solidFill>
                <a:latin typeface="宋体" panose="02010600030101010101" pitchFamily="2" charset="-122"/>
                <a:ea typeface="宋体" panose="02010600030101010101" pitchFamily="2" charset="-122"/>
              </a:rPr>
              <a:t>堂前松柱下石低之上。即以斧破其背，得剑，日夜思欲报楚王。</a:t>
            </a:r>
            <a:endParaRPr lang="zh-CN" altLang="en-US" sz="3200" b="1" dirty="0">
              <a:solidFill>
                <a:srgbClr val="FF9966"/>
              </a:solidFill>
              <a:latin typeface="Times New Roman" panose="02020603050405020304" charset="0"/>
              <a:ea typeface="宋体" panose="02010600030101010101" pitchFamily="2" charset="-122"/>
            </a:endParaRPr>
          </a:p>
        </p:txBody>
      </p:sp>
      <p:sp>
        <p:nvSpPr>
          <p:cNvPr id="6151" name="Rectangle 7"/>
          <p:cNvSpPr/>
          <p:nvPr/>
        </p:nvSpPr>
        <p:spPr>
          <a:xfrm>
            <a:off x="468313" y="5178425"/>
            <a:ext cx="2632710" cy="583565"/>
          </a:xfrm>
          <a:prstGeom prst="rect">
            <a:avLst/>
          </a:prstGeom>
          <a:noFill/>
          <a:ln w="9525">
            <a:noFill/>
          </a:ln>
        </p:spPr>
        <p:txBody>
          <a:bodyPr wrap="none">
            <a:spAutoFit/>
          </a:bodyPr>
          <a:p>
            <a:pPr lvl="0" eaLnBrk="1" hangingPunct="1"/>
            <a:r>
              <a:rPr lang="zh-CN" altLang="en-US" sz="3200" b="1" dirty="0">
                <a:solidFill>
                  <a:srgbClr val="FF3399"/>
                </a:solidFill>
                <a:latin typeface="Times New Roman" panose="02020603050405020304" charset="0"/>
                <a:ea typeface="宋体" panose="02010600030101010101" pitchFamily="2" charset="-122"/>
              </a:rPr>
              <a:t>比：及，等到</a:t>
            </a:r>
            <a:endParaRPr lang="zh-CN" altLang="en-US" sz="3200" b="1" dirty="0">
              <a:solidFill>
                <a:srgbClr val="FF3399"/>
              </a:solidFill>
              <a:latin typeface="Times New Roman" panose="02020603050405020304" charset="0"/>
              <a:ea typeface="宋体" panose="02010600030101010101" pitchFamily="2" charset="-122"/>
            </a:endParaRPr>
          </a:p>
        </p:txBody>
      </p:sp>
      <p:sp>
        <p:nvSpPr>
          <p:cNvPr id="6152" name="Rectangle 8"/>
          <p:cNvSpPr/>
          <p:nvPr/>
        </p:nvSpPr>
        <p:spPr>
          <a:xfrm>
            <a:off x="3574098" y="5178425"/>
            <a:ext cx="3857625" cy="583565"/>
          </a:xfrm>
          <a:prstGeom prst="rect">
            <a:avLst/>
          </a:prstGeom>
          <a:noFill/>
          <a:ln w="9525">
            <a:noFill/>
          </a:ln>
        </p:spPr>
        <p:txBody>
          <a:bodyPr wrap="none">
            <a:spAutoFit/>
          </a:bodyPr>
          <a:p>
            <a:pPr lvl="0" eaLnBrk="1" hangingPunct="1"/>
            <a:r>
              <a:rPr lang="zh-CN" altLang="en-US" sz="3200" b="1" dirty="0">
                <a:solidFill>
                  <a:srgbClr val="FF3399"/>
                </a:solidFill>
                <a:latin typeface="Times New Roman" panose="02020603050405020304" charset="0"/>
                <a:ea typeface="宋体" panose="02010600030101010101" pitchFamily="2" charset="-122"/>
              </a:rPr>
              <a:t>所：哪里，什么地方</a:t>
            </a:r>
            <a:endParaRPr lang="zh-CN" altLang="en-US" sz="3200" b="1" dirty="0">
              <a:solidFill>
                <a:srgbClr val="FF3399"/>
              </a:solidFill>
              <a:latin typeface="Times New Roman" panose="02020603050405020304" charset="0"/>
              <a:ea typeface="宋体" panose="02010600030101010101" pitchFamily="2" charset="-122"/>
            </a:endParaRPr>
          </a:p>
        </p:txBody>
      </p:sp>
      <p:sp>
        <p:nvSpPr>
          <p:cNvPr id="6153" name="Rectangle 9"/>
          <p:cNvSpPr/>
          <p:nvPr/>
        </p:nvSpPr>
        <p:spPr>
          <a:xfrm>
            <a:off x="3574415" y="5967413"/>
            <a:ext cx="1816100" cy="583565"/>
          </a:xfrm>
          <a:prstGeom prst="rect">
            <a:avLst/>
          </a:prstGeom>
          <a:noFill/>
          <a:ln w="9525">
            <a:noFill/>
          </a:ln>
        </p:spPr>
        <p:txBody>
          <a:bodyPr wrap="none">
            <a:spAutoFit/>
          </a:bodyPr>
          <a:p>
            <a:pPr lvl="0" eaLnBrk="1" hangingPunct="1"/>
            <a:r>
              <a:rPr lang="zh-CN" altLang="en-US" sz="3200" b="1" dirty="0">
                <a:solidFill>
                  <a:srgbClr val="FF3399"/>
                </a:solidFill>
                <a:latin typeface="Times New Roman" panose="02020603050405020304" charset="0"/>
                <a:ea typeface="宋体" panose="02010600030101010101" pitchFamily="2" charset="-122"/>
              </a:rPr>
              <a:t>睹：看见</a:t>
            </a:r>
            <a:endParaRPr lang="zh-CN" altLang="en-US" sz="3200" b="1" dirty="0">
              <a:solidFill>
                <a:srgbClr val="FF3399"/>
              </a:solidFill>
              <a:latin typeface="Times New Roman" panose="020206030504050203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149">
                                            <p:txEl>
                                              <p:charRg st="0" end="121"/>
                                            </p:txEl>
                                          </p:spTgt>
                                        </p:tgtEl>
                                        <p:attrNameLst>
                                          <p:attrName>style.visibility</p:attrName>
                                        </p:attrNameLst>
                                      </p:cBhvr>
                                      <p:to>
                                        <p:strVal val="visible"/>
                                      </p:to>
                                    </p:set>
                                    <p:animEffect transition="in" filter="box(out)">
                                      <p:cBhvr>
                                        <p:cTn id="7" dur="500"/>
                                        <p:tgtEl>
                                          <p:spTgt spid="6149">
                                            <p:txEl>
                                              <p:charRg st="0" end="12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6151"/>
                                        </p:tgtEl>
                                        <p:attrNameLst>
                                          <p:attrName>style.visibility</p:attrName>
                                        </p:attrNameLst>
                                      </p:cBhvr>
                                      <p:to>
                                        <p:strVal val="visible"/>
                                      </p:to>
                                    </p:set>
                                    <p:anim calcmode="lin" valueType="num">
                                      <p:cBhvr>
                                        <p:cTn id="12" dur="500" fill="hold"/>
                                        <p:tgtEl>
                                          <p:spTgt spid="6151"/>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6151"/>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6151"/>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6151"/>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9" presetClass="entr" presetSubtype="0" accel="100000" fill="hold" nodeType="clickEffect">
                                  <p:stCondLst>
                                    <p:cond delay="0"/>
                                  </p:stCondLst>
                                  <p:childTnLst>
                                    <p:set>
                                      <p:cBhvr>
                                        <p:cTn id="19" dur="1" fill="hold">
                                          <p:stCondLst>
                                            <p:cond delay="0"/>
                                          </p:stCondLst>
                                        </p:cTn>
                                        <p:tgtEl>
                                          <p:spTgt spid="6152">
                                            <p:txEl>
                                              <p:charRg st="0" end="10"/>
                                            </p:txEl>
                                          </p:spTgt>
                                        </p:tgtEl>
                                        <p:attrNameLst>
                                          <p:attrName>style.visibility</p:attrName>
                                        </p:attrNameLst>
                                      </p:cBhvr>
                                      <p:to>
                                        <p:strVal val="visible"/>
                                      </p:to>
                                    </p:set>
                                    <p:anim calcmode="lin" valueType="num">
                                      <p:cBhvr>
                                        <p:cTn id="20" dur="500" fill="hold"/>
                                        <p:tgtEl>
                                          <p:spTgt spid="6152">
                                            <p:txEl>
                                              <p:charRg st="0" end="1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6152">
                                            <p:txEl>
                                              <p:charRg st="0" end="1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6152">
                                            <p:txEl>
                                              <p:charRg st="0" end="1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6152">
                                            <p:txEl>
                                              <p:charRg st="0" end="10"/>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9" presetClass="entr" presetSubtype="0" accel="100000" fill="hold" nodeType="clickEffect">
                                  <p:stCondLst>
                                    <p:cond delay="0"/>
                                  </p:stCondLst>
                                  <p:childTnLst>
                                    <p:set>
                                      <p:cBhvr>
                                        <p:cTn id="27" dur="1" fill="hold">
                                          <p:stCondLst>
                                            <p:cond delay="0"/>
                                          </p:stCondLst>
                                        </p:cTn>
                                        <p:tgtEl>
                                          <p:spTgt spid="6153">
                                            <p:txEl>
                                              <p:charRg st="0" end="5"/>
                                            </p:txEl>
                                          </p:spTgt>
                                        </p:tgtEl>
                                        <p:attrNameLst>
                                          <p:attrName>style.visibility</p:attrName>
                                        </p:attrNameLst>
                                      </p:cBhvr>
                                      <p:to>
                                        <p:strVal val="visible"/>
                                      </p:to>
                                    </p:set>
                                    <p:anim calcmode="lin" valueType="num">
                                      <p:cBhvr>
                                        <p:cTn id="28" dur="500" fill="hold"/>
                                        <p:tgtEl>
                                          <p:spTgt spid="6153">
                                            <p:txEl>
                                              <p:charRg st="0"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6153">
                                            <p:txEl>
                                              <p:charRg st="0"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6153">
                                            <p:txEl>
                                              <p:charRg st="0"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6153">
                                            <p:txEl>
                                              <p:charRg st="0"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build="p"/>
      <p:bldP spid="61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40690" y="12954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19460" name="Text Box 5"/>
          <p:cNvSpPr txBox="1"/>
          <p:nvPr/>
        </p:nvSpPr>
        <p:spPr>
          <a:xfrm>
            <a:off x="508318" y="827405"/>
            <a:ext cx="1676400" cy="706755"/>
          </a:xfrm>
          <a:prstGeom prst="rect">
            <a:avLst/>
          </a:prstGeom>
          <a:noFill/>
          <a:ln w="9525">
            <a:noFill/>
          </a:ln>
        </p:spPr>
        <p:txBody>
          <a:bodyPr>
            <a:spAutoFit/>
          </a:bodyPr>
          <a:p>
            <a:pPr lvl="0" eaLnBrk="1" hangingPunct="1">
              <a:spcBef>
                <a:spcPct val="50000"/>
              </a:spcBef>
            </a:pPr>
            <a:r>
              <a:rPr lang="zh-CN" altLang="en-US" sz="4000" b="1" dirty="0">
                <a:solidFill>
                  <a:srgbClr val="FF0000"/>
                </a:solidFill>
                <a:latin typeface="Times New Roman" panose="02020603050405020304" charset="0"/>
                <a:ea typeface="隶书" panose="02010509060101010101" pitchFamily="49" charset="-122"/>
              </a:rPr>
              <a:t>翻译：</a:t>
            </a:r>
            <a:endParaRPr lang="zh-CN" altLang="en-US" sz="4000" b="1" dirty="0">
              <a:solidFill>
                <a:srgbClr val="FF0000"/>
              </a:solidFill>
              <a:latin typeface="Times New Roman" panose="02020603050405020304" charset="0"/>
              <a:ea typeface="隶书" panose="02010509060101010101" pitchFamily="49" charset="-122"/>
            </a:endParaRPr>
          </a:p>
        </p:txBody>
      </p:sp>
      <p:sp>
        <p:nvSpPr>
          <p:cNvPr id="7174" name="Text Box 6"/>
          <p:cNvSpPr txBox="1"/>
          <p:nvPr/>
        </p:nvSpPr>
        <p:spPr>
          <a:xfrm>
            <a:off x="440690" y="1606233"/>
            <a:ext cx="8458200" cy="4523105"/>
          </a:xfrm>
          <a:prstGeom prst="rect">
            <a:avLst/>
          </a:prstGeom>
          <a:noFill/>
          <a:ln w="9525">
            <a:noFill/>
          </a:ln>
        </p:spPr>
        <p:txBody>
          <a:bodyPr>
            <a:spAutoFit/>
          </a:bodyPr>
          <a:p>
            <a:pPr lvl="0" eaLnBrk="1" hangingPunct="1">
              <a:spcBef>
                <a:spcPct val="50000"/>
              </a:spcBef>
            </a:pPr>
            <a:r>
              <a:rPr lang="en-US" altLang="zh-CN" sz="3200" dirty="0">
                <a:solidFill>
                  <a:srgbClr val="000000"/>
                </a:solidFill>
                <a:latin typeface="宋体" panose="02010600030101010101" pitchFamily="2" charset="-122"/>
                <a:ea typeface="宋体" panose="02010600030101010101" pitchFamily="2" charset="-122"/>
              </a:rPr>
              <a:t>    </a:t>
            </a:r>
            <a:r>
              <a:rPr lang="zh-CN" altLang="en-US" sz="3200" b="1" dirty="0">
                <a:latin typeface="幼圆" panose="02010509060101010101" pitchFamily="49" charset="-122"/>
                <a:ea typeface="幼圆" panose="02010509060101010101" pitchFamily="49" charset="-122"/>
              </a:rPr>
              <a:t>干将莫邪的儿子名叫赤，等到赤长大成人，就问自己的母亲说：</a:t>
            </a:r>
            <a:r>
              <a:rPr lang="zh-CN" altLang="en-US" sz="3200" b="1" dirty="0">
                <a:latin typeface="Times New Roman" panose="02020603050405020304" charset="0"/>
                <a:ea typeface="幼圆" panose="02010509060101010101" pitchFamily="49" charset="-122"/>
              </a:rPr>
              <a:t>“</a:t>
            </a:r>
            <a:r>
              <a:rPr lang="zh-CN" altLang="en-US" sz="3200" b="1" dirty="0">
                <a:latin typeface="幼圆" panose="02010509060101010101" pitchFamily="49" charset="-122"/>
                <a:ea typeface="幼圆" panose="02010509060101010101" pitchFamily="49" charset="-122"/>
              </a:rPr>
              <a:t>我的父亲在什么地方？</a:t>
            </a:r>
            <a:r>
              <a:rPr lang="zh-CN" altLang="en-US" sz="3200" b="1" dirty="0">
                <a:latin typeface="Times New Roman" panose="02020603050405020304" charset="0"/>
                <a:ea typeface="幼圆" panose="02010509060101010101" pitchFamily="49" charset="-122"/>
              </a:rPr>
              <a:t>”</a:t>
            </a:r>
            <a:r>
              <a:rPr lang="zh-CN" altLang="en-US" sz="3200" b="1" dirty="0">
                <a:latin typeface="幼圆" panose="02010509060101010101" pitchFamily="49" charset="-122"/>
                <a:ea typeface="幼圆" panose="02010509060101010101" pitchFamily="49" charset="-122"/>
              </a:rPr>
              <a:t>他的母亲说：</a:t>
            </a:r>
            <a:r>
              <a:rPr lang="zh-CN" altLang="en-US" sz="3200" b="1" dirty="0">
                <a:latin typeface="Times New Roman" panose="02020603050405020304" charset="0"/>
                <a:ea typeface="幼圆" panose="02010509060101010101" pitchFamily="49" charset="-122"/>
              </a:rPr>
              <a:t>“</a:t>
            </a:r>
            <a:r>
              <a:rPr lang="zh-CN" altLang="en-US" sz="3200" b="1" dirty="0">
                <a:latin typeface="幼圆" panose="02010509060101010101" pitchFamily="49" charset="-122"/>
                <a:ea typeface="幼圆" panose="02010509060101010101" pitchFamily="49" charset="-122"/>
              </a:rPr>
              <a:t>你父亲替楚王铸剑，过了三年才铸成，楚王发怒，杀了他。他临离家时嘱咐我：</a:t>
            </a:r>
            <a:r>
              <a:rPr lang="zh-CN" altLang="en-US" sz="3200" b="1" dirty="0">
                <a:latin typeface="Times New Roman" panose="02020603050405020304" charset="0"/>
                <a:ea typeface="幼圆" panose="02010509060101010101" pitchFamily="49" charset="-122"/>
              </a:rPr>
              <a:t>‘</a:t>
            </a:r>
            <a:r>
              <a:rPr lang="zh-CN" altLang="en-US" sz="3200" b="1" dirty="0">
                <a:latin typeface="幼圆" panose="02010509060101010101" pitchFamily="49" charset="-122"/>
                <a:ea typeface="幼圆" panose="02010509060101010101" pitchFamily="49" charset="-122"/>
              </a:rPr>
              <a:t>告诉你的儿子，出门望着南山，松树长在石头上，剑就在松树背上</a:t>
            </a:r>
            <a:r>
              <a:rPr lang="zh-CN" altLang="en-US" sz="3200" b="1" dirty="0">
                <a:latin typeface="Times New Roman" panose="02020603050405020304" charset="0"/>
                <a:ea typeface="幼圆" panose="02010509060101010101" pitchFamily="49" charset="-122"/>
              </a:rPr>
              <a:t>’</a:t>
            </a:r>
            <a:r>
              <a:rPr lang="zh-CN" altLang="en-US" sz="3200" b="1" dirty="0">
                <a:latin typeface="幼圆" panose="02010509060101010101" pitchFamily="49" charset="-122"/>
                <a:ea typeface="幼圆" panose="02010509060101010101" pitchFamily="49" charset="-122"/>
              </a:rPr>
              <a:t>。</a:t>
            </a:r>
            <a:r>
              <a:rPr lang="zh-CN" altLang="en-US" sz="3200" b="1" dirty="0">
                <a:latin typeface="Times New Roman" panose="02020603050405020304" charset="0"/>
                <a:ea typeface="幼圆" panose="02010509060101010101" pitchFamily="49" charset="-122"/>
              </a:rPr>
              <a:t>”</a:t>
            </a:r>
            <a:r>
              <a:rPr lang="zh-CN" altLang="en-US" sz="3200" b="1" dirty="0">
                <a:latin typeface="幼圆" panose="02010509060101010101" pitchFamily="49" charset="-122"/>
                <a:ea typeface="幼圆" panose="02010509060101010101" pitchFamily="49" charset="-122"/>
              </a:rPr>
              <a:t>于是赤出门向南望，看不见有山，只看见堂前松木屋柱竖立在石砥之上。赤就用斧头砍开松柱的背面，拿到了剑，日夜想着向楚王报父仇。 </a:t>
            </a:r>
            <a:endParaRPr lang="zh-CN" altLang="en-US" sz="3200" b="1" dirty="0">
              <a:latin typeface="幼圆" panose="02010509060101010101" pitchFamily="49" charset="-122"/>
              <a:ea typeface="幼圆"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4">
                                            <p:txEl>
                                              <p:charRg st="0" end="182"/>
                                            </p:txEl>
                                          </p:spTgt>
                                        </p:tgtEl>
                                        <p:attrNameLst>
                                          <p:attrName>style.visibility</p:attrName>
                                        </p:attrNameLst>
                                      </p:cBhvr>
                                      <p:to>
                                        <p:strVal val="visible"/>
                                      </p:to>
                                    </p:set>
                                    <p:animEffect transition="in" filter="box(out)">
                                      <p:cBhvr>
                                        <p:cTn id="7" dur="500"/>
                                        <p:tgtEl>
                                          <p:spTgt spid="7174">
                                            <p:txEl>
                                              <p:charRg st="0" end="182"/>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64185" y="13779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8198" name="Text Box 6"/>
          <p:cNvSpPr txBox="1"/>
          <p:nvPr/>
        </p:nvSpPr>
        <p:spPr>
          <a:xfrm>
            <a:off x="367665" y="953770"/>
            <a:ext cx="2286000" cy="645160"/>
          </a:xfrm>
          <a:prstGeom prst="rect">
            <a:avLst/>
          </a:prstGeom>
          <a:noFill/>
          <a:ln w="9525">
            <a:noFill/>
          </a:ln>
        </p:spPr>
        <p:txBody>
          <a:bodyPr>
            <a:spAutoFit/>
          </a:bodyPr>
          <a:p>
            <a:pPr lvl="0" eaLnBrk="1" hangingPunct="1">
              <a:spcBef>
                <a:spcPct val="50000"/>
              </a:spcBef>
            </a:pPr>
            <a:r>
              <a:rPr lang="zh-CN" altLang="en-US" sz="3600" dirty="0">
                <a:solidFill>
                  <a:srgbClr val="008000"/>
                </a:solidFill>
                <a:latin typeface="Times New Roman" panose="02020603050405020304" charset="0"/>
                <a:ea typeface="华文彩云" pitchFamily="2" charset="-122"/>
              </a:rPr>
              <a:t>第三段</a:t>
            </a:r>
            <a:endParaRPr lang="zh-CN" altLang="en-US" sz="3600" dirty="0">
              <a:solidFill>
                <a:srgbClr val="008000"/>
              </a:solidFill>
              <a:latin typeface="Times New Roman" panose="02020603050405020304" charset="0"/>
              <a:ea typeface="华文彩云" pitchFamily="2" charset="-122"/>
            </a:endParaRPr>
          </a:p>
        </p:txBody>
      </p:sp>
      <p:sp>
        <p:nvSpPr>
          <p:cNvPr id="8199" name="Text Box 7"/>
          <p:cNvSpPr txBox="1"/>
          <p:nvPr/>
        </p:nvSpPr>
        <p:spPr>
          <a:xfrm>
            <a:off x="327978" y="1594803"/>
            <a:ext cx="8424862" cy="4030980"/>
          </a:xfrm>
          <a:prstGeom prst="rect">
            <a:avLst/>
          </a:prstGeom>
          <a:noFill/>
          <a:ln w="9525">
            <a:noFill/>
          </a:ln>
        </p:spPr>
        <p:txBody>
          <a:bodyPr>
            <a:spAutoFit/>
          </a:bodyPr>
          <a:p>
            <a:pPr lvl="0" eaLnBrk="1" hangingPunct="1">
              <a:spcBef>
                <a:spcPct val="50000"/>
              </a:spcBef>
            </a:pPr>
            <a:r>
              <a:rPr lang="en-US" altLang="zh-CN" sz="3200" b="1" dirty="0">
                <a:solidFill>
                  <a:srgbClr val="000000"/>
                </a:solidFill>
                <a:latin typeface="宋体" panose="02010600030101010101" pitchFamily="2" charset="-122"/>
                <a:ea typeface="宋体" panose="02010600030101010101" pitchFamily="2" charset="-122"/>
              </a:rPr>
              <a:t>    </a:t>
            </a:r>
            <a:r>
              <a:rPr lang="zh-CN" altLang="en-US" sz="3200" b="1" dirty="0">
                <a:solidFill>
                  <a:srgbClr val="FF66FF"/>
                </a:solidFill>
                <a:latin typeface="宋体" panose="02010600030101010101" pitchFamily="2" charset="-122"/>
                <a:ea typeface="新宋体" panose="02010609030101010101" charset="-122"/>
              </a:rPr>
              <a:t>王梦见一儿眉间广尺，言欲报仇。王即</a:t>
            </a:r>
            <a:r>
              <a:rPr lang="zh-CN" altLang="en-US" sz="3200" b="1" dirty="0">
                <a:solidFill>
                  <a:srgbClr val="FF3300"/>
                </a:solidFill>
                <a:latin typeface="宋体" panose="02010600030101010101" pitchFamily="2" charset="-122"/>
                <a:ea typeface="新宋体" panose="02010609030101010101" charset="-122"/>
              </a:rPr>
              <a:t>购</a:t>
            </a:r>
            <a:r>
              <a:rPr lang="zh-CN" altLang="en-US" sz="3200" b="1" dirty="0">
                <a:solidFill>
                  <a:srgbClr val="FF66FF"/>
                </a:solidFill>
                <a:latin typeface="宋体" panose="02010600030101010101" pitchFamily="2" charset="-122"/>
                <a:ea typeface="新宋体" panose="02010609030101010101" charset="-122"/>
              </a:rPr>
              <a:t>之千金。儿闻之，</a:t>
            </a:r>
            <a:r>
              <a:rPr lang="zh-CN" altLang="en-US" sz="3200" b="1" dirty="0">
                <a:solidFill>
                  <a:srgbClr val="FF3300"/>
                </a:solidFill>
                <a:latin typeface="宋体" panose="02010600030101010101" pitchFamily="2" charset="-122"/>
                <a:ea typeface="新宋体" panose="02010609030101010101" charset="-122"/>
              </a:rPr>
              <a:t>亡</a:t>
            </a:r>
            <a:r>
              <a:rPr lang="zh-CN" altLang="en-US" sz="3200" b="1" dirty="0">
                <a:solidFill>
                  <a:srgbClr val="FF66FF"/>
                </a:solidFill>
                <a:latin typeface="宋体" panose="02010600030101010101" pitchFamily="2" charset="-122"/>
                <a:ea typeface="新宋体" panose="02010609030101010101" charset="-122"/>
              </a:rPr>
              <a:t>去，入山</a:t>
            </a:r>
            <a:r>
              <a:rPr lang="zh-CN" altLang="en-US" sz="3200" b="1" dirty="0">
                <a:solidFill>
                  <a:srgbClr val="FF3300"/>
                </a:solidFill>
                <a:latin typeface="宋体" panose="02010600030101010101" pitchFamily="2" charset="-122"/>
                <a:ea typeface="新宋体" panose="02010609030101010101" charset="-122"/>
              </a:rPr>
              <a:t>行歌</a:t>
            </a:r>
            <a:r>
              <a:rPr lang="zh-CN" altLang="en-US" sz="3200" b="1" dirty="0">
                <a:solidFill>
                  <a:srgbClr val="FF66FF"/>
                </a:solidFill>
                <a:latin typeface="宋体" panose="02010600030101010101" pitchFamily="2" charset="-122"/>
                <a:ea typeface="新宋体" panose="02010609030101010101" charset="-122"/>
              </a:rPr>
              <a:t>。客有逢者，谓：</a:t>
            </a:r>
            <a:r>
              <a:rPr lang="zh-CN" altLang="en-US" sz="3200" b="1" dirty="0">
                <a:solidFill>
                  <a:srgbClr val="FF66FF"/>
                </a:solidFill>
                <a:latin typeface="Times New Roman" panose="02020603050405020304" charset="0"/>
                <a:ea typeface="新宋体" panose="02010609030101010101" charset="-122"/>
              </a:rPr>
              <a:t>“</a:t>
            </a:r>
            <a:r>
              <a:rPr lang="zh-CN" altLang="en-US" sz="3200" b="1" dirty="0">
                <a:solidFill>
                  <a:srgbClr val="FF66FF"/>
                </a:solidFill>
                <a:latin typeface="宋体" panose="02010600030101010101" pitchFamily="2" charset="-122"/>
                <a:ea typeface="新宋体" panose="02010609030101010101" charset="-122"/>
              </a:rPr>
              <a:t>子年少，何哭之甚悲耶？</a:t>
            </a:r>
            <a:r>
              <a:rPr lang="zh-CN" altLang="en-US" sz="3200" b="1" dirty="0">
                <a:solidFill>
                  <a:srgbClr val="FF66FF"/>
                </a:solidFill>
                <a:latin typeface="Times New Roman" panose="02020603050405020304" charset="0"/>
                <a:ea typeface="新宋体" panose="02010609030101010101" charset="-122"/>
              </a:rPr>
              <a:t>”</a:t>
            </a:r>
            <a:r>
              <a:rPr lang="zh-CN" altLang="en-US" sz="3200" b="1" dirty="0">
                <a:solidFill>
                  <a:srgbClr val="FF66FF"/>
                </a:solidFill>
                <a:latin typeface="宋体" panose="02010600030101010101" pitchFamily="2" charset="-122"/>
                <a:ea typeface="新宋体" panose="02010609030101010101" charset="-122"/>
              </a:rPr>
              <a:t>曰：</a:t>
            </a:r>
            <a:r>
              <a:rPr lang="zh-CN" altLang="en-US" sz="3200" b="1" dirty="0">
                <a:solidFill>
                  <a:srgbClr val="FF66FF"/>
                </a:solidFill>
                <a:latin typeface="Times New Roman" panose="02020603050405020304" charset="0"/>
                <a:ea typeface="新宋体" panose="02010609030101010101" charset="-122"/>
              </a:rPr>
              <a:t>“</a:t>
            </a:r>
            <a:r>
              <a:rPr lang="zh-CN" altLang="en-US" sz="3200" b="1" dirty="0">
                <a:solidFill>
                  <a:srgbClr val="FF66FF"/>
                </a:solidFill>
                <a:latin typeface="宋体" panose="02010600030101010101" pitchFamily="2" charset="-122"/>
                <a:ea typeface="新宋体" panose="02010609030101010101" charset="-122"/>
              </a:rPr>
              <a:t>吾干将莫邪子也，楚王杀吾父，吾欲报之。</a:t>
            </a:r>
            <a:r>
              <a:rPr lang="zh-CN" altLang="en-US" sz="3200" b="1" dirty="0">
                <a:solidFill>
                  <a:srgbClr val="FF66FF"/>
                </a:solidFill>
                <a:latin typeface="Times New Roman" panose="02020603050405020304" charset="0"/>
                <a:ea typeface="新宋体" panose="02010609030101010101" charset="-122"/>
              </a:rPr>
              <a:t>”</a:t>
            </a:r>
            <a:r>
              <a:rPr lang="zh-CN" altLang="en-US" sz="3200" b="1" dirty="0">
                <a:solidFill>
                  <a:srgbClr val="FF66FF"/>
                </a:solidFill>
                <a:latin typeface="宋体" panose="02010600030101010101" pitchFamily="2" charset="-122"/>
                <a:ea typeface="新宋体" panose="02010609030101010101" charset="-122"/>
              </a:rPr>
              <a:t>客曰：</a:t>
            </a:r>
            <a:r>
              <a:rPr lang="zh-CN" altLang="en-US" sz="3200" b="1" dirty="0">
                <a:solidFill>
                  <a:srgbClr val="FF66FF"/>
                </a:solidFill>
                <a:latin typeface="Times New Roman" panose="02020603050405020304" charset="0"/>
                <a:ea typeface="新宋体" panose="02010609030101010101" charset="-122"/>
              </a:rPr>
              <a:t>“</a:t>
            </a:r>
            <a:r>
              <a:rPr lang="zh-CN" altLang="en-US" sz="3200" b="1" dirty="0">
                <a:solidFill>
                  <a:srgbClr val="FF66FF"/>
                </a:solidFill>
                <a:latin typeface="宋体" panose="02010600030101010101" pitchFamily="2" charset="-122"/>
                <a:ea typeface="新宋体" panose="02010609030101010101" charset="-122"/>
              </a:rPr>
              <a:t>闻王购子头千金。将子头与剑来，为子报之。</a:t>
            </a:r>
            <a:r>
              <a:rPr lang="zh-CN" altLang="en-US" sz="3200" b="1" dirty="0">
                <a:solidFill>
                  <a:srgbClr val="FF66FF"/>
                </a:solidFill>
                <a:latin typeface="Times New Roman" panose="02020603050405020304" charset="0"/>
                <a:ea typeface="新宋体" panose="02010609030101010101" charset="-122"/>
              </a:rPr>
              <a:t>”</a:t>
            </a:r>
            <a:r>
              <a:rPr lang="zh-CN" altLang="en-US" sz="3200" b="1" dirty="0">
                <a:solidFill>
                  <a:srgbClr val="FF66FF"/>
                </a:solidFill>
                <a:latin typeface="宋体" panose="02010600030101010101" pitchFamily="2" charset="-122"/>
                <a:ea typeface="新宋体" panose="02010609030101010101" charset="-122"/>
              </a:rPr>
              <a:t>儿曰：</a:t>
            </a:r>
            <a:r>
              <a:rPr lang="zh-CN" altLang="en-US" sz="3200" b="1" dirty="0">
                <a:solidFill>
                  <a:srgbClr val="FF66FF"/>
                </a:solidFill>
                <a:latin typeface="Times New Roman" panose="02020603050405020304" charset="0"/>
                <a:ea typeface="新宋体" panose="02010609030101010101" charset="-122"/>
              </a:rPr>
              <a:t>“</a:t>
            </a:r>
            <a:r>
              <a:rPr lang="zh-CN" altLang="en-US" sz="3200" b="1" dirty="0">
                <a:solidFill>
                  <a:srgbClr val="FF66FF"/>
                </a:solidFill>
                <a:latin typeface="宋体" panose="02010600030101010101" pitchFamily="2" charset="-122"/>
                <a:ea typeface="新宋体" panose="02010609030101010101" charset="-122"/>
              </a:rPr>
              <a:t>幸甚！</a:t>
            </a:r>
            <a:r>
              <a:rPr lang="zh-CN" altLang="en-US" sz="3200" b="1" dirty="0">
                <a:solidFill>
                  <a:srgbClr val="FF66FF"/>
                </a:solidFill>
                <a:latin typeface="Times New Roman" panose="02020603050405020304" charset="0"/>
                <a:ea typeface="新宋体" panose="02010609030101010101" charset="-122"/>
              </a:rPr>
              <a:t>”</a:t>
            </a:r>
            <a:r>
              <a:rPr lang="zh-CN" altLang="en-US" sz="3200" b="1" dirty="0">
                <a:solidFill>
                  <a:srgbClr val="FF66FF"/>
                </a:solidFill>
                <a:latin typeface="宋体" panose="02010600030101010101" pitchFamily="2" charset="-122"/>
                <a:ea typeface="新宋体" panose="02010609030101010101" charset="-122"/>
              </a:rPr>
              <a:t>即自刎，两手捧头及剑奉之，立僵。客曰：</a:t>
            </a:r>
            <a:r>
              <a:rPr lang="zh-CN" altLang="en-US" sz="3200" b="1" dirty="0">
                <a:solidFill>
                  <a:srgbClr val="FF66FF"/>
                </a:solidFill>
                <a:latin typeface="Times New Roman" panose="02020603050405020304" charset="0"/>
                <a:ea typeface="新宋体" panose="02010609030101010101" charset="-122"/>
              </a:rPr>
              <a:t>“</a:t>
            </a:r>
            <a:r>
              <a:rPr lang="zh-CN" altLang="en-US" sz="3200" b="1" dirty="0">
                <a:solidFill>
                  <a:srgbClr val="FF66FF"/>
                </a:solidFill>
                <a:latin typeface="宋体" panose="02010600030101010101" pitchFamily="2" charset="-122"/>
                <a:ea typeface="新宋体" panose="02010609030101010101" charset="-122"/>
              </a:rPr>
              <a:t>不</a:t>
            </a:r>
            <a:r>
              <a:rPr lang="zh-CN" altLang="en-US" sz="3200" b="1" dirty="0">
                <a:solidFill>
                  <a:srgbClr val="FF3300"/>
                </a:solidFill>
                <a:latin typeface="宋体" panose="02010600030101010101" pitchFamily="2" charset="-122"/>
                <a:ea typeface="新宋体" panose="02010609030101010101" charset="-122"/>
              </a:rPr>
              <a:t>负</a:t>
            </a:r>
            <a:r>
              <a:rPr lang="zh-CN" altLang="en-US" sz="3200" b="1" dirty="0">
                <a:solidFill>
                  <a:srgbClr val="FF66FF"/>
                </a:solidFill>
                <a:latin typeface="宋体" panose="02010600030101010101" pitchFamily="2" charset="-122"/>
                <a:ea typeface="新宋体" panose="02010609030101010101" charset="-122"/>
              </a:rPr>
              <a:t>子也。</a:t>
            </a:r>
            <a:r>
              <a:rPr lang="zh-CN" altLang="en-US" sz="3200" b="1" dirty="0">
                <a:solidFill>
                  <a:srgbClr val="FF66FF"/>
                </a:solidFill>
                <a:latin typeface="Times New Roman" panose="02020603050405020304" charset="0"/>
                <a:ea typeface="新宋体" panose="02010609030101010101" charset="-122"/>
              </a:rPr>
              <a:t>”</a:t>
            </a:r>
            <a:r>
              <a:rPr lang="zh-CN" altLang="en-US" sz="3200" b="1" dirty="0">
                <a:solidFill>
                  <a:srgbClr val="FF66FF"/>
                </a:solidFill>
                <a:latin typeface="宋体" panose="02010600030101010101" pitchFamily="2" charset="-122"/>
                <a:ea typeface="新宋体" panose="02010609030101010101" charset="-122"/>
              </a:rPr>
              <a:t>于是尸乃</a:t>
            </a:r>
            <a:r>
              <a:rPr lang="zh-CN" altLang="en-US" sz="3200" b="1" dirty="0">
                <a:solidFill>
                  <a:srgbClr val="FF3300"/>
                </a:solidFill>
                <a:latin typeface="宋体" panose="02010600030101010101" pitchFamily="2" charset="-122"/>
                <a:ea typeface="新宋体" panose="02010609030101010101" charset="-122"/>
              </a:rPr>
              <a:t>仆</a:t>
            </a:r>
            <a:r>
              <a:rPr lang="zh-CN" altLang="en-US" sz="3200" b="1" dirty="0">
                <a:solidFill>
                  <a:srgbClr val="FF66FF"/>
                </a:solidFill>
                <a:latin typeface="宋体" panose="02010600030101010101" pitchFamily="2" charset="-122"/>
                <a:ea typeface="新宋体" panose="02010609030101010101" charset="-122"/>
              </a:rPr>
              <a:t>。</a:t>
            </a:r>
            <a:r>
              <a:rPr lang="zh-CN" altLang="en-US" sz="3200" dirty="0">
                <a:solidFill>
                  <a:srgbClr val="FF66FF"/>
                </a:solidFill>
                <a:latin typeface="Times New Roman" panose="02020603050405020304" charset="0"/>
                <a:ea typeface="新宋体" panose="02010609030101010101" charset="-122"/>
              </a:rPr>
              <a:t> </a:t>
            </a:r>
            <a:endParaRPr lang="zh-CN" altLang="en-US" sz="3200" dirty="0">
              <a:solidFill>
                <a:srgbClr val="FF66FF"/>
              </a:solidFill>
              <a:latin typeface="Times New Roman" panose="02020603050405020304" charset="0"/>
              <a:ea typeface="新宋体" panose="02010609030101010101" charset="-122"/>
            </a:endParaRPr>
          </a:p>
        </p:txBody>
      </p:sp>
      <p:sp>
        <p:nvSpPr>
          <p:cNvPr id="8201" name="Rectangle 9"/>
          <p:cNvSpPr/>
          <p:nvPr/>
        </p:nvSpPr>
        <p:spPr>
          <a:xfrm>
            <a:off x="521970" y="5598795"/>
            <a:ext cx="2131695" cy="398780"/>
          </a:xfrm>
          <a:prstGeom prst="rect">
            <a:avLst/>
          </a:prstGeom>
          <a:noFill/>
          <a:ln w="9525">
            <a:noFill/>
          </a:ln>
        </p:spPr>
        <p:txBody>
          <a:bodyPr wrap="square">
            <a:spAutoFit/>
          </a:bodyPr>
          <a:p>
            <a:pPr lvl="0" eaLnBrk="1" hangingPunct="1"/>
            <a:r>
              <a:rPr lang="zh-CN" altLang="en-US" sz="2000" b="1" dirty="0">
                <a:latin typeface="Times New Roman" panose="02020603050405020304" charset="0"/>
                <a:ea typeface="宋体" panose="02010600030101010101" pitchFamily="2" charset="-122"/>
              </a:rPr>
              <a:t>购：重赏捉拿</a:t>
            </a:r>
            <a:endParaRPr lang="zh-CN" altLang="en-US" sz="2000" b="1" dirty="0">
              <a:latin typeface="Times New Roman" panose="02020603050405020304" charset="0"/>
              <a:ea typeface="宋体" panose="02010600030101010101" pitchFamily="2" charset="-122"/>
            </a:endParaRPr>
          </a:p>
        </p:txBody>
      </p:sp>
      <p:sp>
        <p:nvSpPr>
          <p:cNvPr id="8202" name="Rectangle 10"/>
          <p:cNvSpPr/>
          <p:nvPr/>
        </p:nvSpPr>
        <p:spPr>
          <a:xfrm>
            <a:off x="521653" y="6024880"/>
            <a:ext cx="1203960" cy="398780"/>
          </a:xfrm>
          <a:prstGeom prst="rect">
            <a:avLst/>
          </a:prstGeom>
          <a:noFill/>
          <a:ln w="9525">
            <a:noFill/>
          </a:ln>
        </p:spPr>
        <p:txBody>
          <a:bodyPr wrap="none">
            <a:spAutoFit/>
          </a:bodyPr>
          <a:p>
            <a:pPr lvl="0" eaLnBrk="1" hangingPunct="1"/>
            <a:r>
              <a:rPr lang="zh-CN" altLang="en-US" sz="2000" b="1" dirty="0">
                <a:solidFill>
                  <a:srgbClr val="FF0000"/>
                </a:solidFill>
                <a:latin typeface="Times New Roman" panose="02020603050405020304" charset="0"/>
                <a:ea typeface="宋体" panose="02010600030101010101" pitchFamily="2" charset="-122"/>
              </a:rPr>
              <a:t>亡：逃亡</a:t>
            </a:r>
            <a:endParaRPr lang="zh-CN" altLang="en-US" sz="2000" b="1" dirty="0">
              <a:solidFill>
                <a:srgbClr val="FF0000"/>
              </a:solidFill>
              <a:latin typeface="Times New Roman" panose="02020603050405020304" charset="0"/>
              <a:ea typeface="宋体" panose="02010600030101010101" pitchFamily="2" charset="-122"/>
            </a:endParaRPr>
          </a:p>
        </p:txBody>
      </p:sp>
      <p:sp>
        <p:nvSpPr>
          <p:cNvPr id="8203" name="Rectangle 11"/>
          <p:cNvSpPr/>
          <p:nvPr/>
        </p:nvSpPr>
        <p:spPr>
          <a:xfrm>
            <a:off x="5144135" y="5505450"/>
            <a:ext cx="1459230" cy="398780"/>
          </a:xfrm>
          <a:prstGeom prst="rect">
            <a:avLst/>
          </a:prstGeom>
          <a:noFill/>
          <a:ln w="9525">
            <a:noFill/>
          </a:ln>
        </p:spPr>
        <p:txBody>
          <a:bodyPr wrap="none">
            <a:spAutoFit/>
          </a:bodyPr>
          <a:p>
            <a:pPr lvl="0" eaLnBrk="1" hangingPunct="1"/>
            <a:r>
              <a:rPr lang="zh-CN" altLang="en-US" sz="2000" b="1" dirty="0">
                <a:solidFill>
                  <a:srgbClr val="FF0000"/>
                </a:solidFill>
                <a:latin typeface="Times New Roman" panose="02020603050405020304" charset="0"/>
                <a:ea typeface="宋体" panose="02010600030101010101" pitchFamily="2" charset="-122"/>
              </a:rPr>
              <a:t>行歌：哭唱</a:t>
            </a:r>
            <a:endParaRPr lang="zh-CN" altLang="en-US" sz="2000" b="1" dirty="0">
              <a:solidFill>
                <a:srgbClr val="FF0000"/>
              </a:solidFill>
              <a:latin typeface="Times New Roman" panose="02020603050405020304" charset="0"/>
              <a:ea typeface="宋体" panose="02010600030101010101" pitchFamily="2" charset="-122"/>
            </a:endParaRPr>
          </a:p>
        </p:txBody>
      </p:sp>
      <p:sp>
        <p:nvSpPr>
          <p:cNvPr id="8205" name="Rectangle 13"/>
          <p:cNvSpPr/>
          <p:nvPr/>
        </p:nvSpPr>
        <p:spPr>
          <a:xfrm>
            <a:off x="5187315" y="5843270"/>
            <a:ext cx="1367790" cy="398780"/>
          </a:xfrm>
          <a:prstGeom prst="rect">
            <a:avLst/>
          </a:prstGeom>
          <a:noFill/>
          <a:ln w="9525">
            <a:noFill/>
          </a:ln>
        </p:spPr>
        <p:txBody>
          <a:bodyPr wrap="square">
            <a:spAutoFit/>
          </a:bodyPr>
          <a:p>
            <a:pPr lvl="0" eaLnBrk="1" hangingPunct="1"/>
            <a:r>
              <a:rPr lang="zh-CN" altLang="en-US" sz="2000" b="1" dirty="0">
                <a:latin typeface="Times New Roman" panose="02020603050405020304" charset="0"/>
                <a:ea typeface="宋体" panose="02010600030101010101" pitchFamily="2" charset="-122"/>
              </a:rPr>
              <a:t>仆：倒下</a:t>
            </a:r>
            <a:endParaRPr lang="zh-CN" altLang="en-US" sz="2000" b="1" dirty="0">
              <a:latin typeface="Times New Roman" panose="020206030504050203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198">
                                            <p:txEl>
                                              <p:charRg st="0" end="4"/>
                                            </p:txEl>
                                          </p:spTgt>
                                        </p:tgtEl>
                                        <p:attrNameLst>
                                          <p:attrName>style.visibility</p:attrName>
                                        </p:attrNameLst>
                                      </p:cBhvr>
                                      <p:to>
                                        <p:strVal val="visible"/>
                                      </p:to>
                                    </p:set>
                                    <p:anim calcmode="lin" valueType="num">
                                      <p:cBhvr additive="base">
                                        <p:cTn id="7" dur="500" fill="hold"/>
                                        <p:tgtEl>
                                          <p:spTgt spid="8198">
                                            <p:txEl>
                                              <p:charRg st="0"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8">
                                            <p:txEl>
                                              <p:charRg st="0" end="4"/>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8199">
                                            <p:txEl>
                                              <p:charRg st="0" end="146"/>
                                            </p:txEl>
                                          </p:spTgt>
                                        </p:tgtEl>
                                        <p:attrNameLst>
                                          <p:attrName>style.visibility</p:attrName>
                                        </p:attrNameLst>
                                      </p:cBhvr>
                                      <p:to>
                                        <p:strVal val="visible"/>
                                      </p:to>
                                    </p:set>
                                    <p:animEffect transition="in" filter="box(out)">
                                      <p:cBhvr>
                                        <p:cTn id="13" dur="500"/>
                                        <p:tgtEl>
                                          <p:spTgt spid="8199">
                                            <p:txEl>
                                              <p:charRg st="0" end="146"/>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1" name="camera.wav"/>
                                        </p:tgtEl>
                                      </p:cMediaNode>
                                    </p:audio>
                                  </p:subTnLst>
                                </p:cTn>
                              </p:par>
                            </p:childTnLst>
                          </p:cTn>
                        </p:par>
                      </p:childTnLst>
                    </p:cTn>
                  </p:par>
                  <p:par>
                    <p:cTn id="14" fill="hold">
                      <p:stCondLst>
                        <p:cond delay="indefinite"/>
                      </p:stCondLst>
                      <p:childTnLst>
                        <p:par>
                          <p:cTn id="15" fill="hold">
                            <p:stCondLst>
                              <p:cond delay="0"/>
                            </p:stCondLst>
                            <p:childTnLst>
                              <p:par>
                                <p:cTn id="16" presetID="39" presetClass="entr" presetSubtype="0" accel="100000" fill="hold" nodeType="clickEffect">
                                  <p:stCondLst>
                                    <p:cond delay="0"/>
                                  </p:stCondLst>
                                  <p:childTnLst>
                                    <p:set>
                                      <p:cBhvr>
                                        <p:cTn id="17" dur="1" fill="hold">
                                          <p:stCondLst>
                                            <p:cond delay="0"/>
                                          </p:stCondLst>
                                        </p:cTn>
                                        <p:tgtEl>
                                          <p:spTgt spid="8201">
                                            <p:txEl>
                                              <p:charRg st="0" end="7"/>
                                            </p:txEl>
                                          </p:spTgt>
                                        </p:tgtEl>
                                        <p:attrNameLst>
                                          <p:attrName>style.visibility</p:attrName>
                                        </p:attrNameLst>
                                      </p:cBhvr>
                                      <p:to>
                                        <p:strVal val="visible"/>
                                      </p:to>
                                    </p:set>
                                    <p:anim calcmode="lin" valueType="num">
                                      <p:cBhvr>
                                        <p:cTn id="18" dur="500" fill="hold"/>
                                        <p:tgtEl>
                                          <p:spTgt spid="8201">
                                            <p:txEl>
                                              <p:charRg st="0"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8201">
                                            <p:txEl>
                                              <p:charRg st="0"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8201">
                                            <p:txEl>
                                              <p:charRg st="0"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8201">
                                            <p:txEl>
                                              <p:charRg st="0" end="7"/>
                                            </p:txEl>
                                          </p:spTgt>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9" presetClass="entr" presetSubtype="0" accel="100000" fill="hold" nodeType="clickEffect">
                                  <p:stCondLst>
                                    <p:cond delay="0"/>
                                  </p:stCondLst>
                                  <p:childTnLst>
                                    <p:set>
                                      <p:cBhvr>
                                        <p:cTn id="25" dur="1" fill="hold">
                                          <p:stCondLst>
                                            <p:cond delay="0"/>
                                          </p:stCondLst>
                                        </p:cTn>
                                        <p:tgtEl>
                                          <p:spTgt spid="8202">
                                            <p:txEl>
                                              <p:charRg st="0" end="5"/>
                                            </p:txEl>
                                          </p:spTgt>
                                        </p:tgtEl>
                                        <p:attrNameLst>
                                          <p:attrName>style.visibility</p:attrName>
                                        </p:attrNameLst>
                                      </p:cBhvr>
                                      <p:to>
                                        <p:strVal val="visible"/>
                                      </p:to>
                                    </p:set>
                                    <p:anim calcmode="lin" valueType="num">
                                      <p:cBhvr>
                                        <p:cTn id="26" dur="500" fill="hold"/>
                                        <p:tgtEl>
                                          <p:spTgt spid="8202">
                                            <p:txEl>
                                              <p:charRg st="0"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7" dur="500" fill="hold"/>
                                        <p:tgtEl>
                                          <p:spTgt spid="8202">
                                            <p:txEl>
                                              <p:charRg st="0"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8" dur="500" fill="hold"/>
                                        <p:tgtEl>
                                          <p:spTgt spid="8202">
                                            <p:txEl>
                                              <p:charRg st="0"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29" dur="500" fill="hold"/>
                                        <p:tgtEl>
                                          <p:spTgt spid="8202">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9" presetClass="entr" presetSubtype="0" accel="100000" fill="hold" nodeType="clickEffect">
                                  <p:stCondLst>
                                    <p:cond delay="0"/>
                                  </p:stCondLst>
                                  <p:childTnLst>
                                    <p:set>
                                      <p:cBhvr>
                                        <p:cTn id="33" dur="1" fill="hold">
                                          <p:stCondLst>
                                            <p:cond delay="0"/>
                                          </p:stCondLst>
                                        </p:cTn>
                                        <p:tgtEl>
                                          <p:spTgt spid="8203">
                                            <p:txEl>
                                              <p:charRg st="0" end="6"/>
                                            </p:txEl>
                                          </p:spTgt>
                                        </p:tgtEl>
                                        <p:attrNameLst>
                                          <p:attrName>style.visibility</p:attrName>
                                        </p:attrNameLst>
                                      </p:cBhvr>
                                      <p:to>
                                        <p:strVal val="visible"/>
                                      </p:to>
                                    </p:set>
                                    <p:anim calcmode="lin" valueType="num">
                                      <p:cBhvr>
                                        <p:cTn id="34" dur="500" fill="hold"/>
                                        <p:tgtEl>
                                          <p:spTgt spid="8203">
                                            <p:txEl>
                                              <p:charRg st="0"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5" dur="500" fill="hold"/>
                                        <p:tgtEl>
                                          <p:spTgt spid="8203">
                                            <p:txEl>
                                              <p:charRg st="0"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6" dur="500" fill="hold"/>
                                        <p:tgtEl>
                                          <p:spTgt spid="8203">
                                            <p:txEl>
                                              <p:charRg st="0"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37" dur="500" fill="hold"/>
                                        <p:tgtEl>
                                          <p:spTgt spid="8203">
                                            <p:txEl>
                                              <p:charRg st="0" end="6"/>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9" presetClass="entr" presetSubtype="0" accel="100000" fill="hold" nodeType="clickEffect">
                                  <p:stCondLst>
                                    <p:cond delay="0"/>
                                  </p:stCondLst>
                                  <p:childTnLst>
                                    <p:set>
                                      <p:cBhvr>
                                        <p:cTn id="41" dur="1" fill="hold">
                                          <p:stCondLst>
                                            <p:cond delay="0"/>
                                          </p:stCondLst>
                                        </p:cTn>
                                        <p:tgtEl>
                                          <p:spTgt spid="8205">
                                            <p:txEl>
                                              <p:charRg st="0" end="5"/>
                                            </p:txEl>
                                          </p:spTgt>
                                        </p:tgtEl>
                                        <p:attrNameLst>
                                          <p:attrName>style.visibility</p:attrName>
                                        </p:attrNameLst>
                                      </p:cBhvr>
                                      <p:to>
                                        <p:strVal val="visible"/>
                                      </p:to>
                                    </p:set>
                                    <p:anim calcmode="lin" valueType="num">
                                      <p:cBhvr>
                                        <p:cTn id="42" dur="500" fill="hold"/>
                                        <p:tgtEl>
                                          <p:spTgt spid="8205">
                                            <p:txEl>
                                              <p:charRg st="0"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3" dur="500" fill="hold"/>
                                        <p:tgtEl>
                                          <p:spTgt spid="8205">
                                            <p:txEl>
                                              <p:charRg st="0"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4" dur="500" fill="hold"/>
                                        <p:tgtEl>
                                          <p:spTgt spid="8205">
                                            <p:txEl>
                                              <p:charRg st="0"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45" dur="500" fill="hold"/>
                                        <p:tgtEl>
                                          <p:spTgt spid="8205">
                                            <p:txEl>
                                              <p:charRg st="0"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build="p"/>
      <p:bldP spid="819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62915" y="12954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21509" name="Text Box 11"/>
          <p:cNvSpPr txBox="1"/>
          <p:nvPr/>
        </p:nvSpPr>
        <p:spPr>
          <a:xfrm>
            <a:off x="313690" y="1104265"/>
            <a:ext cx="1371600" cy="583565"/>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宋体" panose="02010600030101010101" pitchFamily="2" charset="-122"/>
                <a:ea typeface="宋体" panose="02010600030101010101" pitchFamily="2" charset="-122"/>
              </a:rPr>
              <a:t>翻译：</a:t>
            </a:r>
            <a:endParaRPr lang="zh-CN" altLang="en-US" sz="3200" b="1" dirty="0">
              <a:solidFill>
                <a:srgbClr val="FF3300"/>
              </a:solidFill>
              <a:latin typeface="宋体" panose="02010600030101010101" pitchFamily="2" charset="-122"/>
              <a:ea typeface="宋体" panose="02010600030101010101" pitchFamily="2" charset="-122"/>
            </a:endParaRPr>
          </a:p>
        </p:txBody>
      </p:sp>
      <p:sp>
        <p:nvSpPr>
          <p:cNvPr id="9228" name="Text Box 12"/>
          <p:cNvSpPr txBox="1"/>
          <p:nvPr/>
        </p:nvSpPr>
        <p:spPr>
          <a:xfrm>
            <a:off x="233998" y="2068195"/>
            <a:ext cx="8675687" cy="4399915"/>
          </a:xfrm>
          <a:prstGeom prst="rect">
            <a:avLst/>
          </a:prstGeom>
          <a:noFill/>
          <a:ln w="9525">
            <a:noFill/>
          </a:ln>
        </p:spPr>
        <p:txBody>
          <a:bodyPr>
            <a:spAutoFit/>
          </a:bodyPr>
          <a:p>
            <a:pPr lvl="0" algn="just" eaLnBrk="1" hangingPunct="1">
              <a:spcBef>
                <a:spcPct val="50000"/>
              </a:spcBef>
            </a:pPr>
            <a:r>
              <a:rPr lang="en-US" altLang="zh-CN" b="1" dirty="0">
                <a:solidFill>
                  <a:srgbClr val="000000"/>
                </a:solidFill>
                <a:latin typeface="宋体" panose="02010600030101010101" pitchFamily="2" charset="-122"/>
                <a:ea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rPr>
              <a:t>楚王梦见一年青人额头很宽，说是想要报仇。楚王就悬千金重赏，捉拿这年青人。赤听到这个消息就逃走了，逃进山中边走边唱。一个游客遇见赤，对赤说：</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你年纪这么小，为什么哭得这么悲伤呢？</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赤回答说：</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我是干将莫邪的儿子，楚王杀死了我的父亲，我想给他报仇。</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游客说：</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听说楚王悬千金重赏要得到你的头。把你的头和剑拿来，我替你向楚王报仇。</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赤说：</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好极了！</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马上就自杀，割下头，两手捧着头和剑送到游客面前，身躯直立不倒。游客说：</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我不会辜负你。</a:t>
            </a:r>
            <a:r>
              <a:rPr lang="zh-CN" altLang="en-US" sz="2800" b="1" dirty="0">
                <a:solidFill>
                  <a:srgbClr val="000000"/>
                </a:solidFill>
                <a:latin typeface="Times New Roman" panose="02020603050405020304" charset="0"/>
                <a:ea typeface="Arial Unicode MS" pitchFamily="34" charset="-122"/>
              </a:rPr>
              <a:t>”</a:t>
            </a:r>
            <a:r>
              <a:rPr lang="zh-CN" altLang="en-US" sz="2800" b="1" dirty="0">
                <a:solidFill>
                  <a:srgbClr val="000000"/>
                </a:solidFill>
                <a:latin typeface="宋体" panose="02010600030101010101" pitchFamily="2" charset="-122"/>
                <a:ea typeface="宋体" panose="02010600030101010101" pitchFamily="2" charset="-122"/>
              </a:rPr>
              <a:t>于是赤的尸身才倒下。</a:t>
            </a:r>
            <a:endParaRPr lang="zh-CN" altLang="en-US" sz="2800" b="1" dirty="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9228">
                                            <p:txEl>
                                              <p:charRg st="0" end="229"/>
                                            </p:txEl>
                                          </p:spTgt>
                                        </p:tgtEl>
                                        <p:attrNameLst>
                                          <p:attrName>style.visibility</p:attrName>
                                        </p:attrNameLst>
                                      </p:cBhvr>
                                      <p:to>
                                        <p:strVal val="visible"/>
                                      </p:to>
                                    </p:set>
                                    <p:animEffect transition="in" filter="barn(outVertical)">
                                      <p:cBhvr>
                                        <p:cTn id="7" dur="500"/>
                                        <p:tgtEl>
                                          <p:spTgt spid="9228">
                                            <p:txEl>
                                              <p:charRg st="0" end="229"/>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81330" y="11303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16390" name="Text Box 6"/>
          <p:cNvSpPr txBox="1"/>
          <p:nvPr/>
        </p:nvSpPr>
        <p:spPr>
          <a:xfrm>
            <a:off x="179388" y="1365250"/>
            <a:ext cx="8640762" cy="4523105"/>
          </a:xfrm>
          <a:prstGeom prst="rect">
            <a:avLst/>
          </a:prstGeom>
          <a:noFill/>
          <a:ln w="9525">
            <a:noFill/>
          </a:ln>
        </p:spPr>
        <p:txBody>
          <a:bodyPr>
            <a:spAutoFit/>
          </a:bodyPr>
          <a:p>
            <a:pPr lvl="0" algn="just" eaLnBrk="1" hangingPunct="1">
              <a:spcBef>
                <a:spcPct val="50000"/>
              </a:spcBef>
            </a:pPr>
            <a:r>
              <a:rPr lang="en-US" altLang="zh-CN" sz="3200" dirty="0">
                <a:solidFill>
                  <a:srgbClr val="FF3300"/>
                </a:solidFill>
                <a:latin typeface="宋体" panose="02010600030101010101" pitchFamily="2" charset="-122"/>
                <a:ea typeface="宋体" panose="02010600030101010101" pitchFamily="2" charset="-122"/>
              </a:rPr>
              <a:t>    </a:t>
            </a:r>
            <a:r>
              <a:rPr lang="zh-CN" altLang="en-US" sz="3600" dirty="0">
                <a:solidFill>
                  <a:srgbClr val="FF3300"/>
                </a:solidFill>
                <a:latin typeface="宋体" panose="02010600030101010101" pitchFamily="2" charset="-122"/>
                <a:ea typeface="宋体" panose="02010600030101010101" pitchFamily="2" charset="-122"/>
              </a:rPr>
              <a:t>客持头往见楚王，王大喜。客曰：</a:t>
            </a:r>
            <a:r>
              <a:rPr lang="zh-CN" altLang="en-US" sz="3600" dirty="0">
                <a:solidFill>
                  <a:srgbClr val="FF3300"/>
                </a:solidFill>
                <a:latin typeface="Times New Roman" panose="02020603050405020304" charset="0"/>
                <a:ea typeface="宋体" panose="02010600030101010101" pitchFamily="2" charset="-122"/>
              </a:rPr>
              <a:t>“</a:t>
            </a:r>
            <a:r>
              <a:rPr lang="zh-CN" altLang="en-US" sz="3600" dirty="0">
                <a:solidFill>
                  <a:srgbClr val="FF3300"/>
                </a:solidFill>
                <a:latin typeface="宋体" panose="02010600030101010101" pitchFamily="2" charset="-122"/>
                <a:ea typeface="宋体" panose="02010600030101010101" pitchFamily="2" charset="-122"/>
              </a:rPr>
              <a:t>此乃勇士头也，当于</a:t>
            </a:r>
            <a:r>
              <a:rPr lang="zh-CN" altLang="en-US" sz="3600" dirty="0">
                <a:solidFill>
                  <a:srgbClr val="FF66FF"/>
                </a:solidFill>
                <a:latin typeface="宋体" panose="02010600030101010101" pitchFamily="2" charset="-122"/>
                <a:ea typeface="宋体" panose="02010600030101010101" pitchFamily="2" charset="-122"/>
              </a:rPr>
              <a:t>汤镬</a:t>
            </a:r>
            <a:r>
              <a:rPr lang="zh-CN" altLang="en-US" sz="3600" dirty="0">
                <a:solidFill>
                  <a:srgbClr val="FF3300"/>
                </a:solidFill>
                <a:latin typeface="宋体" panose="02010600030101010101" pitchFamily="2" charset="-122"/>
                <a:ea typeface="宋体" panose="02010600030101010101" pitchFamily="2" charset="-122"/>
              </a:rPr>
              <a:t>煮之。</a:t>
            </a:r>
            <a:r>
              <a:rPr lang="zh-CN" altLang="en-US" sz="3600" dirty="0">
                <a:solidFill>
                  <a:srgbClr val="FF3300"/>
                </a:solidFill>
                <a:latin typeface="Times New Roman" panose="02020603050405020304" charset="0"/>
                <a:ea typeface="宋体" panose="02010600030101010101" pitchFamily="2" charset="-122"/>
              </a:rPr>
              <a:t>”</a:t>
            </a:r>
            <a:r>
              <a:rPr lang="zh-CN" altLang="en-US" sz="3600" dirty="0">
                <a:solidFill>
                  <a:srgbClr val="FF3300"/>
                </a:solidFill>
                <a:latin typeface="宋体" panose="02010600030101010101" pitchFamily="2" charset="-122"/>
                <a:ea typeface="宋体" panose="02010600030101010101" pitchFamily="2" charset="-122"/>
              </a:rPr>
              <a:t>王如其言煮头，三日三夕不烂。头</a:t>
            </a:r>
            <a:r>
              <a:rPr lang="zh-CN" altLang="en-US" sz="3600" dirty="0">
                <a:solidFill>
                  <a:srgbClr val="FF66FF"/>
                </a:solidFill>
                <a:latin typeface="宋体" panose="02010600030101010101" pitchFamily="2" charset="-122"/>
                <a:ea typeface="宋体" panose="02010600030101010101" pitchFamily="2" charset="-122"/>
              </a:rPr>
              <a:t>踔</a:t>
            </a:r>
            <a:r>
              <a:rPr lang="zh-CN" altLang="en-US" sz="3600" dirty="0">
                <a:solidFill>
                  <a:srgbClr val="FF3300"/>
                </a:solidFill>
                <a:latin typeface="宋体" panose="02010600030101010101" pitchFamily="2" charset="-122"/>
                <a:ea typeface="宋体" panose="02010600030101010101" pitchFamily="2" charset="-122"/>
              </a:rPr>
              <a:t>出汤中，</a:t>
            </a:r>
            <a:r>
              <a:rPr lang="zh-CN" altLang="en-US" sz="3600" dirty="0">
                <a:solidFill>
                  <a:srgbClr val="FF66FF"/>
                </a:solidFill>
                <a:latin typeface="宋体" panose="02010600030101010101" pitchFamily="2" charset="-122"/>
                <a:ea typeface="宋体" panose="02010600030101010101" pitchFamily="2" charset="-122"/>
              </a:rPr>
              <a:t>踬目</a:t>
            </a:r>
            <a:r>
              <a:rPr lang="zh-CN" altLang="en-US" sz="3600" dirty="0">
                <a:solidFill>
                  <a:srgbClr val="FF3300"/>
                </a:solidFill>
                <a:latin typeface="宋体" panose="02010600030101010101" pitchFamily="2" charset="-122"/>
                <a:ea typeface="宋体" panose="02010600030101010101" pitchFamily="2" charset="-122"/>
              </a:rPr>
              <a:t>大怒。客曰：</a:t>
            </a:r>
            <a:r>
              <a:rPr lang="zh-CN" altLang="en-US" sz="3600" dirty="0">
                <a:solidFill>
                  <a:srgbClr val="FF3300"/>
                </a:solidFill>
                <a:latin typeface="Times New Roman" panose="02020603050405020304" charset="0"/>
                <a:ea typeface="宋体" panose="02010600030101010101" pitchFamily="2" charset="-122"/>
              </a:rPr>
              <a:t>“</a:t>
            </a:r>
            <a:r>
              <a:rPr lang="zh-CN" altLang="en-US" sz="3600" dirty="0">
                <a:solidFill>
                  <a:srgbClr val="FF3300"/>
                </a:solidFill>
                <a:latin typeface="宋体" panose="02010600030101010101" pitchFamily="2" charset="-122"/>
                <a:ea typeface="宋体" panose="02010600030101010101" pitchFamily="2" charset="-122"/>
              </a:rPr>
              <a:t>此儿头不烂，愿王自往</a:t>
            </a:r>
            <a:r>
              <a:rPr lang="zh-CN" altLang="en-US" sz="3600" dirty="0">
                <a:solidFill>
                  <a:srgbClr val="FF66FF"/>
                </a:solidFill>
                <a:latin typeface="宋体" panose="02010600030101010101" pitchFamily="2" charset="-122"/>
                <a:ea typeface="宋体" panose="02010600030101010101" pitchFamily="2" charset="-122"/>
              </a:rPr>
              <a:t>临</a:t>
            </a:r>
            <a:r>
              <a:rPr lang="zh-CN" altLang="en-US" sz="3600" dirty="0">
                <a:solidFill>
                  <a:srgbClr val="FF3300"/>
                </a:solidFill>
                <a:latin typeface="宋体" panose="02010600030101010101" pitchFamily="2" charset="-122"/>
                <a:ea typeface="宋体" panose="02010600030101010101" pitchFamily="2" charset="-122"/>
              </a:rPr>
              <a:t>视之，是必烂也。</a:t>
            </a:r>
            <a:r>
              <a:rPr lang="zh-CN" altLang="en-US" sz="3600" dirty="0">
                <a:solidFill>
                  <a:srgbClr val="FF3300"/>
                </a:solidFill>
                <a:latin typeface="Times New Roman" panose="02020603050405020304" charset="0"/>
                <a:ea typeface="宋体" panose="02010600030101010101" pitchFamily="2" charset="-122"/>
              </a:rPr>
              <a:t>”</a:t>
            </a:r>
            <a:r>
              <a:rPr lang="zh-CN" altLang="en-US" sz="3600" dirty="0">
                <a:solidFill>
                  <a:srgbClr val="FF3300"/>
                </a:solidFill>
                <a:latin typeface="宋体" panose="02010600030101010101" pitchFamily="2" charset="-122"/>
                <a:ea typeface="宋体" panose="02010600030101010101" pitchFamily="2" charset="-122"/>
              </a:rPr>
              <a:t>王即临之。客以剑拟王，王头随堕汤中，客亦自拟己头，头复坠汤中。三首俱烂，不可识别。乃分其汤肉葬之</a:t>
            </a:r>
            <a:r>
              <a:rPr lang="en-US" altLang="zh-CN" sz="3600" dirty="0">
                <a:solidFill>
                  <a:srgbClr val="FF3300"/>
                </a:solidFill>
                <a:latin typeface="宋体" panose="02010600030101010101" pitchFamily="2" charset="-122"/>
                <a:ea typeface="宋体" panose="02010600030101010101" pitchFamily="2" charset="-122"/>
              </a:rPr>
              <a:t>.</a:t>
            </a:r>
            <a:endParaRPr lang="en-US" altLang="zh-CN" b="1" dirty="0">
              <a:solidFill>
                <a:srgbClr val="FF3300"/>
              </a:solidFill>
              <a:latin typeface="Times New Roman" panose="02020603050405020304" charset="0"/>
              <a:ea typeface="宋体" panose="02010600030101010101" pitchFamily="2" charset="-122"/>
            </a:endParaRPr>
          </a:p>
        </p:txBody>
      </p:sp>
      <p:sp>
        <p:nvSpPr>
          <p:cNvPr id="16392" name="Rectangle 8"/>
          <p:cNvSpPr/>
          <p:nvPr/>
        </p:nvSpPr>
        <p:spPr>
          <a:xfrm>
            <a:off x="979805" y="5742623"/>
            <a:ext cx="1562100" cy="368300"/>
          </a:xfrm>
          <a:prstGeom prst="rect">
            <a:avLst/>
          </a:prstGeom>
          <a:noFill/>
          <a:ln w="9525">
            <a:noFill/>
          </a:ln>
        </p:spPr>
        <p:txBody>
          <a:bodyPr wrap="none">
            <a:spAutoFit/>
          </a:bodyPr>
          <a:p>
            <a:pPr lvl="0" eaLnBrk="1" hangingPunct="1"/>
            <a:r>
              <a:rPr lang="zh-CN" altLang="en-US" b="1" dirty="0">
                <a:latin typeface="Times New Roman" panose="02020603050405020304" charset="0"/>
                <a:ea typeface="宋体" panose="02010600030101010101" pitchFamily="2" charset="-122"/>
              </a:rPr>
              <a:t>汤镬：开水锅</a:t>
            </a:r>
            <a:endParaRPr lang="zh-CN" altLang="en-US" b="1" dirty="0">
              <a:latin typeface="Times New Roman" panose="02020603050405020304" charset="0"/>
              <a:ea typeface="宋体" panose="02010600030101010101" pitchFamily="2" charset="-122"/>
            </a:endParaRPr>
          </a:p>
        </p:txBody>
      </p:sp>
      <p:sp>
        <p:nvSpPr>
          <p:cNvPr id="16393" name="Rectangle 9"/>
          <p:cNvSpPr/>
          <p:nvPr/>
        </p:nvSpPr>
        <p:spPr>
          <a:xfrm>
            <a:off x="971550" y="6262688"/>
            <a:ext cx="872490" cy="368300"/>
          </a:xfrm>
          <a:prstGeom prst="rect">
            <a:avLst/>
          </a:prstGeom>
          <a:noFill/>
          <a:ln w="9525">
            <a:noFill/>
          </a:ln>
        </p:spPr>
        <p:txBody>
          <a:bodyPr wrap="none">
            <a:spAutoFit/>
          </a:bodyPr>
          <a:p>
            <a:pPr lvl="0" eaLnBrk="1" hangingPunct="1"/>
            <a:r>
              <a:rPr lang="zh-CN" altLang="en-US" b="1" dirty="0">
                <a:latin typeface="Times New Roman" panose="02020603050405020304" charset="0"/>
                <a:ea typeface="宋体" panose="02010600030101010101" pitchFamily="2" charset="-122"/>
              </a:rPr>
              <a:t>踔：跳</a:t>
            </a:r>
            <a:endParaRPr lang="zh-CN" altLang="en-US" b="1" dirty="0">
              <a:latin typeface="Times New Roman" panose="02020603050405020304" charset="0"/>
              <a:ea typeface="宋体" panose="02010600030101010101" pitchFamily="2" charset="-122"/>
            </a:endParaRPr>
          </a:p>
        </p:txBody>
      </p:sp>
      <p:sp>
        <p:nvSpPr>
          <p:cNvPr id="16394" name="Rectangle 10"/>
          <p:cNvSpPr/>
          <p:nvPr/>
        </p:nvSpPr>
        <p:spPr>
          <a:xfrm>
            <a:off x="4513263" y="5703888"/>
            <a:ext cx="1332230" cy="368300"/>
          </a:xfrm>
          <a:prstGeom prst="rect">
            <a:avLst/>
          </a:prstGeom>
          <a:noFill/>
          <a:ln w="9525">
            <a:noFill/>
          </a:ln>
        </p:spPr>
        <p:txBody>
          <a:bodyPr wrap="none">
            <a:spAutoFit/>
          </a:bodyPr>
          <a:p>
            <a:pPr lvl="0" eaLnBrk="1" hangingPunct="1"/>
            <a:r>
              <a:rPr lang="zh-CN" altLang="en-US" b="1" dirty="0">
                <a:latin typeface="Times New Roman" panose="02020603050405020304" charset="0"/>
                <a:ea typeface="宋体" panose="02010600030101010101" pitchFamily="2" charset="-122"/>
              </a:rPr>
              <a:t>踬目：瞪眼</a:t>
            </a:r>
            <a:endParaRPr lang="zh-CN" altLang="en-US" b="1" dirty="0">
              <a:latin typeface="Times New Roman" panose="02020603050405020304" charset="0"/>
              <a:ea typeface="宋体" panose="02010600030101010101" pitchFamily="2" charset="-122"/>
            </a:endParaRPr>
          </a:p>
        </p:txBody>
      </p:sp>
      <p:sp>
        <p:nvSpPr>
          <p:cNvPr id="16395" name="Rectangle 11"/>
          <p:cNvSpPr/>
          <p:nvPr/>
        </p:nvSpPr>
        <p:spPr>
          <a:xfrm>
            <a:off x="4572000" y="6262688"/>
            <a:ext cx="1102360" cy="368300"/>
          </a:xfrm>
          <a:prstGeom prst="rect">
            <a:avLst/>
          </a:prstGeom>
          <a:noFill/>
          <a:ln w="9525">
            <a:noFill/>
          </a:ln>
        </p:spPr>
        <p:txBody>
          <a:bodyPr wrap="none">
            <a:spAutoFit/>
          </a:bodyPr>
          <a:p>
            <a:pPr lvl="0" eaLnBrk="1" hangingPunct="1"/>
            <a:r>
              <a:rPr lang="zh-CN" altLang="en-US" b="1" dirty="0">
                <a:latin typeface="Times New Roman" panose="02020603050405020304" charset="0"/>
                <a:ea typeface="宋体" panose="02010600030101010101" pitchFamily="2" charset="-122"/>
              </a:rPr>
              <a:t>临：靠近</a:t>
            </a:r>
            <a:endParaRPr lang="zh-CN" altLang="en-US" b="1" dirty="0">
              <a:latin typeface="Times New Roman" panose="02020603050405020304" charset="0"/>
              <a:ea typeface="宋体" panose="02010600030101010101" pitchFamily="2" charset="-122"/>
            </a:endParaRPr>
          </a:p>
        </p:txBody>
      </p:sp>
      <p:sp>
        <p:nvSpPr>
          <p:cNvPr id="22532" name="Text Box 5"/>
          <p:cNvSpPr txBox="1"/>
          <p:nvPr/>
        </p:nvSpPr>
        <p:spPr>
          <a:xfrm>
            <a:off x="3415030" y="602933"/>
            <a:ext cx="2314575" cy="768350"/>
          </a:xfrm>
          <a:prstGeom prst="rect">
            <a:avLst/>
          </a:prstGeom>
          <a:noFill/>
          <a:ln w="9525">
            <a:noFill/>
          </a:ln>
        </p:spPr>
        <p:txBody>
          <a:bodyPr>
            <a:spAutoFit/>
          </a:bodyPr>
          <a:p>
            <a:pPr lvl="0" eaLnBrk="1" hangingPunct="1">
              <a:spcBef>
                <a:spcPct val="50000"/>
              </a:spcBef>
            </a:pPr>
            <a:r>
              <a:rPr lang="zh-CN" altLang="en-US" sz="4400" b="1" dirty="0">
                <a:solidFill>
                  <a:srgbClr val="FF9966"/>
                </a:solidFill>
                <a:latin typeface="Times New Roman" panose="02020603050405020304" charset="0"/>
                <a:ea typeface="隶书" panose="02010509060101010101" pitchFamily="49" charset="-122"/>
              </a:rPr>
              <a:t>第四段</a:t>
            </a:r>
            <a:endParaRPr lang="zh-CN" altLang="en-US" sz="4400" b="1" dirty="0">
              <a:solidFill>
                <a:srgbClr val="FF9966"/>
              </a:solidFill>
              <a:latin typeface="Times New Roman" panose="0202060305040502030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90">
                                            <p:txEl>
                                              <p:charRg st="0" end="134"/>
                                            </p:txEl>
                                          </p:spTgt>
                                        </p:tgtEl>
                                        <p:attrNameLst>
                                          <p:attrName>style.visibility</p:attrName>
                                        </p:attrNameLst>
                                      </p:cBhvr>
                                      <p:to>
                                        <p:strVal val="visible"/>
                                      </p:to>
                                    </p:set>
                                    <p:animEffect transition="in" filter="dissolve">
                                      <p:cBhvr>
                                        <p:cTn id="7" dur="500"/>
                                        <p:tgtEl>
                                          <p:spTgt spid="16390">
                                            <p:txEl>
                                              <p:charRg st="0" end="134"/>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projctor.wav"/>
                                        </p:tgtEl>
                                      </p:cMediaNode>
                                    </p:audio>
                                  </p:sub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nodeType="clickEffect">
                                  <p:stCondLst>
                                    <p:cond delay="0"/>
                                  </p:stCondLst>
                                  <p:childTnLst>
                                    <p:set>
                                      <p:cBhvr>
                                        <p:cTn id="11" dur="1" fill="hold">
                                          <p:stCondLst>
                                            <p:cond delay="0"/>
                                          </p:stCondLst>
                                        </p:cTn>
                                        <p:tgtEl>
                                          <p:spTgt spid="16392">
                                            <p:txEl>
                                              <p:charRg st="0" end="7"/>
                                            </p:txEl>
                                          </p:spTgt>
                                        </p:tgtEl>
                                        <p:attrNameLst>
                                          <p:attrName>style.visibility</p:attrName>
                                        </p:attrNameLst>
                                      </p:cBhvr>
                                      <p:to>
                                        <p:strVal val="visible"/>
                                      </p:to>
                                    </p:set>
                                    <p:anim calcmode="lin" valueType="num">
                                      <p:cBhvr>
                                        <p:cTn id="12" dur="500" fill="hold"/>
                                        <p:tgtEl>
                                          <p:spTgt spid="16392">
                                            <p:txEl>
                                              <p:charRg st="0"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16392">
                                            <p:txEl>
                                              <p:charRg st="0"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16392">
                                            <p:txEl>
                                              <p:charRg st="0"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16392">
                                            <p:txEl>
                                              <p:charRg st="0" end="7"/>
                                            </p:txEl>
                                          </p:spTgt>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9" presetClass="entr" presetSubtype="0" accel="100000" fill="hold" nodeType="clickEffect">
                                  <p:stCondLst>
                                    <p:cond delay="0"/>
                                  </p:stCondLst>
                                  <p:childTnLst>
                                    <p:set>
                                      <p:cBhvr>
                                        <p:cTn id="19" dur="1" fill="hold">
                                          <p:stCondLst>
                                            <p:cond delay="0"/>
                                          </p:stCondLst>
                                        </p:cTn>
                                        <p:tgtEl>
                                          <p:spTgt spid="16393">
                                            <p:txEl>
                                              <p:charRg st="0" end="4"/>
                                            </p:txEl>
                                          </p:spTgt>
                                        </p:tgtEl>
                                        <p:attrNameLst>
                                          <p:attrName>style.visibility</p:attrName>
                                        </p:attrNameLst>
                                      </p:cBhvr>
                                      <p:to>
                                        <p:strVal val="visible"/>
                                      </p:to>
                                    </p:set>
                                    <p:anim calcmode="lin" valueType="num">
                                      <p:cBhvr>
                                        <p:cTn id="20" dur="500" fill="hold"/>
                                        <p:tgtEl>
                                          <p:spTgt spid="16393">
                                            <p:txEl>
                                              <p:charRg st="0"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16393">
                                            <p:txEl>
                                              <p:charRg st="0"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16393">
                                            <p:txEl>
                                              <p:charRg st="0"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16393">
                                            <p:txEl>
                                              <p:charRg st="0" end="4"/>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9" presetClass="entr" presetSubtype="0" accel="100000" fill="hold" grpId="0" nodeType="clickEffect">
                                  <p:stCondLst>
                                    <p:cond delay="0"/>
                                  </p:stCondLst>
                                  <p:childTnLst>
                                    <p:set>
                                      <p:cBhvr>
                                        <p:cTn id="27" dur="1" fill="hold">
                                          <p:stCondLst>
                                            <p:cond delay="0"/>
                                          </p:stCondLst>
                                        </p:cTn>
                                        <p:tgtEl>
                                          <p:spTgt spid="16394"/>
                                        </p:tgtEl>
                                        <p:attrNameLst>
                                          <p:attrName>style.visibility</p:attrName>
                                        </p:attrNameLst>
                                      </p:cBhvr>
                                      <p:to>
                                        <p:strVal val="visible"/>
                                      </p:to>
                                    </p:set>
                                    <p:anim calcmode="lin" valueType="num">
                                      <p:cBhvr>
                                        <p:cTn id="28" dur="500" fill="hold"/>
                                        <p:tgtEl>
                                          <p:spTgt spid="16394"/>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16394"/>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16394"/>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1639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9" presetClass="entr" presetSubtype="0" accel="100000" fill="hold" nodeType="clickEffect">
                                  <p:stCondLst>
                                    <p:cond delay="0"/>
                                  </p:stCondLst>
                                  <p:childTnLst>
                                    <p:set>
                                      <p:cBhvr>
                                        <p:cTn id="35" dur="1" fill="hold">
                                          <p:stCondLst>
                                            <p:cond delay="0"/>
                                          </p:stCondLst>
                                        </p:cTn>
                                        <p:tgtEl>
                                          <p:spTgt spid="16395">
                                            <p:txEl>
                                              <p:charRg st="0" end="5"/>
                                            </p:txEl>
                                          </p:spTgt>
                                        </p:tgtEl>
                                        <p:attrNameLst>
                                          <p:attrName>style.visibility</p:attrName>
                                        </p:attrNameLst>
                                      </p:cBhvr>
                                      <p:to>
                                        <p:strVal val="visible"/>
                                      </p:to>
                                    </p:set>
                                    <p:anim calcmode="lin" valueType="num">
                                      <p:cBhvr>
                                        <p:cTn id="36" dur="500" fill="hold"/>
                                        <p:tgtEl>
                                          <p:spTgt spid="16395">
                                            <p:txEl>
                                              <p:charRg st="0"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7" dur="500" fill="hold"/>
                                        <p:tgtEl>
                                          <p:spTgt spid="16395">
                                            <p:txEl>
                                              <p:charRg st="0"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8" dur="500" fill="hold"/>
                                        <p:tgtEl>
                                          <p:spTgt spid="16395">
                                            <p:txEl>
                                              <p:charRg st="0"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39" dur="500" fill="hold"/>
                                        <p:tgtEl>
                                          <p:spTgt spid="16395">
                                            <p:txEl>
                                              <p:charRg st="0"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uild="p"/>
      <p:bldP spid="1639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67995" y="13398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13316" name="Text Box 4"/>
          <p:cNvSpPr txBox="1"/>
          <p:nvPr/>
        </p:nvSpPr>
        <p:spPr>
          <a:xfrm>
            <a:off x="314325" y="1778000"/>
            <a:ext cx="8515350" cy="4399915"/>
          </a:xfrm>
          <a:prstGeom prst="rect">
            <a:avLst/>
          </a:prstGeom>
          <a:noFill/>
          <a:ln w="9525">
            <a:noFill/>
          </a:ln>
        </p:spPr>
        <p:txBody>
          <a:bodyPr>
            <a:spAutoFit/>
          </a:bodyPr>
          <a:p>
            <a:pPr lvl="0" eaLnBrk="1" hangingPunct="1">
              <a:spcBef>
                <a:spcPct val="50000"/>
              </a:spcBef>
            </a:pPr>
            <a:r>
              <a:rPr lang="en-US" altLang="zh-CN" sz="2800" b="1" dirty="0">
                <a:solidFill>
                  <a:srgbClr val="000000"/>
                </a:solidFill>
                <a:latin typeface="宋体" panose="02010600030101010101" pitchFamily="2" charset="-122"/>
                <a:ea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rPr>
              <a:t>游客拿着赤的头去见楚王，楚王非常高兴。游客说：“这是勇士的头，应当在滚烫的镬中把它煮烂。”楚王就按着游客的话来煮头，煮了三日三夜还没煮烂。头还从滚烫的水中跳起来，瞪大眼睛，显出怒气冲冲的样子。游客说：“这年青人的头煮不烂，希望大王亲自到镬旁观看，这头就一定会煮烂。”楚王就到镬旁看。游客用剑对准楚王的头砍下去，楚王的头随着剑势掉入沸水中。游客也对准自己的头砍下，头又坠入沸水中。三个头一起煮烂了，不能识别。人们只好从沸水中分出烂肉和三个人头一块儿埋葬</a:t>
            </a:r>
            <a:r>
              <a:rPr lang="en-US" altLang="zh-CN" sz="2800" b="1" dirty="0">
                <a:solidFill>
                  <a:srgbClr val="000000"/>
                </a:solidFill>
                <a:latin typeface="宋体" panose="02010600030101010101" pitchFamily="2" charset="-122"/>
                <a:ea typeface="宋体" panose="02010600030101010101" pitchFamily="2" charset="-122"/>
              </a:rPr>
              <a:t>.</a:t>
            </a:r>
            <a:endParaRPr lang="en-US" altLang="zh-CN" sz="2800" b="1" dirty="0">
              <a:solidFill>
                <a:srgbClr val="000000"/>
              </a:solidFill>
              <a:latin typeface="宋体" panose="02010600030101010101" pitchFamily="2" charset="-122"/>
              <a:ea typeface="宋体" panose="02010600030101010101" pitchFamily="2" charset="-122"/>
            </a:endParaRPr>
          </a:p>
        </p:txBody>
      </p:sp>
      <p:sp>
        <p:nvSpPr>
          <p:cNvPr id="23556" name="Rectangle 5"/>
          <p:cNvSpPr/>
          <p:nvPr/>
        </p:nvSpPr>
        <p:spPr>
          <a:xfrm>
            <a:off x="467995" y="1056958"/>
            <a:ext cx="1560195" cy="645160"/>
          </a:xfrm>
          <a:prstGeom prst="rect">
            <a:avLst/>
          </a:prstGeom>
          <a:noFill/>
          <a:ln w="9525">
            <a:noFill/>
          </a:ln>
        </p:spPr>
        <p:txBody>
          <a:bodyPr wrap="none">
            <a:spAutoFit/>
          </a:bodyPr>
          <a:p>
            <a:pPr lvl="0" eaLnBrk="1" hangingPunct="1"/>
            <a:r>
              <a:rPr lang="zh-CN" altLang="en-US" sz="3600" b="1" dirty="0">
                <a:solidFill>
                  <a:srgbClr val="3333FF"/>
                </a:solidFill>
                <a:latin typeface="Times New Roman" panose="02020603050405020304" charset="0"/>
                <a:ea typeface="宋体" panose="02010600030101010101" pitchFamily="2" charset="-122"/>
              </a:rPr>
              <a:t>翻译：</a:t>
            </a:r>
            <a:endParaRPr lang="zh-CN" altLang="en-US" sz="3600" b="1" dirty="0">
              <a:solidFill>
                <a:srgbClr val="3333FF"/>
              </a:solidFill>
              <a:latin typeface="Times New Roman" panose="020206030504050203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16">
                                            <p:txEl>
                                              <p:charRg st="0" end="227"/>
                                            </p:txEl>
                                          </p:spTgt>
                                        </p:tgtEl>
                                        <p:attrNameLst>
                                          <p:attrName>style.visibility</p:attrName>
                                        </p:attrNameLst>
                                      </p:cBhvr>
                                      <p:to>
                                        <p:strVal val="visible"/>
                                      </p:to>
                                    </p:set>
                                    <p:animEffect transition="in" filter="dissolve">
                                      <p:cBhvr>
                                        <p:cTn id="7" dur="500"/>
                                        <p:tgtEl>
                                          <p:spTgt spid="13316">
                                            <p:txEl>
                                              <p:charRg st="0" end="227"/>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12750" y="13462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问题·探究</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24580" name="Text Box 6"/>
          <p:cNvSpPr txBox="1"/>
          <p:nvPr/>
        </p:nvSpPr>
        <p:spPr>
          <a:xfrm>
            <a:off x="762000" y="1828800"/>
            <a:ext cx="6629400" cy="460375"/>
          </a:xfrm>
          <a:prstGeom prst="rect">
            <a:avLst/>
          </a:prstGeom>
          <a:noFill/>
          <a:ln w="9525">
            <a:noFill/>
          </a:ln>
        </p:spPr>
        <p:txBody>
          <a:bodyPr>
            <a:spAutoFit/>
          </a:bodyPr>
          <a:p>
            <a:pPr lvl="0" eaLnBrk="1" hangingPunct="1">
              <a:spcBef>
                <a:spcPct val="50000"/>
              </a:spcBef>
            </a:pPr>
            <a:endParaRPr lang="zh-CN" altLang="zh-CN" sz="2400" dirty="0">
              <a:latin typeface="Times New Roman" panose="02020603050405020304" charset="0"/>
              <a:ea typeface="宋体" panose="02010600030101010101" pitchFamily="2" charset="-122"/>
            </a:endParaRPr>
          </a:p>
        </p:txBody>
      </p:sp>
      <p:sp>
        <p:nvSpPr>
          <p:cNvPr id="14344" name="Text Box 8"/>
          <p:cNvSpPr txBox="1"/>
          <p:nvPr/>
        </p:nvSpPr>
        <p:spPr>
          <a:xfrm>
            <a:off x="152400" y="1219200"/>
            <a:ext cx="8991600" cy="583565"/>
          </a:xfrm>
          <a:prstGeom prst="rect">
            <a:avLst/>
          </a:prstGeom>
          <a:noFill/>
          <a:ln w="9525">
            <a:noFill/>
          </a:ln>
        </p:spPr>
        <p:txBody>
          <a:bodyPr>
            <a:spAutoFit/>
          </a:bodyPr>
          <a:p>
            <a:pPr lvl="0" eaLnBrk="1" hangingPunct="1">
              <a:spcBef>
                <a:spcPct val="50000"/>
              </a:spcBef>
            </a:pPr>
            <a:r>
              <a:rPr lang="en-US" altLang="zh-CN" sz="3200" b="1" dirty="0">
                <a:solidFill>
                  <a:srgbClr val="FF33CC"/>
                </a:solidFill>
                <a:latin typeface="Times New Roman" panose="02020603050405020304" charset="0"/>
                <a:ea typeface="宋体" panose="02010600030101010101" pitchFamily="2" charset="-122"/>
              </a:rPr>
              <a:t>1</a:t>
            </a:r>
            <a:r>
              <a:rPr lang="zh-CN" altLang="en-US" sz="3200" b="1" dirty="0">
                <a:solidFill>
                  <a:srgbClr val="FF33CC"/>
                </a:solidFill>
                <a:latin typeface="Times New Roman" panose="02020603050405020304" charset="0"/>
                <a:ea typeface="宋体" panose="02010600030101010101" pitchFamily="2" charset="-122"/>
              </a:rPr>
              <a:t>、本文的情节如果用两个字来概括应该是什么？</a:t>
            </a:r>
            <a:endParaRPr lang="zh-CN" altLang="en-US" sz="3200" b="1" dirty="0">
              <a:solidFill>
                <a:srgbClr val="FF33CC"/>
              </a:solidFill>
              <a:latin typeface="Times New Roman" panose="02020603050405020304" charset="0"/>
              <a:ea typeface="宋体" panose="02010600030101010101" pitchFamily="2" charset="-122"/>
            </a:endParaRPr>
          </a:p>
        </p:txBody>
      </p:sp>
      <p:sp>
        <p:nvSpPr>
          <p:cNvPr id="14345" name="Text Box 9"/>
          <p:cNvSpPr txBox="1"/>
          <p:nvPr/>
        </p:nvSpPr>
        <p:spPr>
          <a:xfrm>
            <a:off x="762000" y="1905000"/>
            <a:ext cx="4343400" cy="583565"/>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charset="0"/>
                <a:ea typeface="宋体" panose="02010600030101010101" pitchFamily="2" charset="-122"/>
              </a:rPr>
              <a:t>复仇。</a:t>
            </a:r>
            <a:endParaRPr lang="zh-CN" altLang="en-US" sz="3200" b="1" dirty="0">
              <a:solidFill>
                <a:srgbClr val="FF3300"/>
              </a:solidFill>
              <a:latin typeface="Times New Roman" panose="02020603050405020304" charset="0"/>
              <a:ea typeface="宋体" panose="02010600030101010101" pitchFamily="2" charset="-122"/>
            </a:endParaRPr>
          </a:p>
        </p:txBody>
      </p:sp>
      <p:sp>
        <p:nvSpPr>
          <p:cNvPr id="14346" name="Text Box 10"/>
          <p:cNvSpPr txBox="1"/>
          <p:nvPr/>
        </p:nvSpPr>
        <p:spPr>
          <a:xfrm>
            <a:off x="228600" y="2590800"/>
            <a:ext cx="7772400" cy="583565"/>
          </a:xfrm>
          <a:prstGeom prst="rect">
            <a:avLst/>
          </a:prstGeom>
          <a:noFill/>
          <a:ln w="9525">
            <a:noFill/>
          </a:ln>
        </p:spPr>
        <p:txBody>
          <a:bodyPr>
            <a:spAutoFit/>
          </a:bodyPr>
          <a:p>
            <a:pPr lvl="0" eaLnBrk="1" hangingPunct="1">
              <a:spcBef>
                <a:spcPct val="50000"/>
              </a:spcBef>
            </a:pPr>
            <a:r>
              <a:rPr lang="en-US" altLang="zh-CN" sz="3200" b="1" dirty="0">
                <a:solidFill>
                  <a:srgbClr val="FF66FF"/>
                </a:solidFill>
                <a:latin typeface="Times New Roman" panose="02020603050405020304" charset="0"/>
                <a:ea typeface="宋体" panose="02010600030101010101" pitchFamily="2" charset="-122"/>
              </a:rPr>
              <a:t>2</a:t>
            </a:r>
            <a:r>
              <a:rPr lang="zh-CN" altLang="en-US" sz="3200" b="1" dirty="0">
                <a:solidFill>
                  <a:srgbClr val="FF66FF"/>
                </a:solidFill>
                <a:latin typeface="Times New Roman" panose="02020603050405020304" charset="0"/>
                <a:ea typeface="宋体" panose="02010600030101010101" pitchFamily="2" charset="-122"/>
              </a:rPr>
              <a:t>、课文围绕这两字展开了怎样的故事情节？</a:t>
            </a:r>
            <a:endParaRPr lang="zh-CN" altLang="en-US" sz="3200" b="1" dirty="0">
              <a:solidFill>
                <a:srgbClr val="FF66FF"/>
              </a:solidFill>
              <a:latin typeface="Times New Roman" panose="02020603050405020304" charset="0"/>
              <a:ea typeface="宋体" panose="02010600030101010101" pitchFamily="2" charset="-122"/>
            </a:endParaRPr>
          </a:p>
        </p:txBody>
      </p:sp>
      <p:sp>
        <p:nvSpPr>
          <p:cNvPr id="14347" name="Text Box 11"/>
          <p:cNvSpPr txBox="1"/>
          <p:nvPr/>
        </p:nvSpPr>
        <p:spPr>
          <a:xfrm>
            <a:off x="1187450" y="3789363"/>
            <a:ext cx="7162800" cy="583565"/>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charset="0"/>
                <a:ea typeface="宋体" panose="02010600030101010101" pitchFamily="2" charset="-122"/>
              </a:rPr>
              <a:t>干将铸剑，为王所杀 </a:t>
            </a:r>
            <a:r>
              <a:rPr lang="en-US" altLang="zh-CN" sz="3200" b="1" dirty="0">
                <a:solidFill>
                  <a:srgbClr val="FF3300"/>
                </a:solidFill>
                <a:latin typeface="Times New Roman" panose="02020603050405020304" charset="0"/>
                <a:ea typeface="宋体" panose="02010600030101010101" pitchFamily="2" charset="-122"/>
              </a:rPr>
              <a:t>——   </a:t>
            </a:r>
            <a:r>
              <a:rPr lang="zh-CN" altLang="en-US" sz="3200" b="1" dirty="0">
                <a:solidFill>
                  <a:srgbClr val="FF3300"/>
                </a:solidFill>
                <a:latin typeface="Times New Roman" panose="02020603050405020304" charset="0"/>
                <a:ea typeface="宋体" panose="02010600030101010101" pitchFamily="2" charset="-122"/>
              </a:rPr>
              <a:t>开端</a:t>
            </a:r>
            <a:endParaRPr lang="zh-CN" altLang="en-US" sz="3200" b="1" dirty="0">
              <a:solidFill>
                <a:srgbClr val="FF3300"/>
              </a:solidFill>
              <a:latin typeface="Times New Roman" panose="02020603050405020304" charset="0"/>
              <a:ea typeface="宋体" panose="02010600030101010101" pitchFamily="2" charset="-122"/>
            </a:endParaRPr>
          </a:p>
        </p:txBody>
      </p:sp>
      <p:sp>
        <p:nvSpPr>
          <p:cNvPr id="14348" name="Text Box 12"/>
          <p:cNvSpPr txBox="1"/>
          <p:nvPr/>
        </p:nvSpPr>
        <p:spPr>
          <a:xfrm>
            <a:off x="1042988" y="4437063"/>
            <a:ext cx="6553200" cy="583565"/>
          </a:xfrm>
          <a:prstGeom prst="rect">
            <a:avLst/>
          </a:prstGeom>
          <a:noFill/>
          <a:ln w="9525">
            <a:noFill/>
          </a:ln>
        </p:spPr>
        <p:txBody>
          <a:bodyPr>
            <a:spAutoFit/>
          </a:bodyPr>
          <a:p>
            <a:pPr lvl="0" eaLnBrk="1" hangingPunct="1">
              <a:spcBef>
                <a:spcPct val="50000"/>
              </a:spcBef>
            </a:pPr>
            <a:r>
              <a:rPr lang="zh-CN" altLang="en-US" sz="3200" b="1" dirty="0">
                <a:solidFill>
                  <a:srgbClr val="00B050"/>
                </a:solidFill>
                <a:latin typeface="Times New Roman" panose="02020603050405020304" charset="0"/>
                <a:ea typeface="宋体" panose="02010600030101010101" pitchFamily="2" charset="-122"/>
              </a:rPr>
              <a:t>子赤取剑，欲报父仇   </a:t>
            </a:r>
            <a:r>
              <a:rPr lang="en-US" altLang="zh-CN" sz="3200" b="1" dirty="0">
                <a:solidFill>
                  <a:srgbClr val="00B050"/>
                </a:solidFill>
                <a:latin typeface="Times New Roman" panose="02020603050405020304" charset="0"/>
                <a:ea typeface="宋体" panose="02010600030101010101" pitchFamily="2" charset="-122"/>
              </a:rPr>
              <a:t>——   </a:t>
            </a:r>
            <a:r>
              <a:rPr lang="zh-CN" altLang="en-US" sz="3200" b="1" dirty="0">
                <a:solidFill>
                  <a:srgbClr val="00B050"/>
                </a:solidFill>
                <a:latin typeface="Times New Roman" panose="02020603050405020304" charset="0"/>
                <a:ea typeface="宋体" panose="02010600030101010101" pitchFamily="2" charset="-122"/>
              </a:rPr>
              <a:t>发展</a:t>
            </a:r>
            <a:endParaRPr lang="zh-CN" altLang="en-US" sz="3200" b="1" dirty="0">
              <a:solidFill>
                <a:srgbClr val="00B050"/>
              </a:solidFill>
              <a:latin typeface="Times New Roman" panose="02020603050405020304" charset="0"/>
              <a:ea typeface="宋体" panose="02010600030101010101" pitchFamily="2" charset="-122"/>
            </a:endParaRPr>
          </a:p>
        </p:txBody>
      </p:sp>
      <p:sp>
        <p:nvSpPr>
          <p:cNvPr id="14349" name="Text Box 13"/>
          <p:cNvSpPr txBox="1"/>
          <p:nvPr/>
        </p:nvSpPr>
        <p:spPr>
          <a:xfrm>
            <a:off x="1081723" y="5051108"/>
            <a:ext cx="6553200" cy="583565"/>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charset="0"/>
                <a:ea typeface="宋体" panose="02010600030101010101" pitchFamily="2" charset="-122"/>
              </a:rPr>
              <a:t>山中遇客，以命相托   </a:t>
            </a:r>
            <a:r>
              <a:rPr lang="en-US" altLang="zh-CN" sz="3200" b="1" dirty="0">
                <a:solidFill>
                  <a:srgbClr val="FF3300"/>
                </a:solidFill>
                <a:latin typeface="Times New Roman" panose="02020603050405020304" charset="0"/>
                <a:ea typeface="宋体" panose="02010600030101010101" pitchFamily="2" charset="-122"/>
              </a:rPr>
              <a:t>——  </a:t>
            </a:r>
            <a:r>
              <a:rPr lang="zh-CN" altLang="en-US" sz="3200" b="1" dirty="0">
                <a:solidFill>
                  <a:srgbClr val="FF3300"/>
                </a:solidFill>
                <a:latin typeface="Times New Roman" panose="02020603050405020304" charset="0"/>
                <a:ea typeface="宋体" panose="02010600030101010101" pitchFamily="2" charset="-122"/>
              </a:rPr>
              <a:t>高潮</a:t>
            </a:r>
            <a:endParaRPr lang="zh-CN" altLang="en-US" sz="3200" b="1" dirty="0">
              <a:solidFill>
                <a:srgbClr val="FF3300"/>
              </a:solidFill>
              <a:latin typeface="Times New Roman" panose="02020603050405020304" charset="0"/>
              <a:ea typeface="宋体" panose="02010600030101010101" pitchFamily="2" charset="-122"/>
            </a:endParaRPr>
          </a:p>
        </p:txBody>
      </p:sp>
      <p:sp>
        <p:nvSpPr>
          <p:cNvPr id="14350" name="Text Box 14"/>
          <p:cNvSpPr txBox="1"/>
          <p:nvPr/>
        </p:nvSpPr>
        <p:spPr>
          <a:xfrm>
            <a:off x="1116013" y="5661025"/>
            <a:ext cx="6858000" cy="583565"/>
          </a:xfrm>
          <a:prstGeom prst="rect">
            <a:avLst/>
          </a:prstGeom>
          <a:noFill/>
          <a:ln w="9525">
            <a:noFill/>
          </a:ln>
        </p:spPr>
        <p:txBody>
          <a:bodyPr>
            <a:spAutoFit/>
          </a:bodyPr>
          <a:p>
            <a:pPr lvl="0" eaLnBrk="1" hangingPunct="1">
              <a:spcBef>
                <a:spcPct val="50000"/>
              </a:spcBef>
            </a:pPr>
            <a:r>
              <a:rPr lang="zh-CN" altLang="en-US" sz="3200" b="1" dirty="0">
                <a:solidFill>
                  <a:srgbClr val="00B050"/>
                </a:solidFill>
                <a:latin typeface="Times New Roman" panose="02020603050405020304" charset="0"/>
                <a:ea typeface="宋体" panose="02010600030101010101" pitchFamily="2" charset="-122"/>
              </a:rPr>
              <a:t>客设计谋，智杀楚王   </a:t>
            </a:r>
            <a:r>
              <a:rPr lang="en-US" altLang="zh-CN" sz="3200" b="1" dirty="0">
                <a:solidFill>
                  <a:srgbClr val="00B050"/>
                </a:solidFill>
                <a:latin typeface="Times New Roman" panose="02020603050405020304" charset="0"/>
                <a:ea typeface="宋体" panose="02010600030101010101" pitchFamily="2" charset="-122"/>
              </a:rPr>
              <a:t>——  </a:t>
            </a:r>
            <a:r>
              <a:rPr lang="zh-CN" altLang="en-US" sz="3200" b="1" dirty="0">
                <a:solidFill>
                  <a:srgbClr val="00B050"/>
                </a:solidFill>
                <a:latin typeface="Times New Roman" panose="02020603050405020304" charset="0"/>
                <a:ea typeface="宋体" panose="02010600030101010101" pitchFamily="2" charset="-122"/>
              </a:rPr>
              <a:t>结局</a:t>
            </a:r>
            <a:endParaRPr lang="zh-CN" altLang="en-US" sz="3200" b="1" dirty="0">
              <a:solidFill>
                <a:srgbClr val="00B050"/>
              </a:solidFill>
              <a:latin typeface="Times New Roman" panose="020206030504050203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iterate type="wd">
                                    <p:tmPct val="100000"/>
                                  </p:iterate>
                                  <p:childTnLst>
                                    <p:set>
                                      <p:cBhvr>
                                        <p:cTn id="6" dur="1" fill="hold">
                                          <p:stCondLst>
                                            <p:cond delay="0"/>
                                          </p:stCondLst>
                                        </p:cTn>
                                        <p:tgtEl>
                                          <p:spTgt spid="14344">
                                            <p:txEl>
                                              <p:charRg st="0" end="23"/>
                                            </p:txEl>
                                          </p:spTgt>
                                        </p:tgtEl>
                                        <p:attrNameLst>
                                          <p:attrName>style.visibility</p:attrName>
                                        </p:attrNameLst>
                                      </p:cBhvr>
                                      <p:to>
                                        <p:strVal val="visible"/>
                                      </p:to>
                                    </p:set>
                                    <p:anim calcmode="lin" valueType="num">
                                      <p:cBhvr additive="base">
                                        <p:cTn id="7" dur="300" fill="hold"/>
                                        <p:tgtEl>
                                          <p:spTgt spid="14344">
                                            <p:txEl>
                                              <p:charRg st="0" end="23"/>
                                            </p:txEl>
                                          </p:spTgt>
                                        </p:tgtEl>
                                        <p:attrNameLst>
                                          <p:attrName>ppt_x</p:attrName>
                                        </p:attrNameLst>
                                      </p:cBhvr>
                                      <p:tavLst>
                                        <p:tav tm="0">
                                          <p:val>
                                            <p:strVal val="#ppt_x"/>
                                          </p:val>
                                        </p:tav>
                                        <p:tav tm="100000">
                                          <p:val>
                                            <p:strVal val="#ppt_x"/>
                                          </p:val>
                                        </p:tav>
                                      </p:tavLst>
                                    </p:anim>
                                    <p:anim calcmode="lin" valueType="num">
                                      <p:cBhvr additive="base">
                                        <p:cTn id="8" dur="300" fill="hold"/>
                                        <p:tgtEl>
                                          <p:spTgt spid="14344">
                                            <p:txEl>
                                              <p:charRg st="0" end="23"/>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4345">
                                            <p:txEl>
                                              <p:charRg st="0" end="4"/>
                                            </p:txEl>
                                          </p:spTgt>
                                        </p:tgtEl>
                                        <p:attrNameLst>
                                          <p:attrName>style.visibility</p:attrName>
                                        </p:attrNameLst>
                                      </p:cBhvr>
                                      <p:to>
                                        <p:strVal val="visible"/>
                                      </p:to>
                                    </p:set>
                                    <p:animEffect transition="in" filter="dissolve">
                                      <p:cBhvr>
                                        <p:cTn id="13" dur="500"/>
                                        <p:tgtEl>
                                          <p:spTgt spid="14345">
                                            <p:txEl>
                                              <p:charRg st="0"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14347">
                                            <p:txEl>
                                              <p:charRg st="0" end="18"/>
                                            </p:txEl>
                                          </p:spTgt>
                                        </p:tgtEl>
                                        <p:attrNameLst>
                                          <p:attrName>style.visibility</p:attrName>
                                        </p:attrNameLst>
                                      </p:cBhvr>
                                      <p:to>
                                        <p:strVal val="visible"/>
                                      </p:to>
                                    </p:set>
                                    <p:animEffect transition="in" filter="box(out)">
                                      <p:cBhvr>
                                        <p:cTn id="18" dur="500"/>
                                        <p:tgtEl>
                                          <p:spTgt spid="14347">
                                            <p:txEl>
                                              <p:charRg st="0" end="18"/>
                                            </p:txEl>
                                          </p:spTgt>
                                        </p:tgtEl>
                                      </p:cBhvr>
                                    </p:animEffect>
                                  </p:childTnLst>
                                  <p:subTnLst>
                                    <p:audio>
                                      <p:cMediaNode>
                                        <p:cTn display="0" masterRel="sameClick">
                                          <p:stCondLst>
                                            <p:cond evt="begin" delay="0">
                                              <p:tn val="16"/>
                                            </p:cond>
                                          </p:stCondLst>
                                          <p:endCondLst>
                                            <p:cond evt="onStopAudio" delay="0">
                                              <p:tgtEl>
                                                <p:sldTgt/>
                                              </p:tgtEl>
                                            </p:cond>
                                          </p:endCondLst>
                                        </p:cTn>
                                        <p:tgtEl>
                                          <p:sndTgt r:embed="rId1" name="camera.wav"/>
                                        </p:tgtEl>
                                      </p:cMediaNode>
                                    </p:audio>
                                  </p:sub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4348">
                                            <p:txEl>
                                              <p:charRg st="0" end="20"/>
                                            </p:txEl>
                                          </p:spTgt>
                                        </p:tgtEl>
                                        <p:attrNameLst>
                                          <p:attrName>style.visibility</p:attrName>
                                        </p:attrNameLst>
                                      </p:cBhvr>
                                      <p:to>
                                        <p:strVal val="visible"/>
                                      </p:to>
                                    </p:set>
                                    <p:animEffect transition="in" filter="dissolve">
                                      <p:cBhvr>
                                        <p:cTn id="23" dur="500"/>
                                        <p:tgtEl>
                                          <p:spTgt spid="14348">
                                            <p:txEl>
                                              <p:charRg st="0" end="2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32" fill="hold" grpId="0" nodeType="clickEffect">
                                  <p:stCondLst>
                                    <p:cond delay="0"/>
                                  </p:stCondLst>
                                  <p:childTnLst>
                                    <p:set>
                                      <p:cBhvr>
                                        <p:cTn id="27" dur="1" fill="hold">
                                          <p:stCondLst>
                                            <p:cond delay="0"/>
                                          </p:stCondLst>
                                        </p:cTn>
                                        <p:tgtEl>
                                          <p:spTgt spid="14349">
                                            <p:txEl>
                                              <p:charRg st="0" end="19"/>
                                            </p:txEl>
                                          </p:spTgt>
                                        </p:tgtEl>
                                        <p:attrNameLst>
                                          <p:attrName>style.visibility</p:attrName>
                                        </p:attrNameLst>
                                      </p:cBhvr>
                                      <p:to>
                                        <p:strVal val="visible"/>
                                      </p:to>
                                    </p:set>
                                    <p:animEffect transition="in" filter="box(out)">
                                      <p:cBhvr>
                                        <p:cTn id="28" dur="500"/>
                                        <p:tgtEl>
                                          <p:spTgt spid="14349">
                                            <p:txEl>
                                              <p:charRg st="0" end="19"/>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1" name="camera.wav"/>
                                        </p:tgtEl>
                                      </p:cMediaNode>
                                    </p:audio>
                                  </p:subTnLst>
                                </p:cTn>
                              </p:par>
                            </p:childTnLst>
                          </p:cTn>
                        </p:par>
                      </p:childTnLst>
                    </p:cTn>
                  </p:par>
                  <p:par>
                    <p:cTn id="29" fill="hold">
                      <p:stCondLst>
                        <p:cond delay="indefinite"/>
                      </p:stCondLst>
                      <p:childTnLst>
                        <p:par>
                          <p:cTn id="30" fill="hold">
                            <p:stCondLst>
                              <p:cond delay="0"/>
                            </p:stCondLst>
                            <p:childTnLst>
                              <p:par>
                                <p:cTn id="31" presetID="4" presetClass="entr" presetSubtype="32" fill="hold" grpId="0" nodeType="clickEffect">
                                  <p:stCondLst>
                                    <p:cond delay="0"/>
                                  </p:stCondLst>
                                  <p:childTnLst>
                                    <p:set>
                                      <p:cBhvr>
                                        <p:cTn id="32" dur="1" fill="hold">
                                          <p:stCondLst>
                                            <p:cond delay="0"/>
                                          </p:stCondLst>
                                        </p:cTn>
                                        <p:tgtEl>
                                          <p:spTgt spid="14350">
                                            <p:txEl>
                                              <p:charRg st="0" end="19"/>
                                            </p:txEl>
                                          </p:spTgt>
                                        </p:tgtEl>
                                        <p:attrNameLst>
                                          <p:attrName>style.visibility</p:attrName>
                                        </p:attrNameLst>
                                      </p:cBhvr>
                                      <p:to>
                                        <p:strVal val="visible"/>
                                      </p:to>
                                    </p:set>
                                    <p:animEffect transition="in" filter="box(out)">
                                      <p:cBhvr>
                                        <p:cTn id="33" dur="500"/>
                                        <p:tgtEl>
                                          <p:spTgt spid="14350">
                                            <p:txEl>
                                              <p:charRg st="0" end="19"/>
                                            </p:txEl>
                                          </p:spTgt>
                                        </p:tgtEl>
                                      </p:cBhvr>
                                    </p:animEffect>
                                  </p:childTnLst>
                                  <p:subTnLst>
                                    <p:audio>
                                      <p:cMediaNode>
                                        <p:cTn display="0" masterRel="sameClick">
                                          <p:stCondLst>
                                            <p:cond evt="begin" delay="0">
                                              <p:tn val="31"/>
                                            </p:cond>
                                          </p:stCondLst>
                                          <p:endCondLst>
                                            <p:cond evt="onStopAudio" delay="0">
                                              <p:tgtEl>
                                                <p:sldTgt/>
                                              </p:tgtEl>
                                            </p:cond>
                                          </p:endCondLst>
                                        </p:cTn>
                                        <p:tgtEl>
                                          <p:sndTgt r:embed="rId1" name="camera.wav"/>
                                        </p:tgtEl>
                                      </p:cMediaNode>
                                    </p:audio>
                                  </p:subTnLst>
                                </p:cTn>
                              </p:par>
                            </p:childTnLst>
                          </p:cTn>
                        </p:par>
                      </p:childTnLst>
                    </p:cTn>
                  </p:par>
                  <p:par>
                    <p:cTn id="34" fill="hold">
                      <p:stCondLst>
                        <p:cond delay="indefinite"/>
                      </p:stCondLst>
                      <p:childTnLst>
                        <p:par>
                          <p:cTn id="35" fill="hold">
                            <p:stCondLst>
                              <p:cond delay="0"/>
                            </p:stCondLst>
                            <p:childTnLst>
                              <p:par>
                                <p:cTn id="36" presetID="16" presetClass="entr" presetSubtype="37" fill="hold" grpId="0" nodeType="clickEffect">
                                  <p:stCondLst>
                                    <p:cond delay="0"/>
                                  </p:stCondLst>
                                  <p:childTnLst>
                                    <p:set>
                                      <p:cBhvr>
                                        <p:cTn id="37" dur="1" fill="hold">
                                          <p:stCondLst>
                                            <p:cond delay="0"/>
                                          </p:stCondLst>
                                        </p:cTn>
                                        <p:tgtEl>
                                          <p:spTgt spid="14346">
                                            <p:txEl>
                                              <p:charRg st="0" end="21"/>
                                            </p:txEl>
                                          </p:spTgt>
                                        </p:tgtEl>
                                        <p:attrNameLst>
                                          <p:attrName>style.visibility</p:attrName>
                                        </p:attrNameLst>
                                      </p:cBhvr>
                                      <p:to>
                                        <p:strVal val="visible"/>
                                      </p:to>
                                    </p:set>
                                    <p:animEffect transition="in" filter="barn(outVertical)">
                                      <p:cBhvr>
                                        <p:cTn id="38" dur="500"/>
                                        <p:tgtEl>
                                          <p:spTgt spid="14346">
                                            <p:txEl>
                                              <p:charRg st="0"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build="p"/>
      <p:bldP spid="14345" grpId="0" build="p"/>
      <p:bldP spid="14346" grpId="0" build="p"/>
      <p:bldP spid="14347" grpId="0" build="p"/>
      <p:bldP spid="14348" grpId="0" build="p"/>
      <p:bldP spid="14349" grpId="0" build="p"/>
      <p:bldP spid="14350"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981075" y="1585913"/>
            <a:ext cx="7326630" cy="1938020"/>
          </a:xfrm>
          <a:prstGeom prst="rect">
            <a:avLst/>
          </a:prstGeom>
          <a:noFill/>
          <a:ln w="9525">
            <a:noFill/>
          </a:ln>
        </p:spPr>
        <p:txBody>
          <a:bodyPr wrap="square" anchor="ctr">
            <a:spAutoFit/>
          </a:bodyPr>
          <a:p>
            <a:pPr lvl="0" eaLnBrk="1" hangingPunct="1"/>
            <a:r>
              <a:rPr lang="zh-CN" altLang="en-US" sz="4000" b="1" dirty="0">
                <a:solidFill>
                  <a:srgbClr val="660033"/>
                </a:solidFill>
                <a:latin typeface="Arial" panose="020B0604020202020204" pitchFamily="34" charset="0"/>
                <a:ea typeface="宋体" panose="02010600030101010101" pitchFamily="2" charset="-122"/>
              </a:rPr>
              <a:t>　这篇文章中有些情节在现实生活中是不可能发生的，为什么这样的故事能代代相传？</a:t>
            </a:r>
            <a:endParaRPr lang="zh-CN" altLang="en-US" sz="4000" b="1" dirty="0">
              <a:solidFill>
                <a:srgbClr val="660033"/>
              </a:solidFill>
              <a:latin typeface="Arial" panose="020B0604020202020204" pitchFamily="34" charset="0"/>
              <a:ea typeface="宋体" panose="02010600030101010101" pitchFamily="2" charset="-122"/>
            </a:endParaRPr>
          </a:p>
        </p:txBody>
      </p:sp>
      <p:sp>
        <p:nvSpPr>
          <p:cNvPr id="37891" name="Rectangle 3"/>
          <p:cNvSpPr/>
          <p:nvPr/>
        </p:nvSpPr>
        <p:spPr>
          <a:xfrm>
            <a:off x="1221740" y="4389120"/>
            <a:ext cx="6151245" cy="645160"/>
          </a:xfrm>
          <a:prstGeom prst="rect">
            <a:avLst/>
          </a:prstGeom>
          <a:noFill/>
          <a:ln w="9525">
            <a:noFill/>
          </a:ln>
        </p:spPr>
        <p:txBody>
          <a:bodyPr wrap="none">
            <a:spAutoFit/>
          </a:bodyPr>
          <a:p>
            <a:pPr lvl="0" eaLnBrk="1" hangingPunct="1"/>
            <a:r>
              <a:rPr lang="zh-CN" altLang="en-US" sz="3600" b="1" dirty="0">
                <a:solidFill>
                  <a:srgbClr val="FF0000"/>
                </a:solidFill>
                <a:latin typeface="Times New Roman" panose="02020603050405020304" charset="0"/>
                <a:ea typeface="宋体" panose="02010600030101010101" pitchFamily="2" charset="-122"/>
              </a:rPr>
              <a:t>故事寄托着老百姓的美好愿望</a:t>
            </a:r>
            <a:endParaRPr lang="zh-CN" altLang="en-US" sz="3600" b="1" dirty="0">
              <a:solidFill>
                <a:srgbClr val="FF0000"/>
              </a:solidFill>
              <a:latin typeface="Times New Roman" panose="02020603050405020304" charset="0"/>
              <a:ea typeface="宋体" panose="02010600030101010101" pitchFamily="2" charset="-122"/>
            </a:endParaRPr>
          </a:p>
        </p:txBody>
      </p:sp>
      <p:sp>
        <p:nvSpPr>
          <p:cNvPr id="4" name="矩形 3"/>
          <p:cNvSpPr/>
          <p:nvPr/>
        </p:nvSpPr>
        <p:spPr>
          <a:xfrm>
            <a:off x="435610" y="12255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问题·探究</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7891">
                                            <p:txEl>
                                              <p:charRg st="0" end="18"/>
                                            </p:txEl>
                                          </p:spTgt>
                                        </p:tgtEl>
                                        <p:attrNameLst>
                                          <p:attrName>style.visibility</p:attrName>
                                        </p:attrNameLst>
                                      </p:cBhvr>
                                      <p:to>
                                        <p:strVal val="visible"/>
                                      </p:to>
                                    </p:set>
                                    <p:anim calcmode="lin" valueType="num">
                                      <p:cBhvr>
                                        <p:cTn id="7" dur="500" fill="hold"/>
                                        <p:tgtEl>
                                          <p:spTgt spid="37891">
                                            <p:txEl>
                                              <p:charRg st="0" end="1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7891">
                                            <p:txEl>
                                              <p:charRg st="0" end="1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7891">
                                            <p:txEl>
                                              <p:charRg st="0" end="18"/>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7891">
                                            <p:txEl>
                                              <p:charRg st="0" end="1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76885" y="12255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拓展·延伸</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18438" name="Text Box 6"/>
          <p:cNvSpPr txBox="1"/>
          <p:nvPr/>
        </p:nvSpPr>
        <p:spPr>
          <a:xfrm>
            <a:off x="476885" y="1799590"/>
            <a:ext cx="8229600" cy="1568450"/>
          </a:xfrm>
          <a:prstGeom prst="rect">
            <a:avLst/>
          </a:prstGeom>
          <a:noFill/>
          <a:ln w="9525">
            <a:noFill/>
          </a:ln>
        </p:spPr>
        <p:txBody>
          <a:bodyPr>
            <a:spAutoFit/>
          </a:bodyPr>
          <a:p>
            <a:pPr lvl="0" eaLnBrk="1" hangingPunct="1">
              <a:spcBef>
                <a:spcPct val="50000"/>
              </a:spcBef>
            </a:pPr>
            <a:r>
              <a:rPr lang="en-US" altLang="zh-CN" sz="3200" b="1" dirty="0">
                <a:solidFill>
                  <a:srgbClr val="FF66FF"/>
                </a:solidFill>
                <a:latin typeface="Times New Roman" panose="02020603050405020304" charset="0"/>
                <a:ea typeface="宋体" panose="02010600030101010101" pitchFamily="2" charset="-122"/>
              </a:rPr>
              <a:t>1</a:t>
            </a:r>
            <a:r>
              <a:rPr lang="zh-CN" altLang="en-US" sz="3200" b="1" dirty="0">
                <a:solidFill>
                  <a:srgbClr val="FF66FF"/>
                </a:solidFill>
                <a:latin typeface="Times New Roman" panose="02020603050405020304" charset="0"/>
                <a:ea typeface="宋体" panose="02010600030101010101" pitchFamily="2" charset="-122"/>
              </a:rPr>
              <a:t>）楚王是一个领导者，统治者。一个国家的领导者，一个 工厂的管理者，甚至一个企业的小主管，应该从楚王身上学会什么？</a:t>
            </a:r>
            <a:endParaRPr lang="zh-CN" altLang="en-US" sz="3200" b="1" dirty="0">
              <a:solidFill>
                <a:srgbClr val="FF66FF"/>
              </a:solidFill>
              <a:latin typeface="Times New Roman" panose="02020603050405020304" charset="0"/>
              <a:ea typeface="宋体" panose="02010600030101010101" pitchFamily="2" charset="-122"/>
            </a:endParaRPr>
          </a:p>
        </p:txBody>
      </p:sp>
      <p:sp>
        <p:nvSpPr>
          <p:cNvPr id="19460" name="Text Box 4"/>
          <p:cNvSpPr txBox="1"/>
          <p:nvPr/>
        </p:nvSpPr>
        <p:spPr>
          <a:xfrm>
            <a:off x="381000" y="3663950"/>
            <a:ext cx="8153400" cy="1753235"/>
          </a:xfrm>
          <a:prstGeom prst="rect">
            <a:avLst/>
          </a:prstGeom>
          <a:noFill/>
          <a:ln w="9525">
            <a:noFill/>
          </a:ln>
        </p:spPr>
        <p:txBody>
          <a:bodyPr>
            <a:spAutoFit/>
          </a:bodyPr>
          <a:p>
            <a:pPr lvl="0" eaLnBrk="1" hangingPunct="1">
              <a:spcBef>
                <a:spcPct val="50000"/>
              </a:spcBef>
            </a:pPr>
            <a:r>
              <a:rPr lang="en-US" altLang="zh-CN" sz="3600" b="1" dirty="0">
                <a:solidFill>
                  <a:srgbClr val="FF0066"/>
                </a:solidFill>
                <a:latin typeface="Times New Roman" panose="02020603050405020304" charset="0"/>
                <a:ea typeface="宋体" panose="02010600030101010101" pitchFamily="2" charset="-122"/>
              </a:rPr>
              <a:t>2</a:t>
            </a:r>
            <a:r>
              <a:rPr lang="zh-CN" altLang="en-US" sz="3600" b="1" dirty="0">
                <a:solidFill>
                  <a:srgbClr val="FF0066"/>
                </a:solidFill>
                <a:latin typeface="Times New Roman" panose="02020603050405020304" charset="0"/>
                <a:ea typeface="宋体" panose="02010600030101010101" pitchFamily="2" charset="-122"/>
              </a:rPr>
              <a:t>）“赤”不惜生命为父报仇，“客”也不负诺言，以身殉义。对他们的行为，你是怎么看？</a:t>
            </a:r>
            <a:endParaRPr lang="zh-CN" altLang="en-US" sz="3600" b="1" dirty="0">
              <a:solidFill>
                <a:srgbClr val="FF0066"/>
              </a:solidFill>
              <a:latin typeface="Times New Roman" panose="020206030504050203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8">
                                            <p:txEl>
                                              <p:charRg st="0" end="58"/>
                                            </p:txEl>
                                          </p:spTgt>
                                        </p:tgtEl>
                                        <p:attrNameLst>
                                          <p:attrName>style.visibility</p:attrName>
                                        </p:attrNameLst>
                                      </p:cBhvr>
                                      <p:to>
                                        <p:strVal val="visible"/>
                                      </p:to>
                                    </p:set>
                                    <p:animEffect transition="in" filter="dissolve">
                                      <p:cBhvr>
                                        <p:cTn id="7" dur="500"/>
                                        <p:tgtEl>
                                          <p:spTgt spid="18438">
                                            <p:txEl>
                                              <p:charRg st="0" end="5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9460">
                                            <p:txEl>
                                              <p:charRg st="0" end="42"/>
                                            </p:txEl>
                                          </p:spTgt>
                                        </p:tgtEl>
                                        <p:attrNameLst>
                                          <p:attrName>style.visibility</p:attrName>
                                        </p:attrNameLst>
                                      </p:cBhvr>
                                      <p:to>
                                        <p:strVal val="visible"/>
                                      </p:to>
                                    </p:set>
                                    <p:animEffect transition="in" filter="box(out)">
                                      <p:cBhvr>
                                        <p:cTn id="12" dur="500"/>
                                        <p:tgtEl>
                                          <p:spTgt spid="19460">
                                            <p:txEl>
                                              <p:charRg st="0" end="4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build="p"/>
      <p:bldP spid="1946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471805" y="11303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课堂·导入</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14338" name="Rectangle 2"/>
          <p:cNvSpPr/>
          <p:nvPr/>
        </p:nvSpPr>
        <p:spPr>
          <a:xfrm>
            <a:off x="81280" y="1396365"/>
            <a:ext cx="8982075" cy="5077460"/>
          </a:xfrm>
          <a:prstGeom prst="rect">
            <a:avLst/>
          </a:prstGeom>
          <a:noFill/>
          <a:ln w="9525">
            <a:noFill/>
          </a:ln>
        </p:spPr>
        <p:txBody>
          <a:bodyPr>
            <a:spAutoFit/>
          </a:bodyPr>
          <a:p>
            <a:pPr lvl="0" algn="l" eaLnBrk="1" hangingPunct="1"/>
            <a:r>
              <a:rPr lang="zh-CN" altLang="en-US" sz="3600" b="1" dirty="0">
                <a:solidFill>
                  <a:srgbClr val="FF6600"/>
                </a:solidFill>
                <a:latin typeface="Arial" panose="020B0604020202020204" pitchFamily="34" charset="0"/>
                <a:ea typeface="宋体" panose="02010600030101010101" pitchFamily="2" charset="-122"/>
              </a:rPr>
              <a:t>一</a:t>
            </a:r>
            <a:r>
              <a:rPr lang="en-US" altLang="zh-CN" sz="3600" b="1" dirty="0">
                <a:solidFill>
                  <a:srgbClr val="FF6600"/>
                </a:solidFill>
                <a:latin typeface="Arial" panose="020B0604020202020204" pitchFamily="34" charset="0"/>
                <a:ea typeface="宋体" panose="02010600030101010101" pitchFamily="2" charset="-122"/>
              </a:rPr>
              <a:t>.</a:t>
            </a:r>
            <a:r>
              <a:rPr lang="zh-CN" altLang="en-US" sz="3600" b="1" dirty="0">
                <a:solidFill>
                  <a:srgbClr val="FF6600"/>
                </a:solidFill>
                <a:latin typeface="Arial" panose="020B0604020202020204" pitchFamily="34" charset="0"/>
                <a:ea typeface="宋体" panose="02010600030101010101" pitchFamily="2" charset="-122"/>
              </a:rPr>
              <a:t>教学目标</a:t>
            </a:r>
            <a:br>
              <a:rPr lang="zh-CN" altLang="en-US" sz="3600" b="1" dirty="0">
                <a:solidFill>
                  <a:srgbClr val="FF6600"/>
                </a:solidFill>
                <a:latin typeface="Arial" panose="020B0604020202020204" pitchFamily="34" charset="0"/>
                <a:ea typeface="宋体" panose="02010600030101010101" pitchFamily="2" charset="-122"/>
              </a:rPr>
            </a:br>
            <a:r>
              <a:rPr lang="zh-CN" altLang="en-US" sz="3600" b="1" dirty="0">
                <a:solidFill>
                  <a:srgbClr val="FF6600"/>
                </a:solidFill>
                <a:latin typeface="Arial" panose="020B0604020202020204" pitchFamily="34" charset="0"/>
                <a:ea typeface="宋体" panose="02010600030101010101" pitchFamily="2" charset="-122"/>
              </a:rPr>
              <a:t> </a:t>
            </a:r>
            <a:r>
              <a:rPr lang="en-US" altLang="zh-CN" sz="3600" b="1" dirty="0">
                <a:solidFill>
                  <a:srgbClr val="660033"/>
                </a:solidFill>
                <a:latin typeface="Arial" panose="020B0604020202020204" pitchFamily="34" charset="0"/>
                <a:ea typeface="宋体" panose="02010600030101010101" pitchFamily="2" charset="-122"/>
              </a:rPr>
              <a:t>1. </a:t>
            </a:r>
            <a:r>
              <a:rPr lang="zh-CN" altLang="en-US" sz="3600" b="1" dirty="0">
                <a:solidFill>
                  <a:srgbClr val="660033"/>
                </a:solidFill>
                <a:latin typeface="Arial" panose="020B0604020202020204" pitchFamily="34" charset="0"/>
                <a:ea typeface="宋体" panose="02010600030101010101" pitchFamily="2" charset="-122"/>
              </a:rPr>
              <a:t>在读懂文章、理解情节的基础上进一步分析人物形象</a:t>
            </a:r>
            <a:br>
              <a:rPr lang="zh-CN" altLang="en-US" sz="3600" b="1" dirty="0">
                <a:solidFill>
                  <a:srgbClr val="660033"/>
                </a:solidFill>
                <a:latin typeface="Arial" panose="020B0604020202020204" pitchFamily="34" charset="0"/>
                <a:ea typeface="宋体" panose="02010600030101010101" pitchFamily="2" charset="-122"/>
              </a:rPr>
            </a:br>
            <a:r>
              <a:rPr lang="en-US" altLang="zh-CN" sz="3600" b="1" dirty="0">
                <a:solidFill>
                  <a:srgbClr val="660033"/>
                </a:solidFill>
                <a:latin typeface="Arial" panose="020B0604020202020204" pitchFamily="34" charset="0"/>
                <a:ea typeface="宋体" panose="02010600030101010101" pitchFamily="2" charset="-122"/>
              </a:rPr>
              <a:t>2. </a:t>
            </a:r>
            <a:r>
              <a:rPr lang="zh-CN" altLang="en-US" sz="3600" b="1" dirty="0">
                <a:solidFill>
                  <a:srgbClr val="660033"/>
                </a:solidFill>
                <a:latin typeface="Arial" panose="020B0604020202020204" pitchFamily="34" charset="0"/>
                <a:ea typeface="宋体" panose="02010600030101010101" pitchFamily="2" charset="-122"/>
              </a:rPr>
              <a:t>理解文章所反映的古代劳动人民反抗专制暴君的斗争精神以及老百姓在民间传说中所寄托的美好愿望</a:t>
            </a:r>
            <a:endParaRPr lang="zh-CN" altLang="en-US" sz="3600" b="1" dirty="0">
              <a:solidFill>
                <a:srgbClr val="660033"/>
              </a:solidFill>
              <a:latin typeface="Arial" panose="020B0604020202020204" pitchFamily="34" charset="0"/>
              <a:ea typeface="宋体" panose="02010600030101010101" pitchFamily="2" charset="-122"/>
            </a:endParaRPr>
          </a:p>
          <a:p>
            <a:pPr lvl="0" algn="l" eaLnBrk="1" hangingPunct="1"/>
            <a:r>
              <a:rPr lang="zh-CN" altLang="en-US" sz="3600" b="1" dirty="0">
                <a:solidFill>
                  <a:srgbClr val="FF6600"/>
                </a:solidFill>
                <a:latin typeface="Arial" panose="020B0604020202020204" pitchFamily="34" charset="0"/>
                <a:ea typeface="宋体" panose="02010600030101010101" pitchFamily="2" charset="-122"/>
              </a:rPr>
              <a:t> 二</a:t>
            </a:r>
            <a:r>
              <a:rPr lang="en-US" altLang="zh-CN" sz="3600" b="1" dirty="0">
                <a:solidFill>
                  <a:srgbClr val="FF6600"/>
                </a:solidFill>
                <a:latin typeface="Arial" panose="020B0604020202020204" pitchFamily="34" charset="0"/>
                <a:ea typeface="宋体" panose="02010600030101010101" pitchFamily="2" charset="-122"/>
              </a:rPr>
              <a:t>.</a:t>
            </a:r>
            <a:r>
              <a:rPr lang="zh-CN" altLang="en-US" sz="3600" b="1" dirty="0">
                <a:solidFill>
                  <a:srgbClr val="FF6600"/>
                </a:solidFill>
                <a:latin typeface="Arial" panose="020B0604020202020204" pitchFamily="34" charset="0"/>
                <a:ea typeface="宋体" panose="02010600030101010101" pitchFamily="2" charset="-122"/>
              </a:rPr>
              <a:t>教学重点与难点</a:t>
            </a:r>
            <a:br>
              <a:rPr lang="zh-CN" altLang="en-US" sz="3600" b="1" dirty="0">
                <a:solidFill>
                  <a:srgbClr val="FF6600"/>
                </a:solidFill>
                <a:latin typeface="Arial" panose="020B0604020202020204" pitchFamily="34" charset="0"/>
                <a:ea typeface="宋体" panose="02010600030101010101" pitchFamily="2" charset="-122"/>
              </a:rPr>
            </a:br>
            <a:r>
              <a:rPr lang="zh-CN" altLang="en-US" sz="3600" b="1" dirty="0">
                <a:solidFill>
                  <a:srgbClr val="660033"/>
                </a:solidFill>
                <a:latin typeface="Arial" panose="020B0604020202020204" pitchFamily="34" charset="0"/>
                <a:ea typeface="宋体" panose="02010600030101010101" pitchFamily="2" charset="-122"/>
              </a:rPr>
              <a:t>重点：分析文章中侠客的人物形象</a:t>
            </a:r>
            <a:endParaRPr lang="zh-CN" altLang="en-US" sz="3600" b="1" dirty="0">
              <a:solidFill>
                <a:srgbClr val="660033"/>
              </a:solidFill>
              <a:latin typeface="Arial" panose="020B0604020202020204" pitchFamily="34" charset="0"/>
              <a:ea typeface="宋体" panose="02010600030101010101" pitchFamily="2" charset="-122"/>
            </a:endParaRPr>
          </a:p>
          <a:p>
            <a:pPr lvl="0" algn="l" eaLnBrk="1" hangingPunct="1"/>
            <a:r>
              <a:rPr lang="zh-CN" altLang="en-US" sz="3600" b="1" dirty="0">
                <a:solidFill>
                  <a:srgbClr val="660033"/>
                </a:solidFill>
                <a:latin typeface="Arial" panose="020B0604020202020204" pitchFamily="34" charset="0"/>
                <a:ea typeface="宋体" panose="02010600030101010101" pitchFamily="2" charset="-122"/>
              </a:rPr>
              <a:t>难点：正确理解文章情节中的怪异成分</a:t>
            </a:r>
            <a:endParaRPr lang="zh-CN" altLang="en-US" sz="3600" b="1" dirty="0">
              <a:solidFill>
                <a:srgbClr val="660033"/>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30225" y="11049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品析·语言</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21505" name="矩形 45057"/>
          <p:cNvSpPr/>
          <p:nvPr/>
        </p:nvSpPr>
        <p:spPr>
          <a:xfrm>
            <a:off x="530225" y="1482090"/>
            <a:ext cx="8223885" cy="4154170"/>
          </a:xfrm>
          <a:prstGeom prst="rect">
            <a:avLst/>
          </a:prstGeom>
          <a:noFill/>
          <a:ln w="9525">
            <a:noFill/>
            <a:miter/>
          </a:ln>
        </p:spPr>
        <p:txBody>
          <a:bodyPr wrap="square" anchor="t">
            <a:spAutoFit/>
          </a:bodyPr>
          <a:p>
            <a:pPr lvl="0"/>
            <a:r>
              <a:rPr lang="en-US" altLang="zh-CN" sz="2400" b="1"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本文采用顺叙的写法，把事情的来龙去脉讲述得清清楚楚。</a:t>
            </a:r>
            <a:endParaRPr lang="zh-CN" altLang="en-US" sz="2400" b="1" dirty="0">
              <a:latin typeface="Arial" panose="020B0604020202020204" pitchFamily="34" charset="0"/>
              <a:ea typeface="宋体" panose="02010600030101010101" pitchFamily="2" charset="-122"/>
            </a:endParaRPr>
          </a:p>
          <a:p>
            <a:pPr lvl="0"/>
            <a:r>
              <a:rPr lang="zh-CN" altLang="en-US" sz="2400" b="1" dirty="0">
                <a:latin typeface="Arial" panose="020B0604020202020204" pitchFamily="34" charset="0"/>
                <a:ea typeface="宋体" panose="02010600030101010101" pitchFamily="2" charset="-122"/>
              </a:rPr>
              <a:t>       本文多处使用夸张的手法，使故事本身充满了神奇的色彩。楚王知道赤要报杀父之仇是在梦中得知的。在赤自刎之后还要双手把头和剑奉给“客”，而且在没有得到“客”的进一步答复之前尸体还僵硬不倒。在楚王用“汤镬”煮赤的头颅的时候，赤的头颅三日三夜不烂，而且还要跳出汤中，怒目而视。在楚王被杀、“客”也自杀之后三人的头颅一起烂掉，而且不可识别。这些现象在生活之中是不可能发生的，但是文章通过这种夸张性的描述增添了文章英雄主义的神奇色彩。</a:t>
            </a:r>
            <a:endParaRPr lang="zh-CN" altLang="en-US" sz="24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12750" y="11112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课堂·小结</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28674" name="Rectangle 2"/>
          <p:cNvSpPr/>
          <p:nvPr/>
        </p:nvSpPr>
        <p:spPr>
          <a:xfrm>
            <a:off x="482600" y="1188720"/>
            <a:ext cx="8179435" cy="5077460"/>
          </a:xfrm>
          <a:prstGeom prst="rect">
            <a:avLst/>
          </a:prstGeom>
          <a:noFill/>
          <a:ln w="9525">
            <a:noFill/>
          </a:ln>
        </p:spPr>
        <p:txBody>
          <a:bodyPr wrap="square" anchor="ctr">
            <a:spAutoFit/>
          </a:bodyPr>
          <a:p>
            <a:pPr lvl="0" indent="266700" algn="ctr" eaLnBrk="1" hangingPunct="1"/>
            <a:endParaRPr lang="zh-CN" altLang="en-US" sz="3600" b="1" dirty="0">
              <a:solidFill>
                <a:srgbClr val="660033"/>
              </a:solidFill>
              <a:latin typeface="Arial" panose="020B0604020202020204" pitchFamily="34" charset="0"/>
              <a:ea typeface="宋体" panose="02010600030101010101" pitchFamily="2" charset="-122"/>
            </a:endParaRPr>
          </a:p>
          <a:p>
            <a:pPr lvl="0" indent="266700" algn="l" eaLnBrk="1" hangingPunct="1"/>
            <a:r>
              <a:rPr lang="zh-CN" altLang="en-US" sz="3600" b="1" dirty="0">
                <a:solidFill>
                  <a:srgbClr val="660033"/>
                </a:solidFill>
                <a:latin typeface="Arial" panose="020B0604020202020204" pitchFamily="34" charset="0"/>
                <a:ea typeface="宋体" panose="02010600030101010101" pitchFamily="2" charset="-122"/>
              </a:rPr>
              <a:t>    课文通过一个侠客为干将莫邪之子赤报杀父之仇的故事，表现了“客”不辜负赤的信任，终于完成了赤的嘱托，赞扬了侠义之士为维护正义而勇于献身的精神。干将莫邪、赤、客都是生活在最底层的劳动人民，他们敢于反抗楚王，与统治阶级进行斗争，表现出一种英勇顽强、不畏强暴的大无畏的英雄气概。</a:t>
            </a:r>
            <a:endParaRPr lang="zh-CN" altLang="en-US" sz="3600" b="1" dirty="0">
              <a:solidFill>
                <a:srgbClr val="660033"/>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10790" y="2762250"/>
            <a:ext cx="4754880" cy="1188720"/>
          </a:xfrm>
          <a:prstGeom prst="rect">
            <a:avLst/>
          </a:prstGeom>
          <a:noFill/>
          <a:ln>
            <a:noFill/>
          </a:ln>
        </p:spPr>
        <p:txBody>
          <a:bodyPr wrap="none" rtlCol="0" anchor="t">
            <a:prstTxWarp prst="textChevronInverted">
              <a:avLst/>
            </a:prstTxWarp>
            <a:spAutoFit/>
            <a:scene3d>
              <a:camera prst="perspectiveFront"/>
              <a:lightRig rig="threePt" dir="t"/>
            </a:scene3d>
          </a:bodyPr>
          <a:p>
            <a:pPr algn="ctr"/>
            <a:r>
              <a:rPr lang="zh-CN" altLang="en-US" sz="7200" strike="noStrike" noProof="1">
                <a:solidFill>
                  <a:srgbClr val="FF0000"/>
                </a:solidFill>
                <a:effectLst/>
                <a:latin typeface="华文隶书" charset="0"/>
                <a:ea typeface="华文隶书" charset="0"/>
                <a:cs typeface="+mn-cs"/>
              </a:rPr>
              <a:t>谢谢观看！</a:t>
            </a:r>
            <a:endParaRPr lang="zh-CN" altLang="en-US" sz="7200" strike="noStrike" noProof="1">
              <a:solidFill>
                <a:srgbClr val="FF0000"/>
              </a:solidFill>
              <a:effectLst/>
              <a:latin typeface="华文隶书" charset="0"/>
              <a:ea typeface="华文隶书" charset="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1"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build="allAtOnce"/>
      <p:bldP spid="2" grpId="1" bldLvl="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9751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作者·简介</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59385" y="1294765"/>
            <a:ext cx="5584190" cy="5372100"/>
          </a:xfrm>
          <a:prstGeom prst="rect">
            <a:avLst/>
          </a:prstGeom>
          <a:noFill/>
        </p:spPr>
        <p:txBody>
          <a:bodyPr wrap="square" rtlCol="0" anchor="t">
            <a:spAutoFit/>
          </a:bodyPr>
          <a:p>
            <a:pPr>
              <a:lnSpc>
                <a:spcPct val="130000"/>
              </a:lnSpc>
            </a:pPr>
            <a:r>
              <a:rPr lang="zh-CN" altLang="en-US" sz="2400" b="1" dirty="0" smtClean="0">
                <a:solidFill>
                  <a:srgbClr val="002060"/>
                </a:solidFill>
                <a:latin typeface="宋体" panose="02010600030101010101" pitchFamily="2" charset="-122"/>
                <a:ea typeface="宋体" panose="02010600030101010101" pitchFamily="2" charset="-122"/>
              </a:rPr>
              <a:t>干宝</a:t>
            </a:r>
            <a:r>
              <a:rPr lang="zh-CN" altLang="en-US" sz="2000" b="1" dirty="0" smtClean="0">
                <a:solidFill>
                  <a:srgbClr val="000000"/>
                </a:solidFill>
                <a:latin typeface="宋体" panose="02010600030101010101" pitchFamily="2" charset="-122"/>
                <a:ea typeface="宋体" panose="02010600030101010101" pitchFamily="2" charset="-122"/>
              </a:rPr>
              <a:t>（283―351年），字令升，祖籍新蔡（今河南省新蔡县），后迁居海宁盐官之灵泉乡，东晋文学家、史学家。著述颇丰，主要有《周易注》、《五气变化论》、《论妖怪》 、《论山徙》、《司徒仪》、《周官礼注》、《晋纪》、《干子》、《春秋序论》、《百志诗》、《搜神记》等。</a:t>
            </a:r>
            <a:endParaRPr lang="zh-CN" altLang="en-US" sz="2000" b="1" dirty="0" smtClean="0">
              <a:solidFill>
                <a:srgbClr val="000000"/>
              </a:solidFill>
              <a:latin typeface="宋体" panose="02010600030101010101" pitchFamily="2" charset="-122"/>
              <a:ea typeface="宋体" panose="02010600030101010101" pitchFamily="2" charset="-122"/>
            </a:endParaRPr>
          </a:p>
          <a:p>
            <a:pPr>
              <a:lnSpc>
                <a:spcPct val="130000"/>
              </a:lnSpc>
            </a:pPr>
            <a:r>
              <a:rPr lang="zh-CN" altLang="en-US" sz="2000" b="1" dirty="0" smtClean="0">
                <a:solidFill>
                  <a:srgbClr val="000000"/>
                </a:solidFill>
                <a:latin typeface="宋体" panose="02010600030101010101" pitchFamily="2" charset="-122"/>
                <a:ea typeface="宋体" panose="02010600030101010101" pitchFamily="2" charset="-122"/>
              </a:rPr>
              <a:t>干宝自小博览群书，晋元帝时担任佐著作郎的史官职务，奉命领修国史。后经王导提拔为司徒右长史，升任散骑常侍。除精通史学，干宝还好易学，为撰写《搜神记》奠定基础。《搜神记》是部志怪小说，在中国小说史上有着极其深远的影响，被称作中国志怪小说的鼻祖。</a:t>
            </a:r>
            <a:endParaRPr lang="zh-CN" altLang="en-US" sz="2000" b="1" dirty="0" smtClean="0">
              <a:solidFill>
                <a:srgbClr val="000000"/>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5901055" y="1718310"/>
            <a:ext cx="3117215" cy="475742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1275" y="105410"/>
            <a:ext cx="3646805" cy="503555"/>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作品·简介</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pic>
        <p:nvPicPr>
          <p:cNvPr id="4" name="图片 3" descr="C:\Users\Administrator\Desktop\下载八语语文上\28干将莫邪\97875601694912016668-fm.jpg97875601694912016668-fm"/>
          <p:cNvPicPr>
            <a:picLocks noChangeAspect="1"/>
          </p:cNvPicPr>
          <p:nvPr/>
        </p:nvPicPr>
        <p:blipFill>
          <a:blip r:embed="rId1"/>
          <a:srcRect/>
          <a:stretch>
            <a:fillRect/>
          </a:stretch>
        </p:blipFill>
        <p:spPr>
          <a:xfrm>
            <a:off x="654685" y="1374140"/>
            <a:ext cx="2849880" cy="4916170"/>
          </a:xfrm>
          <a:prstGeom prst="rect">
            <a:avLst/>
          </a:prstGeom>
        </p:spPr>
      </p:pic>
      <p:sp>
        <p:nvSpPr>
          <p:cNvPr id="13314" name="Rectangle 2"/>
          <p:cNvSpPr/>
          <p:nvPr/>
        </p:nvSpPr>
        <p:spPr>
          <a:xfrm>
            <a:off x="3921125" y="1217295"/>
            <a:ext cx="4700905" cy="5014595"/>
          </a:xfrm>
          <a:prstGeom prst="rect">
            <a:avLst/>
          </a:prstGeom>
          <a:noFill/>
          <a:ln w="9525">
            <a:noFill/>
          </a:ln>
        </p:spPr>
        <p:txBody>
          <a:bodyPr wrap="square">
            <a:spAutoFit/>
          </a:bodyPr>
          <a:p>
            <a:pPr lvl="0" eaLnBrk="1" hangingPunct="1"/>
            <a:endParaRPr lang="en-US" altLang="zh-CN" sz="3200" b="1" dirty="0">
              <a:solidFill>
                <a:srgbClr val="660033"/>
              </a:solidFill>
              <a:latin typeface="Arial" panose="020B0604020202020204" pitchFamily="34" charset="0"/>
              <a:ea typeface="宋体" panose="02010600030101010101" pitchFamily="2" charset="-122"/>
            </a:endParaRPr>
          </a:p>
          <a:p>
            <a:pPr lvl="0">
              <a:lnSpc>
                <a:spcPct val="120000"/>
              </a:lnSpc>
            </a:pPr>
            <a:r>
              <a:rPr lang="zh-CN" altLang="en-US" sz="2400" b="1" dirty="0">
                <a:solidFill>
                  <a:srgbClr val="000000"/>
                </a:solidFill>
                <a:latin typeface="宋体" panose="02010600030101010101" pitchFamily="2" charset="-122"/>
                <a:ea typeface="宋体" panose="02010600030101010101" pitchFamily="2" charset="-122"/>
              </a:rPr>
              <a:t>志怪小说集。东晋干宝作。用笔记体写成。</a:t>
            </a:r>
            <a:r>
              <a:rPr lang="en-US" altLang="zh-CN" sz="2400" b="1" dirty="0">
                <a:solidFill>
                  <a:srgbClr val="000000"/>
                </a:solidFill>
                <a:latin typeface="宋体" panose="02010600030101010101" pitchFamily="2" charset="-122"/>
                <a:ea typeface="宋体" panose="02010600030101010101" pitchFamily="2" charset="-122"/>
              </a:rPr>
              <a:t>20</a:t>
            </a:r>
            <a:r>
              <a:rPr lang="zh-CN" altLang="en-US" sz="2400" b="1" dirty="0">
                <a:solidFill>
                  <a:srgbClr val="000000"/>
                </a:solidFill>
                <a:latin typeface="宋体" panose="02010600030101010101" pitchFamily="2" charset="-122"/>
                <a:ea typeface="宋体" panose="02010600030101010101" pitchFamily="2" charset="-122"/>
              </a:rPr>
              <a:t>卷。原本已佚，今本从</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法苑珠林</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太平御览</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各书中辑录而成。内存志怪故事</a:t>
            </a:r>
            <a:r>
              <a:rPr lang="en-US" altLang="zh-CN" sz="2400" b="1" dirty="0">
                <a:solidFill>
                  <a:srgbClr val="000000"/>
                </a:solidFill>
                <a:latin typeface="宋体" panose="02010600030101010101" pitchFamily="2" charset="-122"/>
                <a:ea typeface="宋体" panose="02010600030101010101" pitchFamily="2" charset="-122"/>
              </a:rPr>
              <a:t>454</a:t>
            </a:r>
            <a:r>
              <a:rPr lang="zh-CN" altLang="en-US" sz="2400" b="1" dirty="0">
                <a:solidFill>
                  <a:srgbClr val="000000"/>
                </a:solidFill>
                <a:latin typeface="宋体" panose="02010600030101010101" pitchFamily="2" charset="-122"/>
                <a:ea typeface="宋体" panose="02010600030101010101" pitchFamily="2" charset="-122"/>
              </a:rPr>
              <a:t>条。内容多为神怪异闻，其中也保存了一些优秀神话传说和民间故事。一般篇幅不长，情节简单，但人物形象鲜明。它对唐代传奇和俗文学的发展，有直接影响。</a:t>
            </a:r>
            <a:endParaRPr lang="zh-CN" altLang="en-US" sz="2400" b="1" dirty="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28930" y="12954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字·词·音</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34819" name="矩形 34818"/>
          <p:cNvSpPr/>
          <p:nvPr/>
        </p:nvSpPr>
        <p:spPr>
          <a:xfrm>
            <a:off x="897255" y="1780223"/>
            <a:ext cx="1655763" cy="645160"/>
          </a:xfrm>
          <a:prstGeom prst="rect">
            <a:avLst/>
          </a:prstGeom>
          <a:noFill/>
          <a:ln w="9525">
            <a:noFill/>
          </a:ln>
        </p:spPr>
        <p:txBody>
          <a:bodyPr>
            <a:spAutoFit/>
          </a:bodyPr>
          <a:p>
            <a:pPr lvl="0"/>
            <a:r>
              <a:rPr lang="zh-CN" altLang="en-US" sz="3600" b="1">
                <a:solidFill>
                  <a:srgbClr val="FF0000"/>
                </a:solidFill>
                <a:latin typeface="Arial" panose="020B0604020202020204" pitchFamily="34" charset="0"/>
                <a:ea typeface="宋体" panose="02010600030101010101" pitchFamily="2" charset="-122"/>
              </a:rPr>
              <a:t>干将</a:t>
            </a:r>
            <a:endParaRPr lang="zh-CN" altLang="en-US" sz="3600" b="1">
              <a:solidFill>
                <a:srgbClr val="FF0000"/>
              </a:solidFill>
              <a:latin typeface="Arial" panose="020B0604020202020204" pitchFamily="34" charset="0"/>
              <a:ea typeface="宋体" panose="02010600030101010101" pitchFamily="2" charset="-122"/>
            </a:endParaRPr>
          </a:p>
        </p:txBody>
      </p:sp>
      <p:sp>
        <p:nvSpPr>
          <p:cNvPr id="34820" name="矩形 34819"/>
          <p:cNvSpPr/>
          <p:nvPr/>
        </p:nvSpPr>
        <p:spPr>
          <a:xfrm>
            <a:off x="1976755" y="1792923"/>
            <a:ext cx="3107690" cy="645160"/>
          </a:xfrm>
          <a:prstGeom prst="rect">
            <a:avLst/>
          </a:prstGeom>
          <a:noFill/>
          <a:ln w="9525">
            <a:noFill/>
          </a:ln>
        </p:spPr>
        <p:txBody>
          <a:bodyPr wrap="none" anchor="t">
            <a:spAutoFit/>
          </a:bodyPr>
          <a:p>
            <a:pPr lvl="0"/>
            <a:r>
              <a:rPr lang="zh-CN" altLang="en-US" sz="3600" b="1">
                <a:latin typeface="Arial" panose="020B0604020202020204" pitchFamily="34" charset="0"/>
                <a:ea typeface="宋体" panose="02010600030101010101" pitchFamily="2" charset="-122"/>
              </a:rPr>
              <a:t>（</a:t>
            </a:r>
            <a:r>
              <a:rPr lang="en-US" altLang="zh-CN" sz="3600" b="1">
                <a:solidFill>
                  <a:srgbClr val="3333FF"/>
                </a:solidFill>
                <a:latin typeface="Arial" panose="020B0604020202020204" pitchFamily="34" charset="0"/>
                <a:ea typeface="宋体" panose="02010600030101010101" pitchFamily="2" charset="-122"/>
              </a:rPr>
              <a:t>gān jiāng</a:t>
            </a:r>
            <a:r>
              <a:rPr lang="zh-CN" altLang="en-US" sz="3600" b="1">
                <a:solidFill>
                  <a:srgbClr val="3333FF"/>
                </a:solidFill>
                <a:latin typeface="Arial" panose="020B0604020202020204" pitchFamily="34" charset="0"/>
                <a:ea typeface="宋体" panose="02010600030101010101" pitchFamily="2" charset="-122"/>
              </a:rPr>
              <a:t>）</a:t>
            </a:r>
            <a:endParaRPr lang="zh-CN" altLang="en-US" sz="3600" b="1">
              <a:solidFill>
                <a:srgbClr val="3333FF"/>
              </a:solidFill>
              <a:latin typeface="Arial" panose="020B0604020202020204" pitchFamily="34" charset="0"/>
              <a:ea typeface="宋体" panose="02010600030101010101" pitchFamily="2" charset="-122"/>
            </a:endParaRPr>
          </a:p>
        </p:txBody>
      </p:sp>
      <p:sp>
        <p:nvSpPr>
          <p:cNvPr id="34821" name="矩形 34820"/>
          <p:cNvSpPr/>
          <p:nvPr/>
        </p:nvSpPr>
        <p:spPr>
          <a:xfrm>
            <a:off x="4827905" y="1837373"/>
            <a:ext cx="1846263" cy="645160"/>
          </a:xfrm>
          <a:prstGeom prst="rect">
            <a:avLst/>
          </a:prstGeom>
          <a:noFill/>
          <a:ln w="9525">
            <a:noFill/>
          </a:ln>
        </p:spPr>
        <p:txBody>
          <a:bodyPr>
            <a:spAutoFit/>
          </a:bodyPr>
          <a:p>
            <a:pPr lvl="0"/>
            <a:r>
              <a:rPr lang="zh-CN" altLang="en-US" sz="3600" b="1">
                <a:solidFill>
                  <a:srgbClr val="FF0000"/>
                </a:solidFill>
                <a:latin typeface="Arial" panose="020B0604020202020204" pitchFamily="34" charset="0"/>
                <a:ea typeface="宋体" panose="02010600030101010101" pitchFamily="2" charset="-122"/>
              </a:rPr>
              <a:t>重</a:t>
            </a:r>
            <a:r>
              <a:rPr lang="zh-CN" altLang="en-US" sz="3600" b="1">
                <a:latin typeface="Arial" panose="020B0604020202020204" pitchFamily="34" charset="0"/>
                <a:ea typeface="宋体" panose="02010600030101010101" pitchFamily="2" charset="-122"/>
              </a:rPr>
              <a:t>身</a:t>
            </a:r>
            <a:endParaRPr lang="zh-CN" altLang="en-US" sz="3600" b="1">
              <a:latin typeface="Arial" panose="020B0604020202020204" pitchFamily="34" charset="0"/>
              <a:ea typeface="宋体" panose="02010600030101010101" pitchFamily="2" charset="-122"/>
            </a:endParaRPr>
          </a:p>
        </p:txBody>
      </p:sp>
      <p:sp>
        <p:nvSpPr>
          <p:cNvPr id="34822" name="矩形 34821"/>
          <p:cNvSpPr/>
          <p:nvPr/>
        </p:nvSpPr>
        <p:spPr>
          <a:xfrm>
            <a:off x="6043930" y="1877060"/>
            <a:ext cx="2472690" cy="645160"/>
          </a:xfrm>
          <a:prstGeom prst="rect">
            <a:avLst/>
          </a:prstGeom>
          <a:noFill/>
          <a:ln w="9525">
            <a:noFill/>
          </a:ln>
        </p:spPr>
        <p:txBody>
          <a:bodyPr wrap="none" anchor="t">
            <a:spAutoFit/>
          </a:bodyPr>
          <a:p>
            <a:pPr lvl="0"/>
            <a:r>
              <a:rPr lang="zh-CN" altLang="en-US" sz="3600" b="1">
                <a:latin typeface="Arial" panose="020B0604020202020204" pitchFamily="34" charset="0"/>
                <a:ea typeface="宋体" panose="02010600030101010101" pitchFamily="2" charset="-122"/>
              </a:rPr>
              <a:t>（</a:t>
            </a:r>
            <a:r>
              <a:rPr lang="en-US" altLang="zh-CN" sz="3600" b="1">
                <a:solidFill>
                  <a:srgbClr val="3333FF"/>
                </a:solidFill>
                <a:latin typeface="Arial" panose="020B0604020202020204" pitchFamily="34" charset="0"/>
                <a:ea typeface="宋体" panose="02010600030101010101" pitchFamily="2" charset="-122"/>
              </a:rPr>
              <a:t>chóng</a:t>
            </a:r>
            <a:r>
              <a:rPr lang="zh-CN" altLang="en-US" sz="3600" b="1">
                <a:latin typeface="Arial" panose="020B0604020202020204" pitchFamily="34" charset="0"/>
                <a:ea typeface="宋体" panose="02010600030101010101" pitchFamily="2" charset="-122"/>
              </a:rPr>
              <a:t>）</a:t>
            </a:r>
            <a:endParaRPr lang="zh-CN" altLang="en-US" sz="3600" b="1">
              <a:latin typeface="Arial" panose="020B0604020202020204" pitchFamily="34" charset="0"/>
              <a:ea typeface="宋体" panose="02010600030101010101" pitchFamily="2" charset="-122"/>
            </a:endParaRPr>
          </a:p>
        </p:txBody>
      </p:sp>
      <p:sp>
        <p:nvSpPr>
          <p:cNvPr id="34823" name="矩形 34822"/>
          <p:cNvSpPr/>
          <p:nvPr/>
        </p:nvSpPr>
        <p:spPr>
          <a:xfrm>
            <a:off x="897255" y="2643823"/>
            <a:ext cx="1512888" cy="645160"/>
          </a:xfrm>
          <a:prstGeom prst="rect">
            <a:avLst/>
          </a:prstGeom>
          <a:noFill/>
          <a:ln w="9525">
            <a:noFill/>
          </a:ln>
        </p:spPr>
        <p:txBody>
          <a:bodyPr>
            <a:spAutoFit/>
          </a:bodyPr>
          <a:p>
            <a:pPr lvl="0"/>
            <a:r>
              <a:rPr lang="zh-CN" altLang="en-US" sz="3600" b="1">
                <a:solidFill>
                  <a:srgbClr val="FF0000"/>
                </a:solidFill>
                <a:latin typeface="Arial" panose="020B0604020202020204" pitchFamily="34" charset="0"/>
                <a:ea typeface="宋体" panose="02010600030101010101" pitchFamily="2" charset="-122"/>
              </a:rPr>
              <a:t>莫邪</a:t>
            </a:r>
            <a:endParaRPr lang="zh-CN" altLang="en-US" sz="3600" b="1">
              <a:solidFill>
                <a:srgbClr val="FF0000"/>
              </a:solidFill>
              <a:latin typeface="Arial" panose="020B0604020202020204" pitchFamily="34" charset="0"/>
              <a:ea typeface="宋体" panose="02010600030101010101" pitchFamily="2" charset="-122"/>
            </a:endParaRPr>
          </a:p>
        </p:txBody>
      </p:sp>
      <p:sp>
        <p:nvSpPr>
          <p:cNvPr id="34824" name="矩形 34823"/>
          <p:cNvSpPr/>
          <p:nvPr/>
        </p:nvSpPr>
        <p:spPr>
          <a:xfrm>
            <a:off x="1976755" y="2664460"/>
            <a:ext cx="2421890" cy="645160"/>
          </a:xfrm>
          <a:prstGeom prst="rect">
            <a:avLst/>
          </a:prstGeom>
          <a:noFill/>
          <a:ln w="9525">
            <a:noFill/>
          </a:ln>
        </p:spPr>
        <p:txBody>
          <a:bodyPr wrap="none" anchor="t">
            <a:spAutoFit/>
          </a:bodyPr>
          <a:p>
            <a:pPr lvl="0"/>
            <a:r>
              <a:rPr lang="zh-CN" altLang="en-US" sz="3600" b="1">
                <a:latin typeface="Arial" panose="020B0604020202020204" pitchFamily="34" charset="0"/>
                <a:ea typeface="宋体" panose="02010600030101010101" pitchFamily="2" charset="-122"/>
              </a:rPr>
              <a:t>（</a:t>
            </a:r>
            <a:r>
              <a:rPr lang="en-US" altLang="zh-CN" sz="3600" b="1">
                <a:solidFill>
                  <a:srgbClr val="3333FF"/>
                </a:solidFill>
                <a:latin typeface="Arial" panose="020B0604020202020204" pitchFamily="34" charset="0"/>
                <a:ea typeface="宋体" panose="02010600030101010101" pitchFamily="2" charset="-122"/>
              </a:rPr>
              <a:t>mò yé</a:t>
            </a:r>
            <a:r>
              <a:rPr lang="zh-CN" altLang="en-US" sz="3600" b="1">
                <a:latin typeface="Arial" panose="020B0604020202020204" pitchFamily="34" charset="0"/>
                <a:ea typeface="宋体" panose="02010600030101010101" pitchFamily="2" charset="-122"/>
              </a:rPr>
              <a:t>）</a:t>
            </a:r>
            <a:endParaRPr lang="zh-CN" altLang="en-US" sz="3600" b="1">
              <a:latin typeface="Arial" panose="020B0604020202020204" pitchFamily="34" charset="0"/>
              <a:ea typeface="宋体" panose="02010600030101010101" pitchFamily="2" charset="-122"/>
            </a:endParaRPr>
          </a:p>
        </p:txBody>
      </p:sp>
      <p:sp>
        <p:nvSpPr>
          <p:cNvPr id="34825" name="矩形 34824"/>
          <p:cNvSpPr/>
          <p:nvPr/>
        </p:nvSpPr>
        <p:spPr>
          <a:xfrm>
            <a:off x="4667568" y="2599373"/>
            <a:ext cx="1846262" cy="645160"/>
          </a:xfrm>
          <a:prstGeom prst="rect">
            <a:avLst/>
          </a:prstGeom>
          <a:noFill/>
          <a:ln w="9525">
            <a:noFill/>
          </a:ln>
        </p:spPr>
        <p:txBody>
          <a:bodyPr>
            <a:spAutoFit/>
          </a:bodyPr>
          <a:p>
            <a:pPr lvl="0"/>
            <a:r>
              <a:rPr lang="zh-CN" altLang="en-US" sz="3600" b="1">
                <a:latin typeface="Arial" panose="020B0604020202020204" pitchFamily="34" charset="0"/>
                <a:ea typeface="宋体" panose="02010600030101010101" pitchFamily="2" charset="-122"/>
              </a:rPr>
              <a:t>使</a:t>
            </a:r>
            <a:r>
              <a:rPr lang="zh-CN" altLang="en-US" sz="3600" b="1">
                <a:solidFill>
                  <a:srgbClr val="FF0000"/>
                </a:solidFill>
                <a:latin typeface="Arial" panose="020B0604020202020204" pitchFamily="34" charset="0"/>
                <a:ea typeface="宋体" panose="02010600030101010101" pitchFamily="2" charset="-122"/>
              </a:rPr>
              <a:t>相</a:t>
            </a:r>
            <a:r>
              <a:rPr lang="zh-CN" altLang="en-US" sz="3600" b="1">
                <a:latin typeface="Arial" panose="020B0604020202020204" pitchFamily="34" charset="0"/>
                <a:ea typeface="宋体" panose="02010600030101010101" pitchFamily="2" charset="-122"/>
              </a:rPr>
              <a:t>之</a:t>
            </a:r>
            <a:endParaRPr lang="zh-CN" altLang="en-US" sz="3600" b="1">
              <a:latin typeface="Arial" panose="020B0604020202020204" pitchFamily="34" charset="0"/>
              <a:ea typeface="宋体" panose="02010600030101010101" pitchFamily="2" charset="-122"/>
            </a:endParaRPr>
          </a:p>
        </p:txBody>
      </p:sp>
      <p:sp>
        <p:nvSpPr>
          <p:cNvPr id="34826" name="矩形 34825"/>
          <p:cNvSpPr/>
          <p:nvPr/>
        </p:nvSpPr>
        <p:spPr>
          <a:xfrm>
            <a:off x="6082030" y="2639060"/>
            <a:ext cx="2294890" cy="645160"/>
          </a:xfrm>
          <a:prstGeom prst="rect">
            <a:avLst/>
          </a:prstGeom>
          <a:noFill/>
          <a:ln w="9525">
            <a:noFill/>
          </a:ln>
        </p:spPr>
        <p:txBody>
          <a:bodyPr wrap="none" anchor="t">
            <a:spAutoFit/>
          </a:bodyPr>
          <a:p>
            <a:pPr lvl="0"/>
            <a:r>
              <a:rPr lang="zh-CN" altLang="en-US" sz="3600" b="1">
                <a:latin typeface="Arial" panose="020B0604020202020204" pitchFamily="34" charset="0"/>
                <a:ea typeface="宋体" panose="02010600030101010101" pitchFamily="2" charset="-122"/>
              </a:rPr>
              <a:t>（</a:t>
            </a:r>
            <a:r>
              <a:rPr lang="en-US" altLang="zh-CN" sz="3600" b="1">
                <a:solidFill>
                  <a:srgbClr val="3333FF"/>
                </a:solidFill>
                <a:latin typeface="Arial" panose="020B0604020202020204" pitchFamily="34" charset="0"/>
                <a:ea typeface="宋体" panose="02010600030101010101" pitchFamily="2" charset="-122"/>
              </a:rPr>
              <a:t>xiàng</a:t>
            </a:r>
            <a:r>
              <a:rPr lang="zh-CN" altLang="en-US" sz="3600" b="1">
                <a:latin typeface="Arial" panose="020B0604020202020204" pitchFamily="34" charset="0"/>
                <a:ea typeface="宋体" panose="02010600030101010101" pitchFamily="2" charset="-122"/>
              </a:rPr>
              <a:t>）</a:t>
            </a:r>
            <a:endParaRPr lang="zh-CN" altLang="en-US" sz="3600" b="1">
              <a:latin typeface="Arial" panose="020B0604020202020204" pitchFamily="34" charset="0"/>
              <a:ea typeface="宋体" panose="02010600030101010101" pitchFamily="2" charset="-122"/>
            </a:endParaRPr>
          </a:p>
        </p:txBody>
      </p:sp>
      <p:sp>
        <p:nvSpPr>
          <p:cNvPr id="34827" name="矩形 34826"/>
          <p:cNvSpPr/>
          <p:nvPr/>
        </p:nvSpPr>
        <p:spPr>
          <a:xfrm>
            <a:off x="897255" y="3353435"/>
            <a:ext cx="1106488" cy="645160"/>
          </a:xfrm>
          <a:prstGeom prst="rect">
            <a:avLst/>
          </a:prstGeom>
          <a:noFill/>
          <a:ln w="9525">
            <a:noFill/>
          </a:ln>
        </p:spPr>
        <p:txBody>
          <a:bodyPr>
            <a:spAutoFit/>
          </a:bodyPr>
          <a:p>
            <a:pPr lvl="0"/>
            <a:r>
              <a:rPr lang="zh-CN" altLang="en-US" sz="3600" b="1">
                <a:latin typeface="Arial" panose="020B0604020202020204" pitchFamily="34" charset="0"/>
                <a:ea typeface="宋体" panose="02010600030101010101" pitchFamily="2" charset="-122"/>
              </a:rPr>
              <a:t>自</a:t>
            </a:r>
            <a:r>
              <a:rPr lang="zh-CN" altLang="en-US" sz="3600" b="1">
                <a:solidFill>
                  <a:srgbClr val="FF0000"/>
                </a:solidFill>
                <a:latin typeface="Arial" panose="020B0604020202020204" pitchFamily="34" charset="0"/>
                <a:ea typeface="宋体" panose="02010600030101010101" pitchFamily="2" charset="-122"/>
              </a:rPr>
              <a:t>刎</a:t>
            </a:r>
            <a:endParaRPr lang="zh-CN" altLang="en-US" sz="3600" b="1">
              <a:solidFill>
                <a:srgbClr val="FF0000"/>
              </a:solidFill>
              <a:latin typeface="Arial" panose="020B0604020202020204" pitchFamily="34" charset="0"/>
              <a:ea typeface="宋体" panose="02010600030101010101" pitchFamily="2" charset="-122"/>
            </a:endParaRPr>
          </a:p>
        </p:txBody>
      </p:sp>
      <p:sp>
        <p:nvSpPr>
          <p:cNvPr id="34828" name="矩形 34827"/>
          <p:cNvSpPr/>
          <p:nvPr/>
        </p:nvSpPr>
        <p:spPr>
          <a:xfrm>
            <a:off x="1956118" y="3385185"/>
            <a:ext cx="1990090" cy="645160"/>
          </a:xfrm>
          <a:prstGeom prst="rect">
            <a:avLst/>
          </a:prstGeom>
          <a:noFill/>
          <a:ln w="9525">
            <a:noFill/>
          </a:ln>
        </p:spPr>
        <p:txBody>
          <a:bodyPr wrap="none" anchor="t">
            <a:spAutoFit/>
          </a:bodyPr>
          <a:p>
            <a:pPr lvl="0"/>
            <a:r>
              <a:rPr lang="zh-CN" altLang="en-US" sz="3600" b="1">
                <a:latin typeface="Arial" panose="020B0604020202020204" pitchFamily="34" charset="0"/>
                <a:ea typeface="宋体" panose="02010600030101010101" pitchFamily="2" charset="-122"/>
              </a:rPr>
              <a:t>（</a:t>
            </a:r>
            <a:r>
              <a:rPr lang="en-US" altLang="zh-CN" sz="3600" b="1">
                <a:solidFill>
                  <a:srgbClr val="3333FF"/>
                </a:solidFill>
                <a:latin typeface="Arial" panose="020B0604020202020204" pitchFamily="34" charset="0"/>
                <a:ea typeface="宋体" panose="02010600030101010101" pitchFamily="2" charset="-122"/>
              </a:rPr>
              <a:t>wěn</a:t>
            </a:r>
            <a:r>
              <a:rPr lang="zh-CN" altLang="en-US" sz="3600" b="1">
                <a:latin typeface="Arial" panose="020B0604020202020204" pitchFamily="34" charset="0"/>
                <a:ea typeface="宋体" panose="02010600030101010101" pitchFamily="2" charset="-122"/>
              </a:rPr>
              <a:t>）</a:t>
            </a:r>
            <a:endParaRPr lang="zh-CN" altLang="en-US" sz="3600" b="1">
              <a:latin typeface="Arial" panose="020B0604020202020204" pitchFamily="34" charset="0"/>
              <a:ea typeface="宋体" panose="02010600030101010101" pitchFamily="2" charset="-122"/>
            </a:endParaRPr>
          </a:p>
        </p:txBody>
      </p:sp>
      <p:sp>
        <p:nvSpPr>
          <p:cNvPr id="34829" name="矩形 34828"/>
          <p:cNvSpPr/>
          <p:nvPr/>
        </p:nvSpPr>
        <p:spPr>
          <a:xfrm>
            <a:off x="4685030" y="3480435"/>
            <a:ext cx="2260600" cy="645160"/>
          </a:xfrm>
          <a:prstGeom prst="rect">
            <a:avLst/>
          </a:prstGeom>
          <a:noFill/>
          <a:ln w="9525">
            <a:noFill/>
          </a:ln>
        </p:spPr>
        <p:txBody>
          <a:bodyPr>
            <a:spAutoFit/>
          </a:bodyPr>
          <a:p>
            <a:pPr lvl="0"/>
            <a:r>
              <a:rPr lang="zh-CN" altLang="en-US" sz="3600" b="1">
                <a:latin typeface="Arial" panose="020B0604020202020204" pitchFamily="34" charset="0"/>
                <a:ea typeface="宋体" panose="02010600030101010101" pitchFamily="2" charset="-122"/>
              </a:rPr>
              <a:t>尸乃</a:t>
            </a:r>
            <a:r>
              <a:rPr lang="zh-CN" altLang="en-US" sz="3600" b="1">
                <a:solidFill>
                  <a:srgbClr val="FF0000"/>
                </a:solidFill>
                <a:latin typeface="Arial" panose="020B0604020202020204" pitchFamily="34" charset="0"/>
                <a:ea typeface="宋体" panose="02010600030101010101" pitchFamily="2" charset="-122"/>
              </a:rPr>
              <a:t>仆</a:t>
            </a:r>
            <a:endParaRPr lang="zh-CN" altLang="en-US" sz="3600" b="1">
              <a:solidFill>
                <a:srgbClr val="FF0000"/>
              </a:solidFill>
              <a:latin typeface="Arial" panose="020B0604020202020204" pitchFamily="34" charset="0"/>
              <a:ea typeface="宋体" panose="02010600030101010101" pitchFamily="2" charset="-122"/>
            </a:endParaRPr>
          </a:p>
        </p:txBody>
      </p:sp>
      <p:sp>
        <p:nvSpPr>
          <p:cNvPr id="34830" name="矩形 34829"/>
          <p:cNvSpPr/>
          <p:nvPr/>
        </p:nvSpPr>
        <p:spPr>
          <a:xfrm>
            <a:off x="6112193" y="3456623"/>
            <a:ext cx="1786890" cy="645160"/>
          </a:xfrm>
          <a:prstGeom prst="rect">
            <a:avLst/>
          </a:prstGeom>
          <a:noFill/>
          <a:ln w="9525">
            <a:noFill/>
          </a:ln>
        </p:spPr>
        <p:txBody>
          <a:bodyPr wrap="none" anchor="t">
            <a:spAutoFit/>
          </a:bodyPr>
          <a:p>
            <a:pPr lvl="0"/>
            <a:r>
              <a:rPr lang="zh-CN" altLang="en-US" sz="3600" b="1">
                <a:latin typeface="Arial" panose="020B0604020202020204" pitchFamily="34" charset="0"/>
                <a:ea typeface="宋体" panose="02010600030101010101" pitchFamily="2" charset="-122"/>
              </a:rPr>
              <a:t>（</a:t>
            </a:r>
            <a:r>
              <a:rPr lang="en-US" altLang="zh-CN" sz="3600" b="1">
                <a:solidFill>
                  <a:srgbClr val="3333FF"/>
                </a:solidFill>
                <a:latin typeface="Arial" panose="020B0604020202020204" pitchFamily="34" charset="0"/>
                <a:ea typeface="宋体" panose="02010600030101010101" pitchFamily="2" charset="-122"/>
              </a:rPr>
              <a:t>pū</a:t>
            </a:r>
            <a:r>
              <a:rPr lang="en-US" altLang="zh-CN" sz="3600" b="1">
                <a:latin typeface="Arial" panose="020B0604020202020204" pitchFamily="34" charset="0"/>
                <a:ea typeface="宋体" panose="02010600030101010101" pitchFamily="2" charset="-122"/>
              </a:rPr>
              <a:t> </a:t>
            </a:r>
            <a:r>
              <a:rPr lang="zh-CN" altLang="en-US" sz="3600" b="1">
                <a:latin typeface="Arial" panose="020B0604020202020204" pitchFamily="34" charset="0"/>
                <a:ea typeface="宋体" panose="02010600030101010101" pitchFamily="2" charset="-122"/>
              </a:rPr>
              <a:t>）</a:t>
            </a:r>
            <a:endParaRPr lang="zh-CN" altLang="en-US" sz="3600" b="1">
              <a:latin typeface="Arial" panose="020B0604020202020204" pitchFamily="34" charset="0"/>
              <a:ea typeface="宋体" panose="02010600030101010101" pitchFamily="2" charset="-122"/>
            </a:endParaRPr>
          </a:p>
        </p:txBody>
      </p:sp>
      <p:sp>
        <p:nvSpPr>
          <p:cNvPr id="34831" name="矩形 34830"/>
          <p:cNvSpPr/>
          <p:nvPr/>
        </p:nvSpPr>
        <p:spPr>
          <a:xfrm>
            <a:off x="968693" y="4139248"/>
            <a:ext cx="1368425" cy="645160"/>
          </a:xfrm>
          <a:prstGeom prst="rect">
            <a:avLst/>
          </a:prstGeom>
          <a:noFill/>
          <a:ln w="9525">
            <a:noFill/>
          </a:ln>
        </p:spPr>
        <p:txBody>
          <a:bodyPr>
            <a:spAutoFit/>
          </a:bodyPr>
          <a:p>
            <a:pPr lvl="0"/>
            <a:r>
              <a:rPr lang="zh-CN" altLang="en-US" sz="3600" b="1">
                <a:latin typeface="Arial" panose="020B0604020202020204" pitchFamily="34" charset="0"/>
                <a:ea typeface="宋体" panose="02010600030101010101" pitchFamily="2" charset="-122"/>
              </a:rPr>
              <a:t>汤</a:t>
            </a:r>
            <a:r>
              <a:rPr lang="zh-CN" altLang="en-US" sz="3600" b="1">
                <a:solidFill>
                  <a:srgbClr val="FF0000"/>
                </a:solidFill>
                <a:latin typeface="Arial" panose="020B0604020202020204" pitchFamily="34" charset="0"/>
                <a:ea typeface="宋体" panose="02010600030101010101" pitchFamily="2" charset="-122"/>
              </a:rPr>
              <a:t>镬</a:t>
            </a:r>
            <a:endParaRPr lang="zh-CN" altLang="en-US" sz="3600" b="1">
              <a:solidFill>
                <a:srgbClr val="FF0000"/>
              </a:solidFill>
              <a:latin typeface="Arial" panose="020B0604020202020204" pitchFamily="34" charset="0"/>
              <a:ea typeface="宋体" panose="02010600030101010101" pitchFamily="2" charset="-122"/>
            </a:endParaRPr>
          </a:p>
        </p:txBody>
      </p:sp>
      <p:sp>
        <p:nvSpPr>
          <p:cNvPr id="34832" name="矩形 34831"/>
          <p:cNvSpPr/>
          <p:nvPr/>
        </p:nvSpPr>
        <p:spPr>
          <a:xfrm>
            <a:off x="1986280" y="4169410"/>
            <a:ext cx="1939290" cy="645160"/>
          </a:xfrm>
          <a:prstGeom prst="rect">
            <a:avLst/>
          </a:prstGeom>
          <a:noFill/>
          <a:ln w="9525">
            <a:noFill/>
          </a:ln>
        </p:spPr>
        <p:txBody>
          <a:bodyPr wrap="none" anchor="t">
            <a:spAutoFit/>
          </a:bodyPr>
          <a:p>
            <a:pPr lvl="0"/>
            <a:r>
              <a:rPr lang="zh-CN" altLang="en-US" sz="3600" b="1">
                <a:latin typeface="Arial" panose="020B0604020202020204" pitchFamily="34" charset="0"/>
                <a:ea typeface="宋体" panose="02010600030101010101" pitchFamily="2" charset="-122"/>
              </a:rPr>
              <a:t>（</a:t>
            </a:r>
            <a:r>
              <a:rPr lang="en-US" altLang="zh-CN" sz="3600" b="1">
                <a:solidFill>
                  <a:srgbClr val="3333FF"/>
                </a:solidFill>
                <a:latin typeface="Arial" panose="020B0604020202020204" pitchFamily="34" charset="0"/>
                <a:ea typeface="宋体" panose="02010600030101010101" pitchFamily="2" charset="-122"/>
              </a:rPr>
              <a:t>huò</a:t>
            </a:r>
            <a:r>
              <a:rPr lang="zh-CN" altLang="en-US" sz="3600" b="1">
                <a:latin typeface="Arial" panose="020B0604020202020204" pitchFamily="34" charset="0"/>
                <a:ea typeface="宋体" panose="02010600030101010101" pitchFamily="2" charset="-122"/>
              </a:rPr>
              <a:t>）</a:t>
            </a:r>
            <a:endParaRPr lang="zh-CN" altLang="en-US" sz="3600" b="1">
              <a:latin typeface="Arial" panose="020B0604020202020204" pitchFamily="34" charset="0"/>
              <a:ea typeface="宋体" panose="02010600030101010101" pitchFamily="2" charset="-122"/>
            </a:endParaRPr>
          </a:p>
        </p:txBody>
      </p:sp>
      <p:sp>
        <p:nvSpPr>
          <p:cNvPr id="34833" name="矩形 34832"/>
          <p:cNvSpPr/>
          <p:nvPr/>
        </p:nvSpPr>
        <p:spPr>
          <a:xfrm>
            <a:off x="6128068" y="4109085"/>
            <a:ext cx="2193290" cy="645160"/>
          </a:xfrm>
          <a:prstGeom prst="rect">
            <a:avLst/>
          </a:prstGeom>
          <a:noFill/>
          <a:ln w="9525">
            <a:noFill/>
          </a:ln>
        </p:spPr>
        <p:txBody>
          <a:bodyPr wrap="none" anchor="t">
            <a:spAutoFit/>
          </a:bodyPr>
          <a:p>
            <a:pPr lvl="0"/>
            <a:r>
              <a:rPr lang="zh-CN" altLang="en-US" sz="3600" b="1">
                <a:latin typeface="Arial" panose="020B0604020202020204" pitchFamily="34" charset="0"/>
                <a:ea typeface="宋体" panose="02010600030101010101" pitchFamily="2" charset="-122"/>
              </a:rPr>
              <a:t>（</a:t>
            </a:r>
            <a:r>
              <a:rPr lang="en-US" altLang="zh-CN" sz="3600" b="1">
                <a:solidFill>
                  <a:srgbClr val="3333FF"/>
                </a:solidFill>
                <a:latin typeface="Arial" panose="020B0604020202020204" pitchFamily="34" charset="0"/>
                <a:ea typeface="宋体" panose="02010600030101010101" pitchFamily="2" charset="-122"/>
              </a:rPr>
              <a:t>chuō</a:t>
            </a:r>
            <a:r>
              <a:rPr lang="zh-CN" altLang="en-US" sz="3600" b="1">
                <a:latin typeface="Arial" panose="020B0604020202020204" pitchFamily="34" charset="0"/>
                <a:ea typeface="宋体" panose="02010600030101010101" pitchFamily="2" charset="-122"/>
              </a:rPr>
              <a:t>）</a:t>
            </a:r>
            <a:endParaRPr lang="zh-CN" altLang="en-US" sz="3600" b="1">
              <a:latin typeface="Arial" panose="020B0604020202020204" pitchFamily="34" charset="0"/>
              <a:ea typeface="宋体" panose="02010600030101010101" pitchFamily="2" charset="-122"/>
            </a:endParaRPr>
          </a:p>
        </p:txBody>
      </p:sp>
      <p:sp>
        <p:nvSpPr>
          <p:cNvPr id="34834" name="矩形 34833"/>
          <p:cNvSpPr/>
          <p:nvPr/>
        </p:nvSpPr>
        <p:spPr>
          <a:xfrm>
            <a:off x="4905693" y="4129723"/>
            <a:ext cx="641985" cy="645160"/>
          </a:xfrm>
          <a:prstGeom prst="rect">
            <a:avLst/>
          </a:prstGeom>
          <a:noFill/>
          <a:ln w="9525">
            <a:noFill/>
          </a:ln>
        </p:spPr>
        <p:txBody>
          <a:bodyPr wrap="none" anchor="t">
            <a:spAutoFit/>
          </a:bodyPr>
          <a:p>
            <a:pPr lvl="0"/>
            <a:r>
              <a:rPr lang="zh-CN" altLang="en-US" sz="3600" b="1">
                <a:solidFill>
                  <a:srgbClr val="FF0000"/>
                </a:solidFill>
                <a:latin typeface="Arial" panose="020B0604020202020204" pitchFamily="34" charset="0"/>
                <a:ea typeface="宋体" panose="02010600030101010101" pitchFamily="2" charset="-122"/>
              </a:rPr>
              <a:t>踔</a:t>
            </a:r>
            <a:endParaRPr lang="zh-CN" altLang="en-US" sz="3600" b="1">
              <a:solidFill>
                <a:srgbClr val="FF0000"/>
              </a:solidFill>
              <a:latin typeface="Arial" panose="020B0604020202020204" pitchFamily="34" charset="0"/>
              <a:ea typeface="宋体" panose="02010600030101010101" pitchFamily="2" charset="-122"/>
            </a:endParaRPr>
          </a:p>
        </p:txBody>
      </p:sp>
      <p:sp>
        <p:nvSpPr>
          <p:cNvPr id="34835" name="矩形 34834"/>
          <p:cNvSpPr/>
          <p:nvPr/>
        </p:nvSpPr>
        <p:spPr>
          <a:xfrm>
            <a:off x="925830" y="5007610"/>
            <a:ext cx="1555750" cy="645160"/>
          </a:xfrm>
          <a:prstGeom prst="rect">
            <a:avLst/>
          </a:prstGeom>
          <a:noFill/>
          <a:ln w="9525">
            <a:noFill/>
          </a:ln>
        </p:spPr>
        <p:txBody>
          <a:bodyPr>
            <a:spAutoFit/>
          </a:bodyPr>
          <a:p>
            <a:pPr lvl="0"/>
            <a:r>
              <a:rPr lang="zh-CN" altLang="en-US" sz="3600" b="1">
                <a:solidFill>
                  <a:srgbClr val="FF0000"/>
                </a:solidFill>
                <a:latin typeface="Arial" panose="020B0604020202020204" pitchFamily="34" charset="0"/>
                <a:ea typeface="宋体" panose="02010600030101010101" pitchFamily="2" charset="-122"/>
              </a:rPr>
              <a:t>踬</a:t>
            </a:r>
            <a:r>
              <a:rPr lang="zh-CN" altLang="en-US" sz="3600" b="1">
                <a:latin typeface="Arial" panose="020B0604020202020204" pitchFamily="34" charset="0"/>
                <a:ea typeface="宋体" panose="02010600030101010101" pitchFamily="2" charset="-122"/>
              </a:rPr>
              <a:t>目</a:t>
            </a:r>
            <a:endParaRPr lang="zh-CN" altLang="en-US" sz="3600" b="1">
              <a:latin typeface="Arial" panose="020B0604020202020204" pitchFamily="34" charset="0"/>
              <a:ea typeface="宋体" panose="02010600030101010101" pitchFamily="2" charset="-122"/>
            </a:endParaRPr>
          </a:p>
        </p:txBody>
      </p:sp>
      <p:sp>
        <p:nvSpPr>
          <p:cNvPr id="34836" name="矩形 34835"/>
          <p:cNvSpPr/>
          <p:nvPr/>
        </p:nvSpPr>
        <p:spPr>
          <a:xfrm>
            <a:off x="2025968" y="5012373"/>
            <a:ext cx="1736090" cy="645160"/>
          </a:xfrm>
          <a:prstGeom prst="rect">
            <a:avLst/>
          </a:prstGeom>
          <a:noFill/>
          <a:ln w="9525">
            <a:noFill/>
          </a:ln>
        </p:spPr>
        <p:txBody>
          <a:bodyPr wrap="none" anchor="t">
            <a:spAutoFit/>
          </a:bodyPr>
          <a:p>
            <a:pPr lvl="0"/>
            <a:r>
              <a:rPr lang="zh-CN" altLang="en-US" sz="3600" b="1">
                <a:latin typeface="Arial" panose="020B0604020202020204" pitchFamily="34" charset="0"/>
                <a:ea typeface="宋体" panose="02010600030101010101" pitchFamily="2" charset="-122"/>
              </a:rPr>
              <a:t>（</a:t>
            </a:r>
            <a:r>
              <a:rPr lang="en-US" altLang="zh-CN" sz="3600" b="1">
                <a:solidFill>
                  <a:srgbClr val="3333FF"/>
                </a:solidFill>
                <a:latin typeface="Arial" panose="020B0604020202020204" pitchFamily="34" charset="0"/>
                <a:ea typeface="宋体" panose="02010600030101010101" pitchFamily="2" charset="-122"/>
              </a:rPr>
              <a:t>zhì</a:t>
            </a:r>
            <a:r>
              <a:rPr lang="zh-CN" altLang="en-US" sz="3600" b="1">
                <a:latin typeface="Arial" panose="020B0604020202020204" pitchFamily="34" charset="0"/>
                <a:ea typeface="宋体" panose="02010600030101010101" pitchFamily="2" charset="-122"/>
              </a:rPr>
              <a:t>）</a:t>
            </a:r>
            <a:endParaRPr lang="zh-CN" altLang="en-US" sz="3600" b="1">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4820">
                                            <p:txEl>
                                              <p:charRg st="0" end="12"/>
                                            </p:txEl>
                                          </p:spTgt>
                                        </p:tgtEl>
                                        <p:attrNameLst>
                                          <p:attrName>style.visibility</p:attrName>
                                        </p:attrNameLst>
                                      </p:cBhvr>
                                      <p:to>
                                        <p:strVal val="visible"/>
                                      </p:to>
                                    </p:set>
                                    <p:anim calcmode="discrete" valueType="clr">
                                      <p:cBhvr override="childStyle">
                                        <p:cTn id="7" dur="80"/>
                                        <p:tgtEl>
                                          <p:spTgt spid="34820">
                                            <p:txEl>
                                              <p:charRg st="0"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820">
                                            <p:txEl>
                                              <p:charRg st="0" end="12"/>
                                            </p:txEl>
                                          </p:spTgt>
                                        </p:tgtEl>
                                        <p:attrNameLst>
                                          <p:attrName>fillcolor</p:attrName>
                                        </p:attrNameLst>
                                      </p:cBhvr>
                                      <p:tavLst>
                                        <p:tav tm="0">
                                          <p:val>
                                            <p:clrVal>
                                              <a:schemeClr val="accent2"/>
                                            </p:clrVal>
                                          </p:val>
                                        </p:tav>
                                        <p:tav tm="50000">
                                          <p:val>
                                            <p:clrVal>
                                              <a:schemeClr val="hlink"/>
                                            </p:clrVal>
                                          </p:val>
                                        </p:tav>
                                      </p:tavLst>
                                    </p:anim>
                                    <p:set>
                                      <p:cBhvr>
                                        <p:cTn id="9" dur="80"/>
                                        <p:tgtEl>
                                          <p:spTgt spid="34820">
                                            <p:txEl>
                                              <p:charRg st="0" end="1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4822">
                                            <p:txEl>
                                              <p:charRg st="0" end="8"/>
                                            </p:txEl>
                                          </p:spTgt>
                                        </p:tgtEl>
                                        <p:attrNameLst>
                                          <p:attrName>style.visibility</p:attrName>
                                        </p:attrNameLst>
                                      </p:cBhvr>
                                      <p:to>
                                        <p:strVal val="visible"/>
                                      </p:to>
                                    </p:set>
                                    <p:anim calcmode="discrete" valueType="clr">
                                      <p:cBhvr override="childStyle">
                                        <p:cTn id="14" dur="80"/>
                                        <p:tgtEl>
                                          <p:spTgt spid="34822">
                                            <p:txEl>
                                              <p:charRg st="0"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4822">
                                            <p:txEl>
                                              <p:charRg st="0" end="8"/>
                                            </p:txEl>
                                          </p:spTgt>
                                        </p:tgtEl>
                                        <p:attrNameLst>
                                          <p:attrName>fillcolor</p:attrName>
                                        </p:attrNameLst>
                                      </p:cBhvr>
                                      <p:tavLst>
                                        <p:tav tm="0">
                                          <p:val>
                                            <p:clrVal>
                                              <a:schemeClr val="accent2"/>
                                            </p:clrVal>
                                          </p:val>
                                        </p:tav>
                                        <p:tav tm="50000">
                                          <p:val>
                                            <p:clrVal>
                                              <a:schemeClr val="hlink"/>
                                            </p:clrVal>
                                          </p:val>
                                        </p:tav>
                                      </p:tavLst>
                                    </p:anim>
                                    <p:set>
                                      <p:cBhvr>
                                        <p:cTn id="16" dur="80"/>
                                        <p:tgtEl>
                                          <p:spTgt spid="34822">
                                            <p:txEl>
                                              <p:charRg st="0" end="8"/>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4824">
                                            <p:txEl>
                                              <p:charRg st="0" end="8"/>
                                            </p:txEl>
                                          </p:spTgt>
                                        </p:tgtEl>
                                        <p:attrNameLst>
                                          <p:attrName>style.visibility</p:attrName>
                                        </p:attrNameLst>
                                      </p:cBhvr>
                                      <p:to>
                                        <p:strVal val="visible"/>
                                      </p:to>
                                    </p:set>
                                    <p:anim calcmode="discrete" valueType="clr">
                                      <p:cBhvr override="childStyle">
                                        <p:cTn id="21" dur="80"/>
                                        <p:tgtEl>
                                          <p:spTgt spid="34824">
                                            <p:txEl>
                                              <p:charRg st="0"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4824">
                                            <p:txEl>
                                              <p:charRg st="0" end="8"/>
                                            </p:txEl>
                                          </p:spTgt>
                                        </p:tgtEl>
                                        <p:attrNameLst>
                                          <p:attrName>fillcolor</p:attrName>
                                        </p:attrNameLst>
                                      </p:cBhvr>
                                      <p:tavLst>
                                        <p:tav tm="0">
                                          <p:val>
                                            <p:clrVal>
                                              <a:schemeClr val="accent2"/>
                                            </p:clrVal>
                                          </p:val>
                                        </p:tav>
                                        <p:tav tm="50000">
                                          <p:val>
                                            <p:clrVal>
                                              <a:schemeClr val="hlink"/>
                                            </p:clrVal>
                                          </p:val>
                                        </p:tav>
                                      </p:tavLst>
                                    </p:anim>
                                    <p:set>
                                      <p:cBhvr>
                                        <p:cTn id="23" dur="80"/>
                                        <p:tgtEl>
                                          <p:spTgt spid="34824">
                                            <p:txEl>
                                              <p:charRg st="0" end="8"/>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4826">
                                            <p:txEl>
                                              <p:charRg st="0" end="8"/>
                                            </p:txEl>
                                          </p:spTgt>
                                        </p:tgtEl>
                                        <p:attrNameLst>
                                          <p:attrName>style.visibility</p:attrName>
                                        </p:attrNameLst>
                                      </p:cBhvr>
                                      <p:to>
                                        <p:strVal val="visible"/>
                                      </p:to>
                                    </p:set>
                                    <p:anim calcmode="discrete" valueType="clr">
                                      <p:cBhvr override="childStyle">
                                        <p:cTn id="28" dur="80"/>
                                        <p:tgtEl>
                                          <p:spTgt spid="34826">
                                            <p:txEl>
                                              <p:charRg st="0"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4826">
                                            <p:txEl>
                                              <p:charRg st="0" end="8"/>
                                            </p:txEl>
                                          </p:spTgt>
                                        </p:tgtEl>
                                        <p:attrNameLst>
                                          <p:attrName>fillcolor</p:attrName>
                                        </p:attrNameLst>
                                      </p:cBhvr>
                                      <p:tavLst>
                                        <p:tav tm="0">
                                          <p:val>
                                            <p:clrVal>
                                              <a:schemeClr val="accent2"/>
                                            </p:clrVal>
                                          </p:val>
                                        </p:tav>
                                        <p:tav tm="50000">
                                          <p:val>
                                            <p:clrVal>
                                              <a:schemeClr val="hlink"/>
                                            </p:clrVal>
                                          </p:val>
                                        </p:tav>
                                      </p:tavLst>
                                    </p:anim>
                                    <p:set>
                                      <p:cBhvr>
                                        <p:cTn id="30" dur="80"/>
                                        <p:tgtEl>
                                          <p:spTgt spid="34826">
                                            <p:txEl>
                                              <p:charRg st="0" end="8"/>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4828">
                                            <p:txEl>
                                              <p:charRg st="0" end="6"/>
                                            </p:txEl>
                                          </p:spTgt>
                                        </p:tgtEl>
                                        <p:attrNameLst>
                                          <p:attrName>style.visibility</p:attrName>
                                        </p:attrNameLst>
                                      </p:cBhvr>
                                      <p:to>
                                        <p:strVal val="visible"/>
                                      </p:to>
                                    </p:set>
                                    <p:anim calcmode="discrete" valueType="clr">
                                      <p:cBhvr override="childStyle">
                                        <p:cTn id="35" dur="80"/>
                                        <p:tgtEl>
                                          <p:spTgt spid="34828">
                                            <p:txEl>
                                              <p:charRg st="0"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4828">
                                            <p:txEl>
                                              <p:charRg st="0" end="6"/>
                                            </p:txEl>
                                          </p:spTgt>
                                        </p:tgtEl>
                                        <p:attrNameLst>
                                          <p:attrName>fillcolor</p:attrName>
                                        </p:attrNameLst>
                                      </p:cBhvr>
                                      <p:tavLst>
                                        <p:tav tm="0">
                                          <p:val>
                                            <p:clrVal>
                                              <a:schemeClr val="accent2"/>
                                            </p:clrVal>
                                          </p:val>
                                        </p:tav>
                                        <p:tav tm="50000">
                                          <p:val>
                                            <p:clrVal>
                                              <a:schemeClr val="hlink"/>
                                            </p:clrVal>
                                          </p:val>
                                        </p:tav>
                                      </p:tavLst>
                                    </p:anim>
                                    <p:set>
                                      <p:cBhvr>
                                        <p:cTn id="37" dur="80"/>
                                        <p:tgtEl>
                                          <p:spTgt spid="34828">
                                            <p:txEl>
                                              <p:charRg st="0" end="6"/>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4830">
                                            <p:txEl>
                                              <p:charRg st="0" end="6"/>
                                            </p:txEl>
                                          </p:spTgt>
                                        </p:tgtEl>
                                        <p:attrNameLst>
                                          <p:attrName>style.visibility</p:attrName>
                                        </p:attrNameLst>
                                      </p:cBhvr>
                                      <p:to>
                                        <p:strVal val="visible"/>
                                      </p:to>
                                    </p:set>
                                    <p:anim calcmode="discrete" valueType="clr">
                                      <p:cBhvr override="childStyle">
                                        <p:cTn id="42" dur="80"/>
                                        <p:tgtEl>
                                          <p:spTgt spid="34830">
                                            <p:txEl>
                                              <p:charRg st="0"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4830">
                                            <p:txEl>
                                              <p:charRg st="0" end="6"/>
                                            </p:txEl>
                                          </p:spTgt>
                                        </p:tgtEl>
                                        <p:attrNameLst>
                                          <p:attrName>fillcolor</p:attrName>
                                        </p:attrNameLst>
                                      </p:cBhvr>
                                      <p:tavLst>
                                        <p:tav tm="0">
                                          <p:val>
                                            <p:clrVal>
                                              <a:schemeClr val="accent2"/>
                                            </p:clrVal>
                                          </p:val>
                                        </p:tav>
                                        <p:tav tm="50000">
                                          <p:val>
                                            <p:clrVal>
                                              <a:schemeClr val="hlink"/>
                                            </p:clrVal>
                                          </p:val>
                                        </p:tav>
                                      </p:tavLst>
                                    </p:anim>
                                    <p:set>
                                      <p:cBhvr>
                                        <p:cTn id="44" dur="80"/>
                                        <p:tgtEl>
                                          <p:spTgt spid="34830">
                                            <p:txEl>
                                              <p:charRg st="0" end="6"/>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34832">
                                            <p:txEl>
                                              <p:charRg st="0" end="6"/>
                                            </p:txEl>
                                          </p:spTgt>
                                        </p:tgtEl>
                                        <p:attrNameLst>
                                          <p:attrName>style.visibility</p:attrName>
                                        </p:attrNameLst>
                                      </p:cBhvr>
                                      <p:to>
                                        <p:strVal val="visible"/>
                                      </p:to>
                                    </p:set>
                                    <p:anim calcmode="discrete" valueType="clr">
                                      <p:cBhvr override="childStyle">
                                        <p:cTn id="49" dur="80"/>
                                        <p:tgtEl>
                                          <p:spTgt spid="34832">
                                            <p:txEl>
                                              <p:charRg st="0"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4832">
                                            <p:txEl>
                                              <p:charRg st="0"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34832">
                                            <p:txEl>
                                              <p:charRg st="0"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34833">
                                            <p:txEl>
                                              <p:charRg st="0" end="7"/>
                                            </p:txEl>
                                          </p:spTgt>
                                        </p:tgtEl>
                                        <p:attrNameLst>
                                          <p:attrName>style.visibility</p:attrName>
                                        </p:attrNameLst>
                                      </p:cBhvr>
                                      <p:to>
                                        <p:strVal val="visible"/>
                                      </p:to>
                                    </p:set>
                                    <p:anim calcmode="discrete" valueType="clr">
                                      <p:cBhvr override="childStyle">
                                        <p:cTn id="56" dur="80"/>
                                        <p:tgtEl>
                                          <p:spTgt spid="34833">
                                            <p:txEl>
                                              <p:charRg st="0"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34833">
                                            <p:txEl>
                                              <p:charRg st="0"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34833">
                                            <p:txEl>
                                              <p:charRg st="0"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34836">
                                            <p:txEl>
                                              <p:charRg st="0" end="6"/>
                                            </p:txEl>
                                          </p:spTgt>
                                        </p:tgtEl>
                                        <p:attrNameLst>
                                          <p:attrName>style.visibility</p:attrName>
                                        </p:attrNameLst>
                                      </p:cBhvr>
                                      <p:to>
                                        <p:strVal val="visible"/>
                                      </p:to>
                                    </p:set>
                                    <p:anim calcmode="discrete" valueType="clr">
                                      <p:cBhvr override="childStyle">
                                        <p:cTn id="63" dur="80"/>
                                        <p:tgtEl>
                                          <p:spTgt spid="34836">
                                            <p:txEl>
                                              <p:charRg st="0"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34836">
                                            <p:txEl>
                                              <p:charRg st="0" end="6"/>
                                            </p:txEl>
                                          </p:spTgt>
                                        </p:tgtEl>
                                        <p:attrNameLst>
                                          <p:attrName>fillcolor</p:attrName>
                                        </p:attrNameLst>
                                      </p:cBhvr>
                                      <p:tavLst>
                                        <p:tav tm="0">
                                          <p:val>
                                            <p:clrVal>
                                              <a:schemeClr val="accent2"/>
                                            </p:clrVal>
                                          </p:val>
                                        </p:tav>
                                        <p:tav tm="50000">
                                          <p:val>
                                            <p:clrVal>
                                              <a:schemeClr val="hlink"/>
                                            </p:clrVal>
                                          </p:val>
                                        </p:tav>
                                      </p:tavLst>
                                    </p:anim>
                                    <p:set>
                                      <p:cBhvr>
                                        <p:cTn id="65" dur="80"/>
                                        <p:tgtEl>
                                          <p:spTgt spid="34836">
                                            <p:txEl>
                                              <p:charRg st="0"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框 35841"/>
          <p:cNvSpPr txBox="1"/>
          <p:nvPr/>
        </p:nvSpPr>
        <p:spPr>
          <a:xfrm>
            <a:off x="685800" y="1089025"/>
            <a:ext cx="7056438" cy="5631180"/>
          </a:xfrm>
          <a:prstGeom prst="rect">
            <a:avLst/>
          </a:prstGeom>
          <a:noFill/>
          <a:ln w="9525">
            <a:noFill/>
          </a:ln>
        </p:spPr>
        <p:txBody>
          <a:bodyPr>
            <a:spAutoFit/>
          </a:bodyPr>
          <a:p>
            <a:pPr lvl="0"/>
            <a:r>
              <a:rPr lang="en-US" altLang="zh-CN" sz="3600" b="1">
                <a:latin typeface="Arial" panose="020B0604020202020204" pitchFamily="34" charset="0"/>
                <a:ea typeface="宋体" panose="02010600030101010101" pitchFamily="2" charset="-122"/>
              </a:rPr>
              <a:t>1.</a:t>
            </a:r>
            <a:r>
              <a:rPr lang="zh-CN" altLang="en-US" sz="3600" b="1">
                <a:latin typeface="Arial" panose="020B0604020202020204" pitchFamily="34" charset="0"/>
                <a:ea typeface="宋体" panose="02010600030101010101" pitchFamily="2" charset="-122"/>
              </a:rPr>
              <a:t>莫邪子名赤</a:t>
            </a:r>
            <a:r>
              <a:rPr lang="en-US" altLang="zh-CN" sz="3600" b="1">
                <a:latin typeface="Arial" panose="020B0604020202020204" pitchFamily="34" charset="0"/>
                <a:ea typeface="宋体" panose="02010600030101010101" pitchFamily="2" charset="-122"/>
              </a:rPr>
              <a:t>,</a:t>
            </a:r>
            <a:r>
              <a:rPr lang="zh-CN" altLang="en-US" sz="3600" b="1">
                <a:solidFill>
                  <a:srgbClr val="FF0000"/>
                </a:solidFill>
                <a:latin typeface="Arial" panose="020B0604020202020204" pitchFamily="34" charset="0"/>
                <a:ea typeface="宋体" panose="02010600030101010101" pitchFamily="2" charset="-122"/>
              </a:rPr>
              <a:t>比</a:t>
            </a:r>
            <a:r>
              <a:rPr lang="zh-CN" altLang="en-US" sz="3600" b="1">
                <a:latin typeface="Arial" panose="020B0604020202020204" pitchFamily="34" charset="0"/>
                <a:ea typeface="宋体" panose="02010600030101010101" pitchFamily="2" charset="-122"/>
              </a:rPr>
              <a:t>后壮。</a:t>
            </a:r>
            <a:r>
              <a:rPr lang="en-US" altLang="zh-CN" sz="3600" b="1">
                <a:latin typeface="Arial" panose="020B0604020202020204" pitchFamily="34" charset="0"/>
                <a:ea typeface="宋体" panose="02010600030101010101" pitchFamily="2" charset="-122"/>
              </a:rPr>
              <a:t>        </a:t>
            </a:r>
            <a:endParaRPr lang="en-US" altLang="zh-CN" sz="3600" b="1">
              <a:latin typeface="Arial" panose="020B0604020202020204" pitchFamily="34" charset="0"/>
              <a:ea typeface="宋体" panose="02010600030101010101" pitchFamily="2" charset="-122"/>
            </a:endParaRPr>
          </a:p>
          <a:p>
            <a:pPr lvl="0"/>
            <a:r>
              <a:rPr lang="en-US" altLang="zh-CN" sz="3600" b="1">
                <a:latin typeface="Arial" panose="020B0604020202020204" pitchFamily="34" charset="0"/>
                <a:ea typeface="宋体" panose="02010600030101010101" pitchFamily="2" charset="-122"/>
              </a:rPr>
              <a:t>2.</a:t>
            </a:r>
            <a:r>
              <a:rPr lang="zh-CN" altLang="en-US" sz="3600" b="1">
                <a:latin typeface="Arial" panose="020B0604020202020204" pitchFamily="34" charset="0"/>
                <a:ea typeface="宋体" panose="02010600030101010101" pitchFamily="2" charset="-122"/>
              </a:rPr>
              <a:t>日夜思欲</a:t>
            </a:r>
            <a:r>
              <a:rPr lang="zh-CN" altLang="en-US" sz="3600" b="1">
                <a:solidFill>
                  <a:srgbClr val="FF0000"/>
                </a:solidFill>
                <a:latin typeface="Arial" panose="020B0604020202020204" pitchFamily="34" charset="0"/>
                <a:ea typeface="宋体" panose="02010600030101010101" pitchFamily="2" charset="-122"/>
              </a:rPr>
              <a:t>报</a:t>
            </a:r>
            <a:r>
              <a:rPr lang="zh-CN" altLang="en-US" sz="3600" b="1">
                <a:latin typeface="Arial" panose="020B0604020202020204" pitchFamily="34" charset="0"/>
                <a:ea typeface="宋体" panose="02010600030101010101" pitchFamily="2" charset="-122"/>
              </a:rPr>
              <a:t>楚王。</a:t>
            </a:r>
            <a:r>
              <a:rPr lang="en-US" altLang="zh-CN" sz="3600" b="1">
                <a:latin typeface="Arial" panose="020B0604020202020204" pitchFamily="34" charset="0"/>
                <a:ea typeface="宋体" panose="02010600030101010101" pitchFamily="2" charset="-122"/>
              </a:rPr>
              <a:t>      </a:t>
            </a:r>
            <a:endParaRPr lang="en-US" altLang="zh-CN" sz="3600" b="1">
              <a:latin typeface="Arial" panose="020B0604020202020204" pitchFamily="34" charset="0"/>
              <a:ea typeface="宋体" panose="02010600030101010101" pitchFamily="2" charset="-122"/>
            </a:endParaRPr>
          </a:p>
          <a:p>
            <a:pPr lvl="0"/>
            <a:r>
              <a:rPr lang="en-US" altLang="zh-CN" sz="3600" b="1">
                <a:latin typeface="Arial" panose="020B0604020202020204" pitchFamily="34" charset="0"/>
                <a:ea typeface="宋体" panose="02010600030101010101" pitchFamily="2" charset="-122"/>
              </a:rPr>
              <a:t>3.</a:t>
            </a:r>
            <a:r>
              <a:rPr lang="zh-CN" altLang="en-US" sz="3600" b="1">
                <a:latin typeface="Arial" panose="020B0604020202020204" pitchFamily="34" charset="0"/>
                <a:ea typeface="宋体" panose="02010600030101010101" pitchFamily="2" charset="-122"/>
              </a:rPr>
              <a:t>王大怒</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使</a:t>
            </a:r>
            <a:r>
              <a:rPr lang="zh-CN" altLang="en-US" sz="3600" b="1">
                <a:solidFill>
                  <a:srgbClr val="FF0000"/>
                </a:solidFill>
                <a:latin typeface="Arial" panose="020B0604020202020204" pitchFamily="34" charset="0"/>
                <a:ea typeface="宋体" panose="02010600030101010101" pitchFamily="2" charset="-122"/>
              </a:rPr>
              <a:t>相</a:t>
            </a:r>
            <a:r>
              <a:rPr lang="zh-CN" altLang="en-US" sz="3600" b="1">
                <a:latin typeface="Arial" panose="020B0604020202020204" pitchFamily="34" charset="0"/>
                <a:ea typeface="宋体" panose="02010600030101010101" pitchFamily="2" charset="-122"/>
              </a:rPr>
              <a:t>之。</a:t>
            </a:r>
            <a:r>
              <a:rPr lang="en-US" altLang="zh-CN" sz="3600" b="1">
                <a:latin typeface="Arial" panose="020B0604020202020204" pitchFamily="34" charset="0"/>
                <a:ea typeface="宋体" panose="02010600030101010101" pitchFamily="2" charset="-122"/>
              </a:rPr>
              <a:t>       </a:t>
            </a:r>
            <a:endParaRPr lang="en-US" altLang="zh-CN" sz="3600" b="1">
              <a:latin typeface="Arial" panose="020B0604020202020204" pitchFamily="34" charset="0"/>
              <a:ea typeface="宋体" panose="02010600030101010101" pitchFamily="2" charset="-122"/>
            </a:endParaRPr>
          </a:p>
          <a:p>
            <a:pPr lvl="0"/>
            <a:r>
              <a:rPr lang="en-US" altLang="zh-CN" sz="3600" b="1">
                <a:latin typeface="Arial" panose="020B0604020202020204" pitchFamily="34" charset="0"/>
                <a:ea typeface="宋体" panose="02010600030101010101" pitchFamily="2" charset="-122"/>
              </a:rPr>
              <a:t>4.</a:t>
            </a:r>
            <a:r>
              <a:rPr lang="zh-CN" altLang="en-US" sz="3600" b="1">
                <a:latin typeface="Arial" panose="020B0604020202020204" pitchFamily="34" charset="0"/>
                <a:ea typeface="宋体" panose="02010600030101010101" pitchFamily="2" charset="-122"/>
              </a:rPr>
              <a:t>王即</a:t>
            </a:r>
            <a:r>
              <a:rPr lang="zh-CN" altLang="en-US" sz="3600" b="1">
                <a:solidFill>
                  <a:srgbClr val="FF0000"/>
                </a:solidFill>
                <a:latin typeface="Arial" panose="020B0604020202020204" pitchFamily="34" charset="0"/>
                <a:ea typeface="宋体" panose="02010600030101010101" pitchFamily="2" charset="-122"/>
              </a:rPr>
              <a:t>购</a:t>
            </a:r>
            <a:r>
              <a:rPr lang="zh-CN" altLang="en-US" sz="3600" b="1">
                <a:latin typeface="Arial" panose="020B0604020202020204" pitchFamily="34" charset="0"/>
                <a:ea typeface="宋体" panose="02010600030101010101" pitchFamily="2" charset="-122"/>
              </a:rPr>
              <a:t>之千金。</a:t>
            </a:r>
            <a:r>
              <a:rPr lang="en-US" altLang="zh-CN" sz="3600" b="1">
                <a:latin typeface="Arial" panose="020B0604020202020204" pitchFamily="34" charset="0"/>
                <a:ea typeface="宋体" panose="02010600030101010101" pitchFamily="2" charset="-122"/>
              </a:rPr>
              <a:t>             </a:t>
            </a:r>
            <a:endParaRPr lang="en-US" altLang="zh-CN" sz="3600" b="1">
              <a:latin typeface="Arial" panose="020B0604020202020204" pitchFamily="34" charset="0"/>
              <a:ea typeface="宋体" panose="02010600030101010101" pitchFamily="2" charset="-122"/>
            </a:endParaRPr>
          </a:p>
          <a:p>
            <a:pPr lvl="0"/>
            <a:r>
              <a:rPr lang="en-US" altLang="zh-CN" sz="3600" b="1">
                <a:latin typeface="Arial" panose="020B0604020202020204" pitchFamily="34" charset="0"/>
                <a:ea typeface="宋体" panose="02010600030101010101" pitchFamily="2" charset="-122"/>
              </a:rPr>
              <a:t>5.</a:t>
            </a:r>
            <a:r>
              <a:rPr lang="zh-CN" altLang="en-US" sz="3600" b="1">
                <a:latin typeface="Arial" panose="020B0604020202020204" pitchFamily="34" charset="0"/>
                <a:ea typeface="宋体" panose="02010600030101010101" pitchFamily="2" charset="-122"/>
              </a:rPr>
              <a:t>即自刎</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两手捧头及剑</a:t>
            </a:r>
            <a:r>
              <a:rPr lang="zh-CN" altLang="en-US" sz="3600" b="1">
                <a:solidFill>
                  <a:srgbClr val="FF0000"/>
                </a:solidFill>
                <a:latin typeface="Arial" panose="020B0604020202020204" pitchFamily="34" charset="0"/>
                <a:ea typeface="宋体" panose="02010600030101010101" pitchFamily="2" charset="-122"/>
              </a:rPr>
              <a:t>奉</a:t>
            </a:r>
            <a:r>
              <a:rPr lang="zh-CN" altLang="en-US" sz="3600" b="1">
                <a:latin typeface="Arial" panose="020B0604020202020204" pitchFamily="34" charset="0"/>
                <a:ea typeface="宋体" panose="02010600030101010101" pitchFamily="2" charset="-122"/>
              </a:rPr>
              <a:t>之</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立僵。</a:t>
            </a:r>
            <a:endParaRPr lang="zh-CN" altLang="en-US" sz="3600" b="1">
              <a:latin typeface="Arial" panose="020B0604020202020204" pitchFamily="34" charset="0"/>
              <a:ea typeface="宋体" panose="02010600030101010101" pitchFamily="2" charset="-122"/>
            </a:endParaRPr>
          </a:p>
          <a:p>
            <a:pPr lvl="0"/>
            <a:r>
              <a:rPr lang="en-US" altLang="zh-CN" sz="3600" b="1">
                <a:latin typeface="Arial" panose="020B0604020202020204" pitchFamily="34" charset="0"/>
                <a:ea typeface="宋体" panose="02010600030101010101" pitchFamily="2" charset="-122"/>
              </a:rPr>
              <a:t>6.</a:t>
            </a:r>
            <a:r>
              <a:rPr lang="zh-CN" altLang="en-US" sz="3600" b="1">
                <a:latin typeface="Arial" panose="020B0604020202020204" pitchFamily="34" charset="0"/>
                <a:ea typeface="宋体" panose="02010600030101010101" pitchFamily="2" charset="-122"/>
              </a:rPr>
              <a:t>当与</a:t>
            </a:r>
            <a:r>
              <a:rPr lang="zh-CN" altLang="en-US" sz="3600" b="1">
                <a:solidFill>
                  <a:srgbClr val="FF0000"/>
                </a:solidFill>
                <a:latin typeface="Arial" panose="020B0604020202020204" pitchFamily="34" charset="0"/>
                <a:ea typeface="宋体" panose="02010600030101010101" pitchFamily="2" charset="-122"/>
              </a:rPr>
              <a:t>汤</a:t>
            </a:r>
            <a:r>
              <a:rPr lang="zh-CN" altLang="en-US" sz="3600" b="1">
                <a:latin typeface="Arial" panose="020B0604020202020204" pitchFamily="34" charset="0"/>
                <a:ea typeface="宋体" panose="02010600030101010101" pitchFamily="2" charset="-122"/>
              </a:rPr>
              <a:t>镬煮之。</a:t>
            </a:r>
            <a:endParaRPr lang="zh-CN" altLang="en-US" sz="3600" b="1">
              <a:latin typeface="Arial" panose="020B0604020202020204" pitchFamily="34" charset="0"/>
              <a:ea typeface="宋体" panose="02010600030101010101" pitchFamily="2" charset="-122"/>
            </a:endParaRPr>
          </a:p>
          <a:p>
            <a:pPr lvl="0"/>
            <a:r>
              <a:rPr lang="en-US" altLang="zh-CN" sz="3600" b="1">
                <a:latin typeface="Arial" panose="020B0604020202020204" pitchFamily="34" charset="0"/>
                <a:ea typeface="宋体" panose="02010600030101010101" pitchFamily="2" charset="-122"/>
              </a:rPr>
              <a:t>7.</a:t>
            </a:r>
            <a:r>
              <a:rPr lang="zh-CN" altLang="en-US" sz="3600" b="1">
                <a:latin typeface="Arial" panose="020B0604020202020204" pitchFamily="34" charset="0"/>
                <a:ea typeface="宋体" panose="02010600030101010101" pitchFamily="2" charset="-122"/>
              </a:rPr>
              <a:t>于是</a:t>
            </a:r>
            <a:r>
              <a:rPr lang="zh-CN" altLang="en-US" sz="3600" b="1">
                <a:solidFill>
                  <a:srgbClr val="FF0000"/>
                </a:solidFill>
                <a:latin typeface="Arial" panose="020B0604020202020204" pitchFamily="34" charset="0"/>
                <a:ea typeface="宋体" panose="02010600030101010101" pitchFamily="2" charset="-122"/>
              </a:rPr>
              <a:t>即将</a:t>
            </a:r>
            <a:r>
              <a:rPr lang="zh-CN" altLang="en-US" sz="3600" b="1">
                <a:latin typeface="Arial" panose="020B0604020202020204" pitchFamily="34" charset="0"/>
                <a:ea typeface="宋体" panose="02010600030101010101" pitchFamily="2" charset="-122"/>
              </a:rPr>
              <a:t>剑往见楚王。</a:t>
            </a:r>
            <a:endParaRPr lang="zh-CN" altLang="en-US" sz="3600" b="1">
              <a:latin typeface="Arial" panose="020B0604020202020204" pitchFamily="34" charset="0"/>
              <a:ea typeface="宋体" panose="02010600030101010101" pitchFamily="2" charset="-122"/>
            </a:endParaRPr>
          </a:p>
          <a:p>
            <a:pPr lvl="0"/>
            <a:r>
              <a:rPr lang="en-US" altLang="zh-CN" sz="3600" b="1">
                <a:latin typeface="Arial" panose="020B0604020202020204" pitchFamily="34" charset="0"/>
                <a:ea typeface="宋体" panose="02010600030101010101" pitchFamily="2" charset="-122"/>
              </a:rPr>
              <a:t>8.</a:t>
            </a:r>
            <a:r>
              <a:rPr lang="zh-CN" altLang="en-US" sz="3600" b="1">
                <a:latin typeface="Arial" panose="020B0604020202020204" pitchFamily="34" charset="0"/>
                <a:ea typeface="宋体" panose="02010600030101010101" pitchFamily="2" charset="-122"/>
              </a:rPr>
              <a:t>三年</a:t>
            </a:r>
            <a:r>
              <a:rPr lang="zh-CN" altLang="en-US" sz="3600" b="1">
                <a:solidFill>
                  <a:srgbClr val="FF0000"/>
                </a:solidFill>
                <a:latin typeface="Arial" panose="020B0604020202020204" pitchFamily="34" charset="0"/>
                <a:ea typeface="宋体" panose="02010600030101010101" pitchFamily="2" charset="-122"/>
              </a:rPr>
              <a:t>乃</a:t>
            </a:r>
            <a:r>
              <a:rPr lang="zh-CN" altLang="en-US" sz="3600" b="1">
                <a:latin typeface="Arial" panose="020B0604020202020204" pitchFamily="34" charset="0"/>
                <a:ea typeface="宋体" panose="02010600030101010101" pitchFamily="2" charset="-122"/>
              </a:rPr>
              <a:t>成</a:t>
            </a:r>
            <a:endParaRPr lang="zh-CN" altLang="en-US" sz="3600" b="1">
              <a:latin typeface="Arial" panose="020B0604020202020204" pitchFamily="34" charset="0"/>
              <a:ea typeface="宋体" panose="02010600030101010101" pitchFamily="2" charset="-122"/>
            </a:endParaRPr>
          </a:p>
          <a:p>
            <a:pPr lvl="0"/>
            <a:r>
              <a:rPr lang="zh-CN" altLang="en-US" sz="3600" b="1">
                <a:latin typeface="Arial" panose="020B0604020202020204" pitchFamily="34" charset="0"/>
                <a:ea typeface="宋体" panose="02010600030101010101" pitchFamily="2" charset="-122"/>
              </a:rPr>
              <a:t>   此</a:t>
            </a:r>
            <a:r>
              <a:rPr lang="zh-CN" altLang="en-US" sz="3600" b="1">
                <a:solidFill>
                  <a:srgbClr val="FF0000"/>
                </a:solidFill>
                <a:latin typeface="Arial" panose="020B0604020202020204" pitchFamily="34" charset="0"/>
                <a:ea typeface="宋体" panose="02010600030101010101" pitchFamily="2" charset="-122"/>
              </a:rPr>
              <a:t>乃</a:t>
            </a:r>
            <a:r>
              <a:rPr lang="zh-CN" altLang="en-US" sz="3600" b="1">
                <a:latin typeface="Arial" panose="020B0604020202020204" pitchFamily="34" charset="0"/>
                <a:ea typeface="宋体" panose="02010600030101010101" pitchFamily="2" charset="-122"/>
              </a:rPr>
              <a:t>勇士头也</a:t>
            </a:r>
            <a:endParaRPr lang="zh-CN" altLang="en-US" sz="3600" b="1">
              <a:latin typeface="Arial" panose="020B0604020202020204" pitchFamily="34" charset="0"/>
              <a:ea typeface="宋体" panose="02010600030101010101" pitchFamily="2" charset="-122"/>
            </a:endParaRPr>
          </a:p>
          <a:p>
            <a:pPr lvl="0"/>
            <a:r>
              <a:rPr lang="zh-CN" altLang="en-US" sz="36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乃</a:t>
            </a:r>
            <a:r>
              <a:rPr lang="zh-CN" altLang="en-US" sz="3600" b="1">
                <a:latin typeface="Arial" panose="020B0604020202020204" pitchFamily="34" charset="0"/>
                <a:ea typeface="宋体" panose="02010600030101010101" pitchFamily="2" charset="-122"/>
              </a:rPr>
              <a:t>分其汤肉葬之</a:t>
            </a:r>
            <a:endParaRPr lang="zh-CN" altLang="en-US" sz="3600" b="1">
              <a:latin typeface="Arial" panose="020B0604020202020204" pitchFamily="34" charset="0"/>
              <a:ea typeface="宋体" panose="02010600030101010101" pitchFamily="2" charset="-122"/>
            </a:endParaRPr>
          </a:p>
        </p:txBody>
      </p:sp>
      <p:sp>
        <p:nvSpPr>
          <p:cNvPr id="35843" name="文本框 35842"/>
          <p:cNvSpPr txBox="1"/>
          <p:nvPr/>
        </p:nvSpPr>
        <p:spPr>
          <a:xfrm>
            <a:off x="5438775" y="1089025"/>
            <a:ext cx="1590675" cy="521970"/>
          </a:xfrm>
          <a:prstGeom prst="rect">
            <a:avLst/>
          </a:prstGeom>
          <a:noFill/>
          <a:ln w="9525">
            <a:noFill/>
          </a:ln>
        </p:spPr>
        <p:txBody>
          <a:bodyPr wrap="none" anchor="t">
            <a:spAutoFit/>
          </a:bodyPr>
          <a:p>
            <a:pPr lvl="0"/>
            <a:r>
              <a:rPr lang="en-US" altLang="zh-CN" sz="2800" b="1">
                <a:solidFill>
                  <a:srgbClr val="3333FF"/>
                </a:solidFill>
                <a:latin typeface="Arial" panose="020B0604020202020204" pitchFamily="34" charset="0"/>
                <a:ea typeface="宋体" panose="02010600030101010101" pitchFamily="2" charset="-122"/>
              </a:rPr>
              <a:t>(</a:t>
            </a:r>
            <a:r>
              <a:rPr lang="zh-CN" altLang="en-US" sz="2800" b="1">
                <a:solidFill>
                  <a:srgbClr val="3333FF"/>
                </a:solidFill>
                <a:latin typeface="Arial" panose="020B0604020202020204" pitchFamily="34" charset="0"/>
                <a:ea typeface="宋体" panose="02010600030101010101" pitchFamily="2" charset="-122"/>
              </a:rPr>
              <a:t>及</a:t>
            </a:r>
            <a:r>
              <a:rPr lang="en-US" altLang="zh-CN" sz="2800" b="1">
                <a:solidFill>
                  <a:srgbClr val="3333FF"/>
                </a:solidFill>
                <a:latin typeface="Arial" panose="020B0604020202020204" pitchFamily="34" charset="0"/>
                <a:ea typeface="宋体" panose="02010600030101010101" pitchFamily="2" charset="-122"/>
              </a:rPr>
              <a:t>,</a:t>
            </a:r>
            <a:r>
              <a:rPr lang="zh-CN" altLang="en-US" sz="2800" b="1">
                <a:solidFill>
                  <a:srgbClr val="3333FF"/>
                </a:solidFill>
                <a:latin typeface="Arial" panose="020B0604020202020204" pitchFamily="34" charset="0"/>
                <a:ea typeface="宋体" panose="02010600030101010101" pitchFamily="2" charset="-122"/>
              </a:rPr>
              <a:t>等到</a:t>
            </a:r>
            <a:r>
              <a:rPr lang="en-US" altLang="zh-CN" sz="2800" b="1">
                <a:solidFill>
                  <a:srgbClr val="3333FF"/>
                </a:solidFill>
                <a:latin typeface="Arial" panose="020B0604020202020204" pitchFamily="34" charset="0"/>
                <a:ea typeface="宋体" panose="02010600030101010101" pitchFamily="2" charset="-122"/>
              </a:rPr>
              <a:t>)</a:t>
            </a:r>
            <a:endParaRPr lang="en-US" altLang="zh-CN" sz="2800" b="1">
              <a:solidFill>
                <a:srgbClr val="3333FF"/>
              </a:solidFill>
              <a:latin typeface="Arial" panose="020B0604020202020204" pitchFamily="34" charset="0"/>
              <a:ea typeface="宋体" panose="02010600030101010101" pitchFamily="2" charset="-122"/>
            </a:endParaRPr>
          </a:p>
        </p:txBody>
      </p:sp>
      <p:sp>
        <p:nvSpPr>
          <p:cNvPr id="35844" name="文本框 35843"/>
          <p:cNvSpPr txBox="1"/>
          <p:nvPr/>
        </p:nvSpPr>
        <p:spPr>
          <a:xfrm>
            <a:off x="5078413" y="1665288"/>
            <a:ext cx="1134110" cy="521970"/>
          </a:xfrm>
          <a:prstGeom prst="rect">
            <a:avLst/>
          </a:prstGeom>
          <a:noFill/>
          <a:ln w="9525">
            <a:noFill/>
          </a:ln>
        </p:spPr>
        <p:txBody>
          <a:bodyPr wrap="none" anchor="t">
            <a:spAutoFit/>
          </a:bodyPr>
          <a:p>
            <a:pPr lvl="0"/>
            <a:r>
              <a:rPr lang="en-US" altLang="zh-CN" sz="2800" b="1">
                <a:solidFill>
                  <a:srgbClr val="3333FF"/>
                </a:solidFill>
                <a:latin typeface="Arial" panose="020B0604020202020204" pitchFamily="34" charset="0"/>
                <a:ea typeface="宋体" panose="02010600030101010101" pitchFamily="2" charset="-122"/>
              </a:rPr>
              <a:t>(</a:t>
            </a:r>
            <a:r>
              <a:rPr lang="zh-CN" altLang="en-US" sz="2800" b="1">
                <a:solidFill>
                  <a:srgbClr val="3333FF"/>
                </a:solidFill>
                <a:latin typeface="Arial" panose="020B0604020202020204" pitchFamily="34" charset="0"/>
                <a:ea typeface="宋体" panose="02010600030101010101" pitchFamily="2" charset="-122"/>
              </a:rPr>
              <a:t>报复</a:t>
            </a:r>
            <a:r>
              <a:rPr lang="en-US" altLang="zh-CN" sz="2800" b="1">
                <a:solidFill>
                  <a:srgbClr val="3333FF"/>
                </a:solidFill>
                <a:latin typeface="Arial" panose="020B0604020202020204" pitchFamily="34" charset="0"/>
                <a:ea typeface="宋体" panose="02010600030101010101" pitchFamily="2" charset="-122"/>
              </a:rPr>
              <a:t>)</a:t>
            </a:r>
            <a:endParaRPr lang="en-US" altLang="zh-CN" sz="2800" b="1">
              <a:solidFill>
                <a:srgbClr val="3333FF"/>
              </a:solidFill>
              <a:latin typeface="Arial" panose="020B0604020202020204" pitchFamily="34" charset="0"/>
              <a:ea typeface="宋体" panose="02010600030101010101" pitchFamily="2" charset="-122"/>
            </a:endParaRPr>
          </a:p>
        </p:txBody>
      </p:sp>
      <p:sp>
        <p:nvSpPr>
          <p:cNvPr id="35845" name="文本框 35844"/>
          <p:cNvSpPr txBox="1"/>
          <p:nvPr/>
        </p:nvSpPr>
        <p:spPr>
          <a:xfrm>
            <a:off x="4338638" y="2241550"/>
            <a:ext cx="1849120" cy="521970"/>
          </a:xfrm>
          <a:prstGeom prst="rect">
            <a:avLst/>
          </a:prstGeom>
          <a:noFill/>
          <a:ln w="9525">
            <a:noFill/>
          </a:ln>
        </p:spPr>
        <p:txBody>
          <a:bodyPr wrap="none" anchor="t">
            <a:spAutoFit/>
          </a:bodyPr>
          <a:p>
            <a:pPr lvl="0"/>
            <a:r>
              <a:rPr lang="en-US" altLang="zh-CN" sz="2800" b="1">
                <a:solidFill>
                  <a:srgbClr val="3333FF"/>
                </a:solidFill>
                <a:latin typeface="Arial" panose="020B0604020202020204" pitchFamily="34" charset="0"/>
                <a:ea typeface="宋体" panose="02010600030101010101" pitchFamily="2" charset="-122"/>
              </a:rPr>
              <a:t>(</a:t>
            </a:r>
            <a:r>
              <a:rPr lang="zh-CN" altLang="en-US" sz="2800" b="1">
                <a:solidFill>
                  <a:srgbClr val="3333FF"/>
                </a:solidFill>
                <a:latin typeface="Arial" panose="020B0604020202020204" pitchFamily="34" charset="0"/>
                <a:ea typeface="宋体" panose="02010600030101010101" pitchFamily="2" charset="-122"/>
              </a:rPr>
              <a:t>仔细察看</a:t>
            </a:r>
            <a:r>
              <a:rPr lang="en-US" altLang="zh-CN" sz="2800" b="1">
                <a:solidFill>
                  <a:srgbClr val="3333FF"/>
                </a:solidFill>
                <a:latin typeface="Arial" panose="020B0604020202020204" pitchFamily="34" charset="0"/>
                <a:ea typeface="宋体" panose="02010600030101010101" pitchFamily="2" charset="-122"/>
              </a:rPr>
              <a:t>)</a:t>
            </a:r>
            <a:endParaRPr lang="en-US" altLang="zh-CN" sz="2800" b="1">
              <a:solidFill>
                <a:srgbClr val="3333FF"/>
              </a:solidFill>
              <a:latin typeface="Arial" panose="020B0604020202020204" pitchFamily="34" charset="0"/>
              <a:ea typeface="宋体" panose="02010600030101010101" pitchFamily="2" charset="-122"/>
            </a:endParaRPr>
          </a:p>
        </p:txBody>
      </p:sp>
      <p:sp>
        <p:nvSpPr>
          <p:cNvPr id="35846" name="文本框 35845"/>
          <p:cNvSpPr txBox="1"/>
          <p:nvPr/>
        </p:nvSpPr>
        <p:spPr>
          <a:xfrm>
            <a:off x="4410075" y="2746375"/>
            <a:ext cx="1849120" cy="521970"/>
          </a:xfrm>
          <a:prstGeom prst="rect">
            <a:avLst/>
          </a:prstGeom>
          <a:noFill/>
          <a:ln w="9525">
            <a:noFill/>
          </a:ln>
        </p:spPr>
        <p:txBody>
          <a:bodyPr wrap="none" anchor="t">
            <a:spAutoFit/>
          </a:bodyPr>
          <a:p>
            <a:pPr lvl="0"/>
            <a:r>
              <a:rPr lang="en-US" altLang="zh-CN" sz="2800" b="1">
                <a:solidFill>
                  <a:srgbClr val="3333FF"/>
                </a:solidFill>
                <a:latin typeface="Arial" panose="020B0604020202020204" pitchFamily="34" charset="0"/>
                <a:ea typeface="宋体" panose="02010600030101010101" pitchFamily="2" charset="-122"/>
              </a:rPr>
              <a:t>(</a:t>
            </a:r>
            <a:r>
              <a:rPr lang="zh-CN" altLang="en-US" sz="2800" b="1">
                <a:solidFill>
                  <a:srgbClr val="3333FF"/>
                </a:solidFill>
                <a:latin typeface="Arial" panose="020B0604020202020204" pitchFamily="34" charset="0"/>
                <a:ea typeface="宋体" panose="02010600030101010101" pitchFamily="2" charset="-122"/>
              </a:rPr>
              <a:t>悬赏捉拿</a:t>
            </a:r>
            <a:r>
              <a:rPr lang="en-US" altLang="zh-CN" sz="2800" b="1">
                <a:solidFill>
                  <a:srgbClr val="3333FF"/>
                </a:solidFill>
                <a:latin typeface="Arial" panose="020B0604020202020204" pitchFamily="34" charset="0"/>
                <a:ea typeface="宋体" panose="02010600030101010101" pitchFamily="2" charset="-122"/>
              </a:rPr>
              <a:t>)</a:t>
            </a:r>
            <a:endParaRPr lang="en-US" altLang="zh-CN" sz="2800" b="1">
              <a:solidFill>
                <a:srgbClr val="3333FF"/>
              </a:solidFill>
              <a:latin typeface="Arial" panose="020B0604020202020204" pitchFamily="34" charset="0"/>
              <a:ea typeface="宋体" panose="02010600030101010101" pitchFamily="2" charset="-122"/>
            </a:endParaRPr>
          </a:p>
        </p:txBody>
      </p:sp>
      <p:sp>
        <p:nvSpPr>
          <p:cNvPr id="35847" name="文本框 35846"/>
          <p:cNvSpPr txBox="1"/>
          <p:nvPr/>
        </p:nvSpPr>
        <p:spPr>
          <a:xfrm>
            <a:off x="7723188" y="3249613"/>
            <a:ext cx="1134110" cy="521970"/>
          </a:xfrm>
          <a:prstGeom prst="rect">
            <a:avLst/>
          </a:prstGeom>
          <a:noFill/>
          <a:ln w="9525">
            <a:noFill/>
          </a:ln>
        </p:spPr>
        <p:txBody>
          <a:bodyPr wrap="none" anchor="t">
            <a:spAutoFit/>
          </a:bodyPr>
          <a:p>
            <a:pPr lvl="0"/>
            <a:r>
              <a:rPr lang="en-US" altLang="zh-CN" sz="2800" b="1">
                <a:solidFill>
                  <a:srgbClr val="3333FF"/>
                </a:solidFill>
                <a:latin typeface="Arial" panose="020B0604020202020204" pitchFamily="34" charset="0"/>
                <a:ea typeface="宋体" panose="02010600030101010101" pitchFamily="2" charset="-122"/>
              </a:rPr>
              <a:t>(</a:t>
            </a:r>
            <a:r>
              <a:rPr lang="zh-CN" altLang="en-US" sz="2800" b="1">
                <a:solidFill>
                  <a:srgbClr val="3333FF"/>
                </a:solidFill>
                <a:latin typeface="Arial" panose="020B0604020202020204" pitchFamily="34" charset="0"/>
                <a:ea typeface="宋体" panose="02010600030101010101" pitchFamily="2" charset="-122"/>
              </a:rPr>
              <a:t>进献</a:t>
            </a:r>
            <a:r>
              <a:rPr lang="en-US" altLang="zh-CN" sz="2800" b="1">
                <a:solidFill>
                  <a:srgbClr val="3333FF"/>
                </a:solidFill>
                <a:latin typeface="Arial" panose="020B0604020202020204" pitchFamily="34" charset="0"/>
                <a:ea typeface="宋体" panose="02010600030101010101" pitchFamily="2" charset="-122"/>
              </a:rPr>
              <a:t>)</a:t>
            </a:r>
            <a:endParaRPr lang="en-US" altLang="zh-CN" sz="2800" b="1">
              <a:solidFill>
                <a:srgbClr val="3333FF"/>
              </a:solidFill>
              <a:latin typeface="Arial" panose="020B0604020202020204" pitchFamily="34" charset="0"/>
              <a:ea typeface="宋体" panose="02010600030101010101" pitchFamily="2" charset="-122"/>
            </a:endParaRPr>
          </a:p>
        </p:txBody>
      </p:sp>
      <p:sp>
        <p:nvSpPr>
          <p:cNvPr id="35848" name="文本框 35847"/>
          <p:cNvSpPr txBox="1"/>
          <p:nvPr/>
        </p:nvSpPr>
        <p:spPr>
          <a:xfrm>
            <a:off x="4430713" y="3897313"/>
            <a:ext cx="1134110" cy="521970"/>
          </a:xfrm>
          <a:prstGeom prst="rect">
            <a:avLst/>
          </a:prstGeom>
          <a:noFill/>
          <a:ln w="9525">
            <a:noFill/>
          </a:ln>
        </p:spPr>
        <p:txBody>
          <a:bodyPr wrap="none" anchor="t">
            <a:spAutoFit/>
          </a:bodyPr>
          <a:p>
            <a:pPr lvl="0"/>
            <a:r>
              <a:rPr lang="en-US" altLang="zh-CN" sz="2800" b="1">
                <a:solidFill>
                  <a:srgbClr val="3333FF"/>
                </a:solidFill>
                <a:latin typeface="Arial" panose="020B0604020202020204" pitchFamily="34" charset="0"/>
                <a:ea typeface="宋体" panose="02010600030101010101" pitchFamily="2" charset="-122"/>
              </a:rPr>
              <a:t>(</a:t>
            </a:r>
            <a:r>
              <a:rPr lang="zh-CN" altLang="en-US" sz="2800" b="1">
                <a:solidFill>
                  <a:srgbClr val="3333FF"/>
                </a:solidFill>
                <a:latin typeface="Arial" panose="020B0604020202020204" pitchFamily="34" charset="0"/>
                <a:ea typeface="宋体" panose="02010600030101010101" pitchFamily="2" charset="-122"/>
              </a:rPr>
              <a:t>热水</a:t>
            </a:r>
            <a:r>
              <a:rPr lang="en-US" altLang="zh-CN" sz="2800" b="1">
                <a:solidFill>
                  <a:srgbClr val="3333FF"/>
                </a:solidFill>
                <a:latin typeface="Arial" panose="020B0604020202020204" pitchFamily="34" charset="0"/>
                <a:ea typeface="宋体" panose="02010600030101010101" pitchFamily="2" charset="-122"/>
              </a:rPr>
              <a:t>)</a:t>
            </a:r>
            <a:endParaRPr lang="en-US" altLang="zh-CN" sz="2800" b="1">
              <a:solidFill>
                <a:srgbClr val="3333FF"/>
              </a:solidFill>
              <a:latin typeface="Arial" panose="020B0604020202020204" pitchFamily="34" charset="0"/>
              <a:ea typeface="宋体" panose="02010600030101010101" pitchFamily="2" charset="-122"/>
            </a:endParaRPr>
          </a:p>
        </p:txBody>
      </p:sp>
      <p:sp>
        <p:nvSpPr>
          <p:cNvPr id="35850" name="文本框 35849"/>
          <p:cNvSpPr txBox="1"/>
          <p:nvPr/>
        </p:nvSpPr>
        <p:spPr>
          <a:xfrm>
            <a:off x="5726113" y="4400550"/>
            <a:ext cx="2921635" cy="521970"/>
          </a:xfrm>
          <a:prstGeom prst="rect">
            <a:avLst/>
          </a:prstGeom>
          <a:noFill/>
          <a:ln w="9525">
            <a:noFill/>
          </a:ln>
        </p:spPr>
        <p:txBody>
          <a:bodyPr wrap="none" anchor="t">
            <a:spAutoFit/>
          </a:bodyPr>
          <a:p>
            <a:pPr lvl="0"/>
            <a:r>
              <a:rPr lang="en-US" altLang="zh-CN" sz="2800" b="1">
                <a:solidFill>
                  <a:srgbClr val="3333FF"/>
                </a:solidFill>
                <a:latin typeface="Arial" panose="020B0604020202020204" pitchFamily="34" charset="0"/>
                <a:ea typeface="宋体" panose="02010600030101010101" pitchFamily="2" charset="-122"/>
              </a:rPr>
              <a:t>(</a:t>
            </a:r>
            <a:r>
              <a:rPr lang="zh-CN" altLang="en-US" sz="2800" b="1">
                <a:solidFill>
                  <a:srgbClr val="3333FF"/>
                </a:solidFill>
                <a:latin typeface="Arial" panose="020B0604020202020204" pitchFamily="34" charset="0"/>
                <a:ea typeface="宋体" panose="02010600030101010101" pitchFamily="2" charset="-122"/>
              </a:rPr>
              <a:t>即：就；将：拿</a:t>
            </a:r>
            <a:r>
              <a:rPr lang="en-US" altLang="zh-CN" sz="2800" b="1">
                <a:solidFill>
                  <a:srgbClr val="3333FF"/>
                </a:solidFill>
                <a:latin typeface="Arial" panose="020B0604020202020204" pitchFamily="34" charset="0"/>
                <a:ea typeface="宋体" panose="02010600030101010101" pitchFamily="2" charset="-122"/>
              </a:rPr>
              <a:t>)</a:t>
            </a:r>
            <a:endParaRPr lang="en-US" altLang="zh-CN" sz="2800" b="1">
              <a:solidFill>
                <a:srgbClr val="3333FF"/>
              </a:solidFill>
              <a:latin typeface="Arial" panose="020B0604020202020204" pitchFamily="34" charset="0"/>
              <a:ea typeface="宋体" panose="02010600030101010101" pitchFamily="2" charset="-122"/>
            </a:endParaRPr>
          </a:p>
        </p:txBody>
      </p:sp>
      <p:sp>
        <p:nvSpPr>
          <p:cNvPr id="35851" name="文本框 35850"/>
          <p:cNvSpPr txBox="1"/>
          <p:nvPr/>
        </p:nvSpPr>
        <p:spPr>
          <a:xfrm>
            <a:off x="5065713" y="5049838"/>
            <a:ext cx="776605" cy="521970"/>
          </a:xfrm>
          <a:prstGeom prst="rect">
            <a:avLst/>
          </a:prstGeom>
          <a:noFill/>
          <a:ln w="9525">
            <a:noFill/>
          </a:ln>
        </p:spPr>
        <p:txBody>
          <a:bodyPr wrap="none" anchor="t">
            <a:spAutoFit/>
          </a:bodyPr>
          <a:p>
            <a:pPr lvl="0"/>
            <a:r>
              <a:rPr lang="en-US" altLang="zh-CN" sz="2800" b="1">
                <a:solidFill>
                  <a:srgbClr val="3333FF"/>
                </a:solidFill>
                <a:latin typeface="Arial" panose="020B0604020202020204" pitchFamily="34" charset="0"/>
                <a:ea typeface="宋体" panose="02010600030101010101" pitchFamily="2" charset="-122"/>
              </a:rPr>
              <a:t>(</a:t>
            </a:r>
            <a:r>
              <a:rPr lang="zh-CN" altLang="en-US" sz="2800" b="1">
                <a:solidFill>
                  <a:srgbClr val="3333FF"/>
                </a:solidFill>
                <a:latin typeface="Arial" panose="020B0604020202020204" pitchFamily="34" charset="0"/>
                <a:ea typeface="宋体" panose="02010600030101010101" pitchFamily="2" charset="-122"/>
              </a:rPr>
              <a:t>才</a:t>
            </a:r>
            <a:r>
              <a:rPr lang="en-US" altLang="zh-CN" sz="2800" b="1">
                <a:solidFill>
                  <a:srgbClr val="3333FF"/>
                </a:solidFill>
                <a:latin typeface="Arial" panose="020B0604020202020204" pitchFamily="34" charset="0"/>
                <a:ea typeface="宋体" panose="02010600030101010101" pitchFamily="2" charset="-122"/>
              </a:rPr>
              <a:t>)</a:t>
            </a:r>
            <a:endParaRPr lang="en-US" altLang="zh-CN" sz="2800" b="1">
              <a:solidFill>
                <a:srgbClr val="3333FF"/>
              </a:solidFill>
              <a:latin typeface="Arial" panose="020B0604020202020204" pitchFamily="34" charset="0"/>
              <a:ea typeface="宋体" panose="02010600030101010101" pitchFamily="2" charset="-122"/>
            </a:endParaRPr>
          </a:p>
        </p:txBody>
      </p:sp>
      <p:sp>
        <p:nvSpPr>
          <p:cNvPr id="35852" name="文本框 35851"/>
          <p:cNvSpPr txBox="1"/>
          <p:nvPr/>
        </p:nvSpPr>
        <p:spPr>
          <a:xfrm>
            <a:off x="5078413" y="5553075"/>
            <a:ext cx="776605" cy="521970"/>
          </a:xfrm>
          <a:prstGeom prst="rect">
            <a:avLst/>
          </a:prstGeom>
          <a:noFill/>
          <a:ln w="9525">
            <a:noFill/>
          </a:ln>
        </p:spPr>
        <p:txBody>
          <a:bodyPr wrap="none" anchor="t">
            <a:spAutoFit/>
          </a:bodyPr>
          <a:p>
            <a:pPr lvl="0"/>
            <a:r>
              <a:rPr lang="en-US" altLang="zh-CN" sz="2800" b="1">
                <a:solidFill>
                  <a:srgbClr val="3333FF"/>
                </a:solidFill>
                <a:latin typeface="Arial" panose="020B0604020202020204" pitchFamily="34" charset="0"/>
                <a:ea typeface="宋体" panose="02010600030101010101" pitchFamily="2" charset="-122"/>
              </a:rPr>
              <a:t>(</a:t>
            </a:r>
            <a:r>
              <a:rPr lang="zh-CN" altLang="en-US" sz="2800" b="1">
                <a:solidFill>
                  <a:srgbClr val="3333FF"/>
                </a:solidFill>
                <a:latin typeface="Arial" panose="020B0604020202020204" pitchFamily="34" charset="0"/>
                <a:ea typeface="宋体" panose="02010600030101010101" pitchFamily="2" charset="-122"/>
              </a:rPr>
              <a:t>是</a:t>
            </a:r>
            <a:r>
              <a:rPr lang="en-US" altLang="zh-CN" sz="2800" b="1">
                <a:solidFill>
                  <a:srgbClr val="3333FF"/>
                </a:solidFill>
                <a:latin typeface="Arial" panose="020B0604020202020204" pitchFamily="34" charset="0"/>
                <a:ea typeface="宋体" panose="02010600030101010101" pitchFamily="2" charset="-122"/>
              </a:rPr>
              <a:t>)</a:t>
            </a:r>
            <a:endParaRPr lang="en-US" altLang="zh-CN" sz="2800" b="1">
              <a:solidFill>
                <a:srgbClr val="3333FF"/>
              </a:solidFill>
              <a:latin typeface="Arial" panose="020B0604020202020204" pitchFamily="34" charset="0"/>
              <a:ea typeface="宋体" panose="02010600030101010101" pitchFamily="2" charset="-122"/>
            </a:endParaRPr>
          </a:p>
        </p:txBody>
      </p:sp>
      <p:sp>
        <p:nvSpPr>
          <p:cNvPr id="35853" name="文本框 35852"/>
          <p:cNvSpPr txBox="1"/>
          <p:nvPr/>
        </p:nvSpPr>
        <p:spPr>
          <a:xfrm>
            <a:off x="5078413" y="5984875"/>
            <a:ext cx="1134110" cy="521970"/>
          </a:xfrm>
          <a:prstGeom prst="rect">
            <a:avLst/>
          </a:prstGeom>
          <a:noFill/>
          <a:ln w="9525">
            <a:noFill/>
          </a:ln>
        </p:spPr>
        <p:txBody>
          <a:bodyPr wrap="none" anchor="t">
            <a:spAutoFit/>
          </a:bodyPr>
          <a:p>
            <a:pPr lvl="0"/>
            <a:r>
              <a:rPr lang="en-US" altLang="zh-CN" sz="2800" b="1">
                <a:solidFill>
                  <a:srgbClr val="3333FF"/>
                </a:solidFill>
                <a:latin typeface="Arial" panose="020B0604020202020204" pitchFamily="34" charset="0"/>
                <a:ea typeface="宋体" panose="02010600030101010101" pitchFamily="2" charset="-122"/>
              </a:rPr>
              <a:t>(</a:t>
            </a:r>
            <a:r>
              <a:rPr lang="zh-CN" altLang="en-US" sz="2800" b="1">
                <a:solidFill>
                  <a:srgbClr val="3333FF"/>
                </a:solidFill>
                <a:latin typeface="Arial" panose="020B0604020202020204" pitchFamily="34" charset="0"/>
                <a:ea typeface="宋体" panose="02010600030101010101" pitchFamily="2" charset="-122"/>
              </a:rPr>
              <a:t>于是</a:t>
            </a:r>
            <a:r>
              <a:rPr lang="en-US" altLang="zh-CN" sz="2800" b="1">
                <a:solidFill>
                  <a:srgbClr val="3333FF"/>
                </a:solidFill>
                <a:latin typeface="Arial" panose="020B0604020202020204" pitchFamily="34" charset="0"/>
                <a:ea typeface="宋体" panose="02010600030101010101" pitchFamily="2" charset="-122"/>
              </a:rPr>
              <a:t>)</a:t>
            </a:r>
            <a:endParaRPr lang="en-US" altLang="zh-CN" sz="2800" b="1">
              <a:solidFill>
                <a:srgbClr val="3333FF"/>
              </a:solidFill>
              <a:latin typeface="Arial" panose="020B0604020202020204" pitchFamily="34" charset="0"/>
              <a:ea typeface="宋体" panose="02010600030101010101" pitchFamily="2" charset="-122"/>
            </a:endParaRPr>
          </a:p>
        </p:txBody>
      </p:sp>
      <p:sp>
        <p:nvSpPr>
          <p:cNvPr id="6" name="矩形 5"/>
          <p:cNvSpPr/>
          <p:nvPr/>
        </p:nvSpPr>
        <p:spPr>
          <a:xfrm>
            <a:off x="273050" y="13779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字·词·音</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checkerboard(across)">
                                      <p:cBhvr>
                                        <p:cTn id="7" dur="500"/>
                                        <p:tgtEl>
                                          <p:spTgt spid="3584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5844"/>
                                        </p:tgtEl>
                                        <p:attrNameLst>
                                          <p:attrName>style.visibility</p:attrName>
                                        </p:attrNameLst>
                                      </p:cBhvr>
                                      <p:to>
                                        <p:strVal val="visible"/>
                                      </p:to>
                                    </p:set>
                                    <p:animEffect transition="in" filter="checkerboard(across)">
                                      <p:cBhvr>
                                        <p:cTn id="12" dur="500"/>
                                        <p:tgtEl>
                                          <p:spTgt spid="3584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5845"/>
                                        </p:tgtEl>
                                        <p:attrNameLst>
                                          <p:attrName>style.visibility</p:attrName>
                                        </p:attrNameLst>
                                      </p:cBhvr>
                                      <p:to>
                                        <p:strVal val="visible"/>
                                      </p:to>
                                    </p:set>
                                    <p:animEffect transition="in" filter="checkerboard(across)">
                                      <p:cBhvr>
                                        <p:cTn id="17" dur="500"/>
                                        <p:tgtEl>
                                          <p:spTgt spid="3584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5846"/>
                                        </p:tgtEl>
                                        <p:attrNameLst>
                                          <p:attrName>style.visibility</p:attrName>
                                        </p:attrNameLst>
                                      </p:cBhvr>
                                      <p:to>
                                        <p:strVal val="visible"/>
                                      </p:to>
                                    </p:set>
                                    <p:animEffect transition="in" filter="checkerboard(across)">
                                      <p:cBhvr>
                                        <p:cTn id="22" dur="500"/>
                                        <p:tgtEl>
                                          <p:spTgt spid="3584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5847"/>
                                        </p:tgtEl>
                                        <p:attrNameLst>
                                          <p:attrName>style.visibility</p:attrName>
                                        </p:attrNameLst>
                                      </p:cBhvr>
                                      <p:to>
                                        <p:strVal val="visible"/>
                                      </p:to>
                                    </p:set>
                                    <p:animEffect transition="in" filter="checkerboard(across)">
                                      <p:cBhvr>
                                        <p:cTn id="27" dur="500"/>
                                        <p:tgtEl>
                                          <p:spTgt spid="3584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5848"/>
                                        </p:tgtEl>
                                        <p:attrNameLst>
                                          <p:attrName>style.visibility</p:attrName>
                                        </p:attrNameLst>
                                      </p:cBhvr>
                                      <p:to>
                                        <p:strVal val="visible"/>
                                      </p:to>
                                    </p:set>
                                    <p:animEffect transition="in" filter="checkerboard(across)">
                                      <p:cBhvr>
                                        <p:cTn id="32" dur="500"/>
                                        <p:tgtEl>
                                          <p:spTgt spid="3584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5850"/>
                                        </p:tgtEl>
                                        <p:attrNameLst>
                                          <p:attrName>style.visibility</p:attrName>
                                        </p:attrNameLst>
                                      </p:cBhvr>
                                      <p:to>
                                        <p:strVal val="visible"/>
                                      </p:to>
                                    </p:set>
                                    <p:animEffect transition="in" filter="checkerboard(across)">
                                      <p:cBhvr>
                                        <p:cTn id="37" dur="500"/>
                                        <p:tgtEl>
                                          <p:spTgt spid="35850"/>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35851"/>
                                        </p:tgtEl>
                                        <p:attrNameLst>
                                          <p:attrName>style.visibility</p:attrName>
                                        </p:attrNameLst>
                                      </p:cBhvr>
                                      <p:to>
                                        <p:strVal val="visible"/>
                                      </p:to>
                                    </p:set>
                                    <p:animEffect transition="in" filter="checkerboard(across)">
                                      <p:cBhvr>
                                        <p:cTn id="42" dur="500"/>
                                        <p:tgtEl>
                                          <p:spTgt spid="35851"/>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35852"/>
                                        </p:tgtEl>
                                        <p:attrNameLst>
                                          <p:attrName>style.visibility</p:attrName>
                                        </p:attrNameLst>
                                      </p:cBhvr>
                                      <p:to>
                                        <p:strVal val="visible"/>
                                      </p:to>
                                    </p:set>
                                    <p:animEffect transition="in" filter="checkerboard(across)">
                                      <p:cBhvr>
                                        <p:cTn id="47" dur="500"/>
                                        <p:tgtEl>
                                          <p:spTgt spid="35852"/>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35853"/>
                                        </p:tgtEl>
                                        <p:attrNameLst>
                                          <p:attrName>style.visibility</p:attrName>
                                        </p:attrNameLst>
                                      </p:cBhvr>
                                      <p:to>
                                        <p:strVal val="visible"/>
                                      </p:to>
                                    </p:set>
                                    <p:animEffect transition="in" filter="checkerboard(across)">
                                      <p:cBhvr>
                                        <p:cTn id="52" dur="500"/>
                                        <p:tgtEl>
                                          <p:spTgt spid="35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P spid="35844" grpId="0"/>
      <p:bldP spid="35845" grpId="0"/>
      <p:bldP spid="35846" grpId="0"/>
      <p:bldP spid="35847" grpId="0"/>
      <p:bldP spid="35848" grpId="0"/>
      <p:bldP spid="35850" grpId="0"/>
      <p:bldP spid="35851" grpId="0"/>
      <p:bldP spid="35852" grpId="0"/>
      <p:bldP spid="358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p:nvPr/>
        </p:nvSpPr>
        <p:spPr>
          <a:xfrm>
            <a:off x="769303" y="1333183"/>
            <a:ext cx="7451725" cy="1938020"/>
          </a:xfrm>
          <a:prstGeom prst="rect">
            <a:avLst/>
          </a:prstGeom>
          <a:noFill/>
          <a:ln w="9525">
            <a:noFill/>
          </a:ln>
        </p:spPr>
        <p:txBody>
          <a:bodyPr anchor="ctr">
            <a:spAutoFit/>
          </a:bodyPr>
          <a:p>
            <a:pPr lvl="0" eaLnBrk="1" hangingPunct="1"/>
            <a:r>
              <a:rPr lang="zh-CN" altLang="en-US" sz="4000" b="1" dirty="0">
                <a:solidFill>
                  <a:srgbClr val="660033"/>
                </a:solidFill>
                <a:latin typeface="Arial" panose="020B0604020202020204" pitchFamily="34" charset="0"/>
                <a:ea typeface="宋体" panose="02010600030101010101" pitchFamily="2" charset="-122"/>
              </a:rPr>
              <a:t>课文的故事性很强，四个自然段，分别属于故事的开端、发展、高潮和结局部分。</a:t>
            </a:r>
            <a:endParaRPr lang="zh-CN" altLang="en-US" sz="4000" b="1" dirty="0">
              <a:solidFill>
                <a:srgbClr val="660033"/>
              </a:solidFill>
              <a:latin typeface="Arial" panose="020B0604020202020204" pitchFamily="34" charset="0"/>
              <a:ea typeface="宋体" panose="02010600030101010101" pitchFamily="2" charset="-122"/>
            </a:endParaRPr>
          </a:p>
        </p:txBody>
      </p:sp>
      <p:sp>
        <p:nvSpPr>
          <p:cNvPr id="34819" name="Rectangle 3"/>
          <p:cNvSpPr/>
          <p:nvPr/>
        </p:nvSpPr>
        <p:spPr>
          <a:xfrm>
            <a:off x="1705928" y="3714115"/>
            <a:ext cx="5288280" cy="706755"/>
          </a:xfrm>
          <a:prstGeom prst="rect">
            <a:avLst/>
          </a:prstGeom>
          <a:noFill/>
          <a:ln w="9525">
            <a:noFill/>
          </a:ln>
        </p:spPr>
        <p:txBody>
          <a:bodyPr wrap="none" anchor="ctr">
            <a:spAutoFit/>
          </a:bodyPr>
          <a:p>
            <a:pPr lvl="0" eaLnBrk="1" hangingPunct="1"/>
            <a:r>
              <a:rPr lang="zh-CN" altLang="en-US" sz="4000" b="1" dirty="0">
                <a:solidFill>
                  <a:srgbClr val="FF0000"/>
                </a:solidFill>
                <a:latin typeface="Arial" panose="020B0604020202020204" pitchFamily="34" charset="0"/>
                <a:ea typeface="宋体" panose="02010600030101010101" pitchFamily="2" charset="-122"/>
              </a:rPr>
              <a:t>用两个字概括文章情节</a:t>
            </a:r>
            <a:endParaRPr lang="zh-CN" altLang="en-US" sz="4000" b="1" dirty="0">
              <a:solidFill>
                <a:srgbClr val="FF0000"/>
              </a:solidFill>
              <a:latin typeface="Arial" panose="020B0604020202020204" pitchFamily="34" charset="0"/>
              <a:ea typeface="宋体" panose="02010600030101010101" pitchFamily="2" charset="-122"/>
            </a:endParaRPr>
          </a:p>
        </p:txBody>
      </p:sp>
      <p:sp>
        <p:nvSpPr>
          <p:cNvPr id="34820" name="Rectangle 4"/>
          <p:cNvSpPr/>
          <p:nvPr/>
        </p:nvSpPr>
        <p:spPr>
          <a:xfrm>
            <a:off x="3577590" y="5113655"/>
            <a:ext cx="1305560" cy="768350"/>
          </a:xfrm>
          <a:prstGeom prst="rect">
            <a:avLst/>
          </a:prstGeom>
          <a:noFill/>
          <a:ln w="9525">
            <a:noFill/>
          </a:ln>
        </p:spPr>
        <p:txBody>
          <a:bodyPr wrap="none">
            <a:spAutoFit/>
          </a:bodyPr>
          <a:p>
            <a:pPr lvl="0" eaLnBrk="1" hangingPunct="1"/>
            <a:r>
              <a:rPr lang="zh-CN" altLang="en-US" sz="4400" b="1" dirty="0">
                <a:solidFill>
                  <a:srgbClr val="3333FF"/>
                </a:solidFill>
                <a:latin typeface="Times New Roman" panose="02020603050405020304" charset="0"/>
                <a:ea typeface="宋体" panose="02010600030101010101" pitchFamily="2" charset="-122"/>
              </a:rPr>
              <a:t>复仇</a:t>
            </a:r>
            <a:endParaRPr lang="zh-CN" altLang="en-US" sz="4400" b="1" dirty="0">
              <a:solidFill>
                <a:srgbClr val="3333FF"/>
              </a:solidFill>
              <a:latin typeface="Times New Roman" panose="02020603050405020304" charset="0"/>
              <a:ea typeface="宋体" panose="02010600030101010101" pitchFamily="2" charset="-122"/>
            </a:endParaRPr>
          </a:p>
        </p:txBody>
      </p:sp>
      <p:sp>
        <p:nvSpPr>
          <p:cNvPr id="4" name="矩形 3"/>
          <p:cNvSpPr/>
          <p:nvPr/>
        </p:nvSpPr>
        <p:spPr>
          <a:xfrm>
            <a:off x="413385" y="9652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整体·感知</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500" fill="hold"/>
                                        <p:tgtEl>
                                          <p:spTgt spid="3481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481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481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4819"/>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34820"/>
                                        </p:tgtEl>
                                        <p:attrNameLst>
                                          <p:attrName>style.visibility</p:attrName>
                                        </p:attrNameLst>
                                      </p:cBhvr>
                                      <p:to>
                                        <p:strVal val="visible"/>
                                      </p:to>
                                    </p:set>
                                    <p:anim calcmode="lin" valueType="num">
                                      <p:cBhvr>
                                        <p:cTn id="15" dur="500" fill="hold"/>
                                        <p:tgtEl>
                                          <p:spTgt spid="34820"/>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4820"/>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4820"/>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48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1" name="文本框 99330"/>
          <p:cNvSpPr txBox="1"/>
          <p:nvPr/>
        </p:nvSpPr>
        <p:spPr>
          <a:xfrm>
            <a:off x="561975" y="2057400"/>
            <a:ext cx="1600200" cy="706755"/>
          </a:xfrm>
          <a:prstGeom prst="rect">
            <a:avLst/>
          </a:prstGeom>
          <a:noFill/>
          <a:ln w="9525">
            <a:noFill/>
            <a:miter/>
          </a:ln>
        </p:spPr>
        <p:txBody>
          <a:bodyPr anchor="t">
            <a:spAutoFit/>
          </a:bodyPr>
          <a:p>
            <a:pPr lvl="0">
              <a:spcBef>
                <a:spcPct val="50000"/>
              </a:spcBef>
            </a:pPr>
            <a:r>
              <a:rPr lang="zh-CN" altLang="en-US" sz="4000" b="1" dirty="0">
                <a:latin typeface="Tahoma" panose="020B0604030504040204" pitchFamily="34" charset="0"/>
                <a:ea typeface="宋体" panose="02010600030101010101" pitchFamily="2" charset="-122"/>
              </a:rPr>
              <a:t>开端</a:t>
            </a:r>
            <a:endParaRPr lang="zh-CN" altLang="en-US" sz="4000" b="1" dirty="0">
              <a:latin typeface="Tahoma" panose="020B0604030504040204" pitchFamily="34" charset="0"/>
              <a:ea typeface="宋体" panose="02010600030101010101" pitchFamily="2" charset="-122"/>
            </a:endParaRPr>
          </a:p>
        </p:txBody>
      </p:sp>
      <p:sp>
        <p:nvSpPr>
          <p:cNvPr id="99332" name="右箭头 99331"/>
          <p:cNvSpPr/>
          <p:nvPr/>
        </p:nvSpPr>
        <p:spPr>
          <a:xfrm>
            <a:off x="1857375" y="2286000"/>
            <a:ext cx="1524000" cy="304800"/>
          </a:xfrm>
          <a:prstGeom prst="rightArrow">
            <a:avLst>
              <a:gd name="adj1" fmla="val 50000"/>
              <a:gd name="adj2" fmla="val 125000"/>
            </a:avLst>
          </a:prstGeom>
          <a:solidFill>
            <a:schemeClr val="accent1"/>
          </a:solidFill>
          <a:ln w="9525" cap="flat" cmpd="sng">
            <a:solidFill>
              <a:schemeClr val="tx1"/>
            </a:solidFill>
            <a:prstDash val="solid"/>
            <a:miter/>
            <a:headEnd type="none" w="med" len="med"/>
            <a:tailEnd type="none" w="med" len="med"/>
          </a:ln>
        </p:spPr>
        <p:txBody>
          <a:bodyPr anchor="t"/>
          <a:p>
            <a:pPr lvl="0"/>
            <a:endParaRPr lang="zh-CN" altLang="en-US" sz="2400">
              <a:latin typeface="Arial" panose="020B0604020202020204" pitchFamily="34" charset="0"/>
              <a:ea typeface="宋体" panose="02010600030101010101" pitchFamily="2" charset="-122"/>
            </a:endParaRPr>
          </a:p>
        </p:txBody>
      </p:sp>
      <p:sp>
        <p:nvSpPr>
          <p:cNvPr id="99333" name="文本框 99332"/>
          <p:cNvSpPr txBox="1"/>
          <p:nvPr/>
        </p:nvSpPr>
        <p:spPr>
          <a:xfrm>
            <a:off x="3381375" y="2057400"/>
            <a:ext cx="4953000" cy="645160"/>
          </a:xfrm>
          <a:prstGeom prst="rect">
            <a:avLst/>
          </a:prstGeom>
          <a:noFill/>
          <a:ln w="9525">
            <a:noFill/>
            <a:miter/>
          </a:ln>
        </p:spPr>
        <p:txBody>
          <a:bodyPr anchor="t">
            <a:spAutoFit/>
          </a:bodyPr>
          <a:p>
            <a:pPr lvl="0">
              <a:spcBef>
                <a:spcPct val="50000"/>
              </a:spcBef>
            </a:pPr>
            <a:r>
              <a:rPr lang="zh-CN" altLang="en-US" sz="3600" b="1" dirty="0">
                <a:solidFill>
                  <a:schemeClr val="hlink"/>
                </a:solidFill>
                <a:latin typeface="Tahoma" panose="020B0604030504040204" pitchFamily="34" charset="0"/>
                <a:ea typeface="宋体" panose="02010600030101010101" pitchFamily="2" charset="-122"/>
              </a:rPr>
              <a:t>干将为楚王铸剑而被杀</a:t>
            </a:r>
            <a:endParaRPr lang="zh-CN" altLang="en-US" sz="3600" b="1" dirty="0">
              <a:solidFill>
                <a:schemeClr val="hlink"/>
              </a:solidFill>
              <a:latin typeface="Tahoma" panose="020B0604030504040204" pitchFamily="34" charset="0"/>
              <a:ea typeface="宋体" panose="02010600030101010101" pitchFamily="2" charset="-122"/>
            </a:endParaRPr>
          </a:p>
        </p:txBody>
      </p:sp>
      <p:sp>
        <p:nvSpPr>
          <p:cNvPr id="99334" name="直接连接符 99333"/>
          <p:cNvSpPr/>
          <p:nvPr/>
        </p:nvSpPr>
        <p:spPr>
          <a:xfrm>
            <a:off x="1095375" y="2743200"/>
            <a:ext cx="0" cy="685800"/>
          </a:xfrm>
          <a:prstGeom prst="line">
            <a:avLst/>
          </a:prstGeom>
          <a:ln w="9525" cap="flat" cmpd="sng">
            <a:solidFill>
              <a:schemeClr val="tx1"/>
            </a:solidFill>
            <a:prstDash val="solid"/>
            <a:miter/>
            <a:headEnd type="none" w="med" len="med"/>
            <a:tailEnd type="triangle" w="med" len="med"/>
          </a:ln>
        </p:spPr>
        <p:txBody>
          <a:bodyPr anchor="t"/>
          <a:p>
            <a:pPr lvl="0"/>
            <a:endParaRPr lang="zh-CN" altLang="en-US" sz="2400">
              <a:latin typeface="Arial" panose="020B0604020202020204" pitchFamily="34" charset="0"/>
              <a:ea typeface="宋体" panose="02010600030101010101" pitchFamily="2" charset="-122"/>
            </a:endParaRPr>
          </a:p>
        </p:txBody>
      </p:sp>
      <p:sp>
        <p:nvSpPr>
          <p:cNvPr id="99335" name="文本框 99334"/>
          <p:cNvSpPr txBox="1"/>
          <p:nvPr/>
        </p:nvSpPr>
        <p:spPr>
          <a:xfrm>
            <a:off x="638175" y="3505200"/>
            <a:ext cx="1219200" cy="706755"/>
          </a:xfrm>
          <a:prstGeom prst="rect">
            <a:avLst/>
          </a:prstGeom>
          <a:noFill/>
          <a:ln w="9525">
            <a:noFill/>
            <a:miter/>
          </a:ln>
        </p:spPr>
        <p:txBody>
          <a:bodyPr anchor="t">
            <a:spAutoFit/>
          </a:bodyPr>
          <a:p>
            <a:pPr lvl="0">
              <a:spcBef>
                <a:spcPct val="50000"/>
              </a:spcBef>
            </a:pPr>
            <a:r>
              <a:rPr lang="zh-CN" altLang="en-US" sz="4000" b="1" dirty="0">
                <a:latin typeface="Tahoma" panose="020B0604030504040204" pitchFamily="34" charset="0"/>
                <a:ea typeface="宋体" panose="02010600030101010101" pitchFamily="2" charset="-122"/>
              </a:rPr>
              <a:t>发展</a:t>
            </a:r>
            <a:endParaRPr lang="zh-CN" altLang="en-US" sz="4000" b="1" dirty="0">
              <a:latin typeface="Tahoma" panose="020B0604030504040204" pitchFamily="34" charset="0"/>
              <a:ea typeface="宋体" panose="02010600030101010101" pitchFamily="2" charset="-122"/>
            </a:endParaRPr>
          </a:p>
        </p:txBody>
      </p:sp>
      <p:sp>
        <p:nvSpPr>
          <p:cNvPr id="99336" name="右箭头 99335"/>
          <p:cNvSpPr/>
          <p:nvPr/>
        </p:nvSpPr>
        <p:spPr>
          <a:xfrm>
            <a:off x="2162175" y="3810000"/>
            <a:ext cx="1143000" cy="304800"/>
          </a:xfrm>
          <a:prstGeom prst="rightArrow">
            <a:avLst>
              <a:gd name="adj1" fmla="val 50000"/>
              <a:gd name="adj2" fmla="val 93750"/>
            </a:avLst>
          </a:prstGeom>
          <a:solidFill>
            <a:schemeClr val="accent1"/>
          </a:solidFill>
          <a:ln w="9525" cap="flat" cmpd="sng">
            <a:solidFill>
              <a:schemeClr val="tx1"/>
            </a:solidFill>
            <a:prstDash val="solid"/>
            <a:miter/>
            <a:headEnd type="none" w="med" len="med"/>
            <a:tailEnd type="none" w="med" len="med"/>
          </a:ln>
        </p:spPr>
        <p:txBody>
          <a:bodyPr anchor="t"/>
          <a:p>
            <a:pPr lvl="0"/>
            <a:endParaRPr lang="zh-CN" altLang="en-US" sz="2400">
              <a:latin typeface="Arial" panose="020B0604020202020204" pitchFamily="34" charset="0"/>
              <a:ea typeface="宋体" panose="02010600030101010101" pitchFamily="2" charset="-122"/>
            </a:endParaRPr>
          </a:p>
        </p:txBody>
      </p:sp>
      <p:sp>
        <p:nvSpPr>
          <p:cNvPr id="99337" name="文本框 99336"/>
          <p:cNvSpPr txBox="1"/>
          <p:nvPr/>
        </p:nvSpPr>
        <p:spPr>
          <a:xfrm>
            <a:off x="3228975" y="2971800"/>
            <a:ext cx="4953000" cy="1568450"/>
          </a:xfrm>
          <a:prstGeom prst="rect">
            <a:avLst/>
          </a:prstGeom>
          <a:noFill/>
          <a:ln w="9525">
            <a:noFill/>
            <a:miter/>
          </a:ln>
        </p:spPr>
        <p:txBody>
          <a:bodyPr anchor="t">
            <a:spAutoFit/>
          </a:bodyPr>
          <a:p>
            <a:pPr lvl="0">
              <a:spcBef>
                <a:spcPct val="50000"/>
              </a:spcBef>
            </a:pPr>
            <a:r>
              <a:rPr lang="zh-CN" altLang="en-US" sz="3200" b="1" dirty="0">
                <a:solidFill>
                  <a:schemeClr val="hlink"/>
                </a:solidFill>
                <a:latin typeface="Tahoma" panose="020B0604030504040204" pitchFamily="34" charset="0"/>
                <a:ea typeface="宋体" panose="02010600030101010101" pitchFamily="2" charset="-122"/>
              </a:rPr>
              <a:t>赤要为父报仇。楚王悬赏杀赤，赤逃到深山，把自已的头和剑交给侠客。</a:t>
            </a:r>
            <a:endParaRPr lang="zh-CN" altLang="en-US" sz="3200" b="1" dirty="0">
              <a:solidFill>
                <a:schemeClr val="hlink"/>
              </a:solidFill>
              <a:latin typeface="Tahoma" panose="020B0604030504040204" pitchFamily="34" charset="0"/>
              <a:ea typeface="宋体" panose="02010600030101010101" pitchFamily="2" charset="-122"/>
            </a:endParaRPr>
          </a:p>
        </p:txBody>
      </p:sp>
      <p:sp>
        <p:nvSpPr>
          <p:cNvPr id="99339" name="直接连接符 99338"/>
          <p:cNvSpPr/>
          <p:nvPr/>
        </p:nvSpPr>
        <p:spPr>
          <a:xfrm>
            <a:off x="942975" y="4343400"/>
            <a:ext cx="0" cy="762000"/>
          </a:xfrm>
          <a:prstGeom prst="line">
            <a:avLst/>
          </a:prstGeom>
          <a:ln w="9525" cap="flat" cmpd="sng">
            <a:solidFill>
              <a:schemeClr val="tx1"/>
            </a:solidFill>
            <a:prstDash val="solid"/>
            <a:miter/>
            <a:headEnd type="none" w="med" len="med"/>
            <a:tailEnd type="triangle" w="med" len="med"/>
          </a:ln>
        </p:spPr>
        <p:txBody>
          <a:bodyPr anchor="t"/>
          <a:p>
            <a:pPr lvl="0"/>
            <a:endParaRPr lang="zh-CN" altLang="en-US" sz="2400">
              <a:latin typeface="Arial" panose="020B0604020202020204" pitchFamily="34" charset="0"/>
              <a:ea typeface="宋体" panose="02010600030101010101" pitchFamily="2" charset="-122"/>
            </a:endParaRPr>
          </a:p>
        </p:txBody>
      </p:sp>
      <p:sp>
        <p:nvSpPr>
          <p:cNvPr id="99340" name="文本框 99339"/>
          <p:cNvSpPr txBox="1"/>
          <p:nvPr/>
        </p:nvSpPr>
        <p:spPr>
          <a:xfrm>
            <a:off x="409575" y="5029200"/>
            <a:ext cx="1905000" cy="645160"/>
          </a:xfrm>
          <a:prstGeom prst="rect">
            <a:avLst/>
          </a:prstGeom>
          <a:noFill/>
          <a:ln w="9525">
            <a:noFill/>
            <a:miter/>
          </a:ln>
        </p:spPr>
        <p:txBody>
          <a:bodyPr anchor="t">
            <a:spAutoFit/>
          </a:bodyPr>
          <a:p>
            <a:pPr lvl="0">
              <a:spcBef>
                <a:spcPct val="50000"/>
              </a:spcBef>
            </a:pPr>
            <a:r>
              <a:rPr lang="zh-CN" altLang="en-US" sz="3600" b="1" dirty="0">
                <a:latin typeface="Tahoma" panose="020B0604030504040204" pitchFamily="34" charset="0"/>
                <a:ea typeface="宋体" panose="02010600030101010101" pitchFamily="2" charset="-122"/>
              </a:rPr>
              <a:t>高潮</a:t>
            </a:r>
            <a:endParaRPr lang="zh-CN" altLang="en-US" sz="3600" b="1" dirty="0">
              <a:latin typeface="Tahoma" panose="020B0604030504040204" pitchFamily="34" charset="0"/>
              <a:ea typeface="宋体" panose="02010600030101010101" pitchFamily="2" charset="-122"/>
            </a:endParaRPr>
          </a:p>
        </p:txBody>
      </p:sp>
      <p:sp>
        <p:nvSpPr>
          <p:cNvPr id="99341" name="右箭头 99340"/>
          <p:cNvSpPr/>
          <p:nvPr/>
        </p:nvSpPr>
        <p:spPr>
          <a:xfrm>
            <a:off x="1781175" y="5181600"/>
            <a:ext cx="1295400" cy="228600"/>
          </a:xfrm>
          <a:prstGeom prst="rightArrow">
            <a:avLst>
              <a:gd name="adj1" fmla="val 50000"/>
              <a:gd name="adj2" fmla="val 141640"/>
            </a:avLst>
          </a:prstGeom>
          <a:solidFill>
            <a:schemeClr val="accent1"/>
          </a:solidFill>
          <a:ln w="9525" cap="flat" cmpd="sng">
            <a:solidFill>
              <a:schemeClr val="tx1"/>
            </a:solidFill>
            <a:prstDash val="solid"/>
            <a:miter/>
            <a:headEnd type="none" w="med" len="med"/>
            <a:tailEnd type="none" w="med" len="med"/>
          </a:ln>
        </p:spPr>
        <p:txBody>
          <a:bodyPr anchor="t"/>
          <a:p>
            <a:pPr lvl="0"/>
            <a:endParaRPr lang="zh-CN" altLang="en-US" sz="2400">
              <a:latin typeface="Arial" panose="020B0604020202020204" pitchFamily="34" charset="0"/>
              <a:ea typeface="宋体" panose="02010600030101010101" pitchFamily="2" charset="-122"/>
            </a:endParaRPr>
          </a:p>
        </p:txBody>
      </p:sp>
      <p:sp>
        <p:nvSpPr>
          <p:cNvPr id="99342" name="文本框 99341"/>
          <p:cNvSpPr txBox="1"/>
          <p:nvPr/>
        </p:nvSpPr>
        <p:spPr>
          <a:xfrm>
            <a:off x="3457575" y="4876800"/>
            <a:ext cx="4724400" cy="1076325"/>
          </a:xfrm>
          <a:prstGeom prst="rect">
            <a:avLst/>
          </a:prstGeom>
          <a:noFill/>
          <a:ln w="9525">
            <a:noFill/>
            <a:miter/>
          </a:ln>
        </p:spPr>
        <p:txBody>
          <a:bodyPr anchor="t">
            <a:spAutoFit/>
          </a:bodyPr>
          <a:p>
            <a:pPr lvl="0">
              <a:spcBef>
                <a:spcPct val="50000"/>
              </a:spcBef>
            </a:pPr>
            <a:r>
              <a:rPr lang="zh-CN" altLang="en-US" sz="3200" b="1" dirty="0">
                <a:solidFill>
                  <a:schemeClr val="hlink"/>
                </a:solidFill>
                <a:latin typeface="Tahoma" panose="020B0604030504040204" pitchFamily="34" charset="0"/>
                <a:ea typeface="宋体" panose="02010600030101010101" pitchFamily="2" charset="-122"/>
              </a:rPr>
              <a:t>侠客设计杀了楚王，三头同煮锅中</a:t>
            </a:r>
            <a:endParaRPr lang="zh-CN" altLang="en-US" sz="3200" b="1" dirty="0">
              <a:solidFill>
                <a:schemeClr val="hlink"/>
              </a:solidFill>
              <a:latin typeface="Tahoma" panose="020B0604030504040204" pitchFamily="34" charset="0"/>
              <a:ea typeface="宋体" panose="02010600030101010101" pitchFamily="2" charset="-122"/>
            </a:endParaRPr>
          </a:p>
        </p:txBody>
      </p:sp>
      <p:sp>
        <p:nvSpPr>
          <p:cNvPr id="99343" name="直接连接符 99342"/>
          <p:cNvSpPr/>
          <p:nvPr/>
        </p:nvSpPr>
        <p:spPr>
          <a:xfrm>
            <a:off x="942975" y="5867400"/>
            <a:ext cx="0" cy="304800"/>
          </a:xfrm>
          <a:prstGeom prst="line">
            <a:avLst/>
          </a:prstGeom>
          <a:ln w="9525" cap="flat" cmpd="sng">
            <a:solidFill>
              <a:schemeClr val="tx1"/>
            </a:solidFill>
            <a:prstDash val="solid"/>
            <a:miter/>
            <a:headEnd type="none" w="med" len="med"/>
            <a:tailEnd type="triangle" w="med" len="med"/>
          </a:ln>
        </p:spPr>
        <p:txBody>
          <a:bodyPr anchor="t"/>
          <a:p>
            <a:pPr lvl="0"/>
            <a:endParaRPr lang="zh-CN" altLang="en-US" sz="2400">
              <a:latin typeface="Arial" panose="020B0604020202020204" pitchFamily="34" charset="0"/>
              <a:ea typeface="宋体" panose="02010600030101010101" pitchFamily="2" charset="-122"/>
            </a:endParaRPr>
          </a:p>
        </p:txBody>
      </p:sp>
      <p:sp>
        <p:nvSpPr>
          <p:cNvPr id="99344" name="文本框 99343"/>
          <p:cNvSpPr txBox="1"/>
          <p:nvPr/>
        </p:nvSpPr>
        <p:spPr>
          <a:xfrm>
            <a:off x="409575" y="6172200"/>
            <a:ext cx="1752600" cy="645160"/>
          </a:xfrm>
          <a:prstGeom prst="rect">
            <a:avLst/>
          </a:prstGeom>
          <a:noFill/>
          <a:ln w="9525">
            <a:noFill/>
            <a:miter/>
          </a:ln>
        </p:spPr>
        <p:txBody>
          <a:bodyPr anchor="t">
            <a:spAutoFit/>
          </a:bodyPr>
          <a:p>
            <a:pPr lvl="0">
              <a:spcBef>
                <a:spcPct val="50000"/>
              </a:spcBef>
            </a:pPr>
            <a:r>
              <a:rPr lang="zh-CN" altLang="en-US" sz="3600" b="1" dirty="0">
                <a:latin typeface="Tahoma" panose="020B0604030504040204" pitchFamily="34" charset="0"/>
                <a:ea typeface="宋体" panose="02010600030101010101" pitchFamily="2" charset="-122"/>
              </a:rPr>
              <a:t>结局</a:t>
            </a:r>
            <a:endParaRPr lang="zh-CN" altLang="en-US" sz="3600" b="1" dirty="0">
              <a:latin typeface="Tahoma" panose="020B0604030504040204" pitchFamily="34" charset="0"/>
              <a:ea typeface="宋体" panose="02010600030101010101" pitchFamily="2" charset="-122"/>
            </a:endParaRPr>
          </a:p>
        </p:txBody>
      </p:sp>
      <p:sp>
        <p:nvSpPr>
          <p:cNvPr id="99345" name="右箭头 99344"/>
          <p:cNvSpPr/>
          <p:nvPr/>
        </p:nvSpPr>
        <p:spPr>
          <a:xfrm>
            <a:off x="1933575" y="6400800"/>
            <a:ext cx="1219200" cy="228600"/>
          </a:xfrm>
          <a:prstGeom prst="rightArrow">
            <a:avLst>
              <a:gd name="adj1" fmla="val 50000"/>
              <a:gd name="adj2" fmla="val 133308"/>
            </a:avLst>
          </a:prstGeom>
          <a:solidFill>
            <a:schemeClr val="accent1"/>
          </a:solidFill>
          <a:ln w="9525" cap="flat" cmpd="sng">
            <a:solidFill>
              <a:schemeClr val="tx1"/>
            </a:solidFill>
            <a:prstDash val="solid"/>
            <a:miter/>
            <a:headEnd type="none" w="med" len="med"/>
            <a:tailEnd type="none" w="med" len="med"/>
          </a:ln>
        </p:spPr>
        <p:txBody>
          <a:bodyPr anchor="t"/>
          <a:p>
            <a:pPr lvl="0"/>
            <a:endParaRPr lang="zh-CN" altLang="en-US" sz="2400">
              <a:latin typeface="Arial" panose="020B0604020202020204" pitchFamily="34" charset="0"/>
              <a:ea typeface="宋体" panose="02010600030101010101" pitchFamily="2" charset="-122"/>
            </a:endParaRPr>
          </a:p>
        </p:txBody>
      </p:sp>
      <p:sp>
        <p:nvSpPr>
          <p:cNvPr id="99346" name="文本框 99345"/>
          <p:cNvSpPr txBox="1"/>
          <p:nvPr/>
        </p:nvSpPr>
        <p:spPr>
          <a:xfrm>
            <a:off x="3228975" y="6096000"/>
            <a:ext cx="4953000" cy="583565"/>
          </a:xfrm>
          <a:prstGeom prst="rect">
            <a:avLst/>
          </a:prstGeom>
          <a:noFill/>
          <a:ln w="9525">
            <a:noFill/>
            <a:miter/>
          </a:ln>
        </p:spPr>
        <p:txBody>
          <a:bodyPr anchor="t">
            <a:spAutoFit/>
          </a:bodyPr>
          <a:p>
            <a:pPr lvl="0">
              <a:spcBef>
                <a:spcPct val="50000"/>
              </a:spcBef>
            </a:pPr>
            <a:r>
              <a:rPr lang="zh-CN" altLang="en-US" sz="3200" b="1" dirty="0">
                <a:solidFill>
                  <a:schemeClr val="hlink"/>
                </a:solidFill>
                <a:latin typeface="Tahoma" panose="020B0604030504040204" pitchFamily="34" charset="0"/>
                <a:ea typeface="宋体" panose="02010600030101010101" pitchFamily="2" charset="-122"/>
              </a:rPr>
              <a:t>三头不可识别，立三王墓</a:t>
            </a:r>
            <a:endParaRPr lang="zh-CN" altLang="en-US" sz="3200" b="1" dirty="0">
              <a:solidFill>
                <a:schemeClr val="hlink"/>
              </a:solidFill>
              <a:latin typeface="Tahoma" panose="020B0604030504040204" pitchFamily="34" charset="0"/>
              <a:ea typeface="宋体" panose="02010600030101010101" pitchFamily="2" charset="-122"/>
            </a:endParaRPr>
          </a:p>
        </p:txBody>
      </p:sp>
      <p:sp>
        <p:nvSpPr>
          <p:cNvPr id="25616" name="矩形 99346"/>
          <p:cNvSpPr/>
          <p:nvPr/>
        </p:nvSpPr>
        <p:spPr>
          <a:xfrm>
            <a:off x="1806575" y="1043940"/>
            <a:ext cx="4267200" cy="990600"/>
          </a:xfrm>
          <a:prstGeom prst="rect">
            <a:avLst/>
          </a:prstGeom>
        </p:spPr>
        <p:txBody>
          <a:bodyPr wrap="none" fromWordArt="1">
            <a:prstTxWarp prst="textPlain">
              <a:avLst>
                <a:gd name="adj" fmla="val 50000"/>
              </a:avLst>
            </a:prstTxWarp>
            <a:normAutofit/>
          </a:bodyPr>
          <a:p>
            <a:pPr algn="ctr"/>
            <a:r>
              <a:rPr lang="zh-CN" altLang="en-US" sz="3600" b="1">
                <a:ln w="19050" cap="flat" cmpd="sng">
                  <a:solidFill>
                    <a:srgbClr val="99CCFF"/>
                  </a:solidFill>
                  <a:prstDash val="solid"/>
                  <a:miter/>
                  <a:headEnd type="none" w="med" len="med"/>
                  <a:tailEnd type="none" w="med" len="med"/>
                </a:ln>
                <a:solidFill>
                  <a:srgbClr val="0066CC"/>
                </a:solidFill>
                <a:effectLst>
                  <a:outerShdw dist="35921" dir="2699999" algn="ctr" rotWithShape="0">
                    <a:srgbClr val="990000"/>
                  </a:outerShdw>
                </a:effectLst>
                <a:latin typeface="黑体" panose="02010609060101010101" pitchFamily="49" charset="-122"/>
                <a:ea typeface="黑体" panose="02010609060101010101" pitchFamily="49" charset="-122"/>
              </a:rPr>
              <a:t>课文结构</a:t>
            </a:r>
            <a:endParaRPr lang="zh-CN" altLang="en-US" sz="3600" b="1">
              <a:ln w="19050" cap="flat" cmpd="sng">
                <a:solidFill>
                  <a:srgbClr val="99CCFF"/>
                </a:solidFill>
                <a:prstDash val="solid"/>
                <a:miter/>
                <a:headEnd type="none" w="med" len="med"/>
                <a:tailEnd type="none" w="med" len="med"/>
              </a:ln>
              <a:solidFill>
                <a:srgbClr val="0066CC"/>
              </a:solidFill>
              <a:effectLst>
                <a:outerShdw dist="35921" dir="2699999" algn="ctr" rotWithShape="0">
                  <a:srgbClr val="990000"/>
                </a:outerShdw>
              </a:effectLst>
              <a:latin typeface="黑体" panose="02010609060101010101" pitchFamily="49" charset="-122"/>
              <a:ea typeface="黑体" panose="02010609060101010101" pitchFamily="49" charset="-122"/>
            </a:endParaRPr>
          </a:p>
        </p:txBody>
      </p:sp>
      <p:sp>
        <p:nvSpPr>
          <p:cNvPr id="4" name="矩形 3"/>
          <p:cNvSpPr/>
          <p:nvPr/>
        </p:nvSpPr>
        <p:spPr>
          <a:xfrm>
            <a:off x="409575" y="10477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整体·感知</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anim calcmode="lin" valueType="num">
                                      <p:cBhvr>
                                        <p:cTn id="7" dur="500" fill="hold"/>
                                        <p:tgtEl>
                                          <p:spTgt spid="99331"/>
                                        </p:tgtEl>
                                        <p:attrNameLst>
                                          <p:attrName>ppt_x</p:attrName>
                                        </p:attrNameLst>
                                      </p:cBhvr>
                                      <p:tavLst>
                                        <p:tav tm="0">
                                          <p:val>
                                            <p:strVal val="0-#ppt_w/2"/>
                                          </p:val>
                                        </p:tav>
                                        <p:tav tm="100000">
                                          <p:val>
                                            <p:strVal val="#ppt_x"/>
                                          </p:val>
                                        </p:tav>
                                      </p:tavLst>
                                    </p:anim>
                                    <p:anim calcmode="lin" valueType="num">
                                      <p:cBhvr>
                                        <p:cTn id="8" dur="500" fill="hold"/>
                                        <p:tgtEl>
                                          <p:spTgt spid="993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9332"/>
                                        </p:tgtEl>
                                        <p:attrNameLst>
                                          <p:attrName>style.visibility</p:attrName>
                                        </p:attrNameLst>
                                      </p:cBhvr>
                                      <p:to>
                                        <p:strVal val="visible"/>
                                      </p:to>
                                    </p:set>
                                    <p:anim calcmode="lin" valueType="num">
                                      <p:cBhvr>
                                        <p:cTn id="13" dur="500" fill="hold"/>
                                        <p:tgtEl>
                                          <p:spTgt spid="99332"/>
                                        </p:tgtEl>
                                        <p:attrNameLst>
                                          <p:attrName>ppt_x</p:attrName>
                                        </p:attrNameLst>
                                      </p:cBhvr>
                                      <p:tavLst>
                                        <p:tav tm="0">
                                          <p:val>
                                            <p:strVal val="0-#ppt_w/2"/>
                                          </p:val>
                                        </p:tav>
                                        <p:tav tm="100000">
                                          <p:val>
                                            <p:strVal val="#ppt_x"/>
                                          </p:val>
                                        </p:tav>
                                      </p:tavLst>
                                    </p:anim>
                                    <p:anim calcmode="lin" valueType="num">
                                      <p:cBhvr>
                                        <p:cTn id="14" dur="500" fill="hold"/>
                                        <p:tgtEl>
                                          <p:spTgt spid="9933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9333"/>
                                        </p:tgtEl>
                                        <p:attrNameLst>
                                          <p:attrName>style.visibility</p:attrName>
                                        </p:attrNameLst>
                                      </p:cBhvr>
                                      <p:to>
                                        <p:strVal val="visible"/>
                                      </p:to>
                                    </p:set>
                                    <p:anim calcmode="lin" valueType="num">
                                      <p:cBhvr>
                                        <p:cTn id="19" dur="500" fill="hold"/>
                                        <p:tgtEl>
                                          <p:spTgt spid="99333"/>
                                        </p:tgtEl>
                                        <p:attrNameLst>
                                          <p:attrName>ppt_x</p:attrName>
                                        </p:attrNameLst>
                                      </p:cBhvr>
                                      <p:tavLst>
                                        <p:tav tm="0">
                                          <p:val>
                                            <p:strVal val="0-#ppt_w/2"/>
                                          </p:val>
                                        </p:tav>
                                        <p:tav tm="100000">
                                          <p:val>
                                            <p:strVal val="#ppt_x"/>
                                          </p:val>
                                        </p:tav>
                                      </p:tavLst>
                                    </p:anim>
                                    <p:anim calcmode="lin" valueType="num">
                                      <p:cBhvr>
                                        <p:cTn id="20" dur="500" fill="hold"/>
                                        <p:tgtEl>
                                          <p:spTgt spid="9933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99334"/>
                                        </p:tgtEl>
                                        <p:attrNameLst>
                                          <p:attrName>style.visibility</p:attrName>
                                        </p:attrNameLst>
                                      </p:cBhvr>
                                      <p:to>
                                        <p:strVal val="visible"/>
                                      </p:to>
                                    </p:set>
                                    <p:anim calcmode="lin" valueType="num">
                                      <p:cBhvr>
                                        <p:cTn id="25" dur="500" fill="hold"/>
                                        <p:tgtEl>
                                          <p:spTgt spid="99334"/>
                                        </p:tgtEl>
                                        <p:attrNameLst>
                                          <p:attrName>ppt_x</p:attrName>
                                        </p:attrNameLst>
                                      </p:cBhvr>
                                      <p:tavLst>
                                        <p:tav tm="0">
                                          <p:val>
                                            <p:strVal val="0-#ppt_w/2"/>
                                          </p:val>
                                        </p:tav>
                                        <p:tav tm="100000">
                                          <p:val>
                                            <p:strVal val="#ppt_x"/>
                                          </p:val>
                                        </p:tav>
                                      </p:tavLst>
                                    </p:anim>
                                    <p:anim calcmode="lin" valueType="num">
                                      <p:cBhvr>
                                        <p:cTn id="26" dur="500" fill="hold"/>
                                        <p:tgtEl>
                                          <p:spTgt spid="9933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9335"/>
                                        </p:tgtEl>
                                        <p:attrNameLst>
                                          <p:attrName>style.visibility</p:attrName>
                                        </p:attrNameLst>
                                      </p:cBhvr>
                                      <p:to>
                                        <p:strVal val="visible"/>
                                      </p:to>
                                    </p:set>
                                    <p:anim calcmode="lin" valueType="num">
                                      <p:cBhvr>
                                        <p:cTn id="31" dur="500" fill="hold"/>
                                        <p:tgtEl>
                                          <p:spTgt spid="99335"/>
                                        </p:tgtEl>
                                        <p:attrNameLst>
                                          <p:attrName>ppt_x</p:attrName>
                                        </p:attrNameLst>
                                      </p:cBhvr>
                                      <p:tavLst>
                                        <p:tav tm="0">
                                          <p:val>
                                            <p:strVal val="0-#ppt_w/2"/>
                                          </p:val>
                                        </p:tav>
                                        <p:tav tm="100000">
                                          <p:val>
                                            <p:strVal val="#ppt_x"/>
                                          </p:val>
                                        </p:tav>
                                      </p:tavLst>
                                    </p:anim>
                                    <p:anim calcmode="lin" valueType="num">
                                      <p:cBhvr>
                                        <p:cTn id="32" dur="500" fill="hold"/>
                                        <p:tgtEl>
                                          <p:spTgt spid="9933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99336"/>
                                        </p:tgtEl>
                                        <p:attrNameLst>
                                          <p:attrName>style.visibility</p:attrName>
                                        </p:attrNameLst>
                                      </p:cBhvr>
                                      <p:to>
                                        <p:strVal val="visible"/>
                                      </p:to>
                                    </p:set>
                                    <p:anim calcmode="lin" valueType="num">
                                      <p:cBhvr>
                                        <p:cTn id="37" dur="500" fill="hold"/>
                                        <p:tgtEl>
                                          <p:spTgt spid="99336"/>
                                        </p:tgtEl>
                                        <p:attrNameLst>
                                          <p:attrName>ppt_x</p:attrName>
                                        </p:attrNameLst>
                                      </p:cBhvr>
                                      <p:tavLst>
                                        <p:tav tm="0">
                                          <p:val>
                                            <p:strVal val="0-#ppt_w/2"/>
                                          </p:val>
                                        </p:tav>
                                        <p:tav tm="100000">
                                          <p:val>
                                            <p:strVal val="#ppt_x"/>
                                          </p:val>
                                        </p:tav>
                                      </p:tavLst>
                                    </p:anim>
                                    <p:anim calcmode="lin" valueType="num">
                                      <p:cBhvr>
                                        <p:cTn id="38" dur="500" fill="hold"/>
                                        <p:tgtEl>
                                          <p:spTgt spid="9933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9337"/>
                                        </p:tgtEl>
                                        <p:attrNameLst>
                                          <p:attrName>style.visibility</p:attrName>
                                        </p:attrNameLst>
                                      </p:cBhvr>
                                      <p:to>
                                        <p:strVal val="visible"/>
                                      </p:to>
                                    </p:set>
                                    <p:anim calcmode="lin" valueType="num">
                                      <p:cBhvr>
                                        <p:cTn id="43" dur="500" fill="hold"/>
                                        <p:tgtEl>
                                          <p:spTgt spid="99337"/>
                                        </p:tgtEl>
                                        <p:attrNameLst>
                                          <p:attrName>ppt_x</p:attrName>
                                        </p:attrNameLst>
                                      </p:cBhvr>
                                      <p:tavLst>
                                        <p:tav tm="0">
                                          <p:val>
                                            <p:strVal val="0-#ppt_w/2"/>
                                          </p:val>
                                        </p:tav>
                                        <p:tav tm="100000">
                                          <p:val>
                                            <p:strVal val="#ppt_x"/>
                                          </p:val>
                                        </p:tav>
                                      </p:tavLst>
                                    </p:anim>
                                    <p:anim calcmode="lin" valueType="num">
                                      <p:cBhvr>
                                        <p:cTn id="44" dur="500" fill="hold"/>
                                        <p:tgtEl>
                                          <p:spTgt spid="9933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99339"/>
                                        </p:tgtEl>
                                        <p:attrNameLst>
                                          <p:attrName>style.visibility</p:attrName>
                                        </p:attrNameLst>
                                      </p:cBhvr>
                                      <p:to>
                                        <p:strVal val="visible"/>
                                      </p:to>
                                    </p:set>
                                    <p:anim calcmode="lin" valueType="num">
                                      <p:cBhvr>
                                        <p:cTn id="49" dur="500" fill="hold"/>
                                        <p:tgtEl>
                                          <p:spTgt spid="99339"/>
                                        </p:tgtEl>
                                        <p:attrNameLst>
                                          <p:attrName>ppt_x</p:attrName>
                                        </p:attrNameLst>
                                      </p:cBhvr>
                                      <p:tavLst>
                                        <p:tav tm="0">
                                          <p:val>
                                            <p:strVal val="0-#ppt_w/2"/>
                                          </p:val>
                                        </p:tav>
                                        <p:tav tm="100000">
                                          <p:val>
                                            <p:strVal val="#ppt_x"/>
                                          </p:val>
                                        </p:tav>
                                      </p:tavLst>
                                    </p:anim>
                                    <p:anim calcmode="lin" valueType="num">
                                      <p:cBhvr>
                                        <p:cTn id="50" dur="500" fill="hold"/>
                                        <p:tgtEl>
                                          <p:spTgt spid="9933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99340"/>
                                        </p:tgtEl>
                                        <p:attrNameLst>
                                          <p:attrName>style.visibility</p:attrName>
                                        </p:attrNameLst>
                                      </p:cBhvr>
                                      <p:to>
                                        <p:strVal val="visible"/>
                                      </p:to>
                                    </p:set>
                                    <p:anim calcmode="lin" valueType="num">
                                      <p:cBhvr>
                                        <p:cTn id="55" dur="500" fill="hold"/>
                                        <p:tgtEl>
                                          <p:spTgt spid="99340"/>
                                        </p:tgtEl>
                                        <p:attrNameLst>
                                          <p:attrName>ppt_x</p:attrName>
                                        </p:attrNameLst>
                                      </p:cBhvr>
                                      <p:tavLst>
                                        <p:tav tm="0">
                                          <p:val>
                                            <p:strVal val="0-#ppt_w/2"/>
                                          </p:val>
                                        </p:tav>
                                        <p:tav tm="100000">
                                          <p:val>
                                            <p:strVal val="#ppt_x"/>
                                          </p:val>
                                        </p:tav>
                                      </p:tavLst>
                                    </p:anim>
                                    <p:anim calcmode="lin" valueType="num">
                                      <p:cBhvr>
                                        <p:cTn id="56" dur="500" fill="hold"/>
                                        <p:tgtEl>
                                          <p:spTgt spid="9934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99341"/>
                                        </p:tgtEl>
                                        <p:attrNameLst>
                                          <p:attrName>style.visibility</p:attrName>
                                        </p:attrNameLst>
                                      </p:cBhvr>
                                      <p:to>
                                        <p:strVal val="visible"/>
                                      </p:to>
                                    </p:set>
                                    <p:anim calcmode="lin" valueType="num">
                                      <p:cBhvr>
                                        <p:cTn id="61" dur="500" fill="hold"/>
                                        <p:tgtEl>
                                          <p:spTgt spid="99341"/>
                                        </p:tgtEl>
                                        <p:attrNameLst>
                                          <p:attrName>ppt_x</p:attrName>
                                        </p:attrNameLst>
                                      </p:cBhvr>
                                      <p:tavLst>
                                        <p:tav tm="0">
                                          <p:val>
                                            <p:strVal val="0-#ppt_w/2"/>
                                          </p:val>
                                        </p:tav>
                                        <p:tav tm="100000">
                                          <p:val>
                                            <p:strVal val="#ppt_x"/>
                                          </p:val>
                                        </p:tav>
                                      </p:tavLst>
                                    </p:anim>
                                    <p:anim calcmode="lin" valueType="num">
                                      <p:cBhvr>
                                        <p:cTn id="62" dur="500" fill="hold"/>
                                        <p:tgtEl>
                                          <p:spTgt spid="99341"/>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99342"/>
                                        </p:tgtEl>
                                        <p:attrNameLst>
                                          <p:attrName>style.visibility</p:attrName>
                                        </p:attrNameLst>
                                      </p:cBhvr>
                                      <p:to>
                                        <p:strVal val="visible"/>
                                      </p:to>
                                    </p:set>
                                    <p:anim calcmode="lin" valueType="num">
                                      <p:cBhvr>
                                        <p:cTn id="67" dur="500" fill="hold"/>
                                        <p:tgtEl>
                                          <p:spTgt spid="99342"/>
                                        </p:tgtEl>
                                        <p:attrNameLst>
                                          <p:attrName>ppt_x</p:attrName>
                                        </p:attrNameLst>
                                      </p:cBhvr>
                                      <p:tavLst>
                                        <p:tav tm="0">
                                          <p:val>
                                            <p:strVal val="0-#ppt_w/2"/>
                                          </p:val>
                                        </p:tav>
                                        <p:tav tm="100000">
                                          <p:val>
                                            <p:strVal val="#ppt_x"/>
                                          </p:val>
                                        </p:tav>
                                      </p:tavLst>
                                    </p:anim>
                                    <p:anim calcmode="lin" valueType="num">
                                      <p:cBhvr>
                                        <p:cTn id="68" dur="500" fill="hold"/>
                                        <p:tgtEl>
                                          <p:spTgt spid="9934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99343"/>
                                        </p:tgtEl>
                                        <p:attrNameLst>
                                          <p:attrName>style.visibility</p:attrName>
                                        </p:attrNameLst>
                                      </p:cBhvr>
                                      <p:to>
                                        <p:strVal val="visible"/>
                                      </p:to>
                                    </p:set>
                                    <p:anim calcmode="lin" valueType="num">
                                      <p:cBhvr>
                                        <p:cTn id="73" dur="500" fill="hold"/>
                                        <p:tgtEl>
                                          <p:spTgt spid="99343"/>
                                        </p:tgtEl>
                                        <p:attrNameLst>
                                          <p:attrName>ppt_x</p:attrName>
                                        </p:attrNameLst>
                                      </p:cBhvr>
                                      <p:tavLst>
                                        <p:tav tm="0">
                                          <p:val>
                                            <p:strVal val="0-#ppt_w/2"/>
                                          </p:val>
                                        </p:tav>
                                        <p:tav tm="100000">
                                          <p:val>
                                            <p:strVal val="#ppt_x"/>
                                          </p:val>
                                        </p:tav>
                                      </p:tavLst>
                                    </p:anim>
                                    <p:anim calcmode="lin" valueType="num">
                                      <p:cBhvr>
                                        <p:cTn id="74" dur="500" fill="hold"/>
                                        <p:tgtEl>
                                          <p:spTgt spid="9934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99344"/>
                                        </p:tgtEl>
                                        <p:attrNameLst>
                                          <p:attrName>style.visibility</p:attrName>
                                        </p:attrNameLst>
                                      </p:cBhvr>
                                      <p:to>
                                        <p:strVal val="visible"/>
                                      </p:to>
                                    </p:set>
                                    <p:anim calcmode="lin" valueType="num">
                                      <p:cBhvr>
                                        <p:cTn id="79" dur="500" fill="hold"/>
                                        <p:tgtEl>
                                          <p:spTgt spid="99344"/>
                                        </p:tgtEl>
                                        <p:attrNameLst>
                                          <p:attrName>ppt_x</p:attrName>
                                        </p:attrNameLst>
                                      </p:cBhvr>
                                      <p:tavLst>
                                        <p:tav tm="0">
                                          <p:val>
                                            <p:strVal val="0-#ppt_w/2"/>
                                          </p:val>
                                        </p:tav>
                                        <p:tav tm="100000">
                                          <p:val>
                                            <p:strVal val="#ppt_x"/>
                                          </p:val>
                                        </p:tav>
                                      </p:tavLst>
                                    </p:anim>
                                    <p:anim calcmode="lin" valueType="num">
                                      <p:cBhvr>
                                        <p:cTn id="80" dur="500" fill="hold"/>
                                        <p:tgtEl>
                                          <p:spTgt spid="99344"/>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99345"/>
                                        </p:tgtEl>
                                        <p:attrNameLst>
                                          <p:attrName>style.visibility</p:attrName>
                                        </p:attrNameLst>
                                      </p:cBhvr>
                                      <p:to>
                                        <p:strVal val="visible"/>
                                      </p:to>
                                    </p:set>
                                    <p:anim calcmode="lin" valueType="num">
                                      <p:cBhvr>
                                        <p:cTn id="85" dur="500" fill="hold"/>
                                        <p:tgtEl>
                                          <p:spTgt spid="99345"/>
                                        </p:tgtEl>
                                        <p:attrNameLst>
                                          <p:attrName>ppt_x</p:attrName>
                                        </p:attrNameLst>
                                      </p:cBhvr>
                                      <p:tavLst>
                                        <p:tav tm="0">
                                          <p:val>
                                            <p:strVal val="0-#ppt_w/2"/>
                                          </p:val>
                                        </p:tav>
                                        <p:tav tm="100000">
                                          <p:val>
                                            <p:strVal val="#ppt_x"/>
                                          </p:val>
                                        </p:tav>
                                      </p:tavLst>
                                    </p:anim>
                                    <p:anim calcmode="lin" valueType="num">
                                      <p:cBhvr>
                                        <p:cTn id="86" dur="500" fill="hold"/>
                                        <p:tgtEl>
                                          <p:spTgt spid="99345"/>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99346"/>
                                        </p:tgtEl>
                                        <p:attrNameLst>
                                          <p:attrName>style.visibility</p:attrName>
                                        </p:attrNameLst>
                                      </p:cBhvr>
                                      <p:to>
                                        <p:strVal val="visible"/>
                                      </p:to>
                                    </p:set>
                                    <p:anim calcmode="lin" valueType="num">
                                      <p:cBhvr>
                                        <p:cTn id="91" dur="500" fill="hold"/>
                                        <p:tgtEl>
                                          <p:spTgt spid="99346"/>
                                        </p:tgtEl>
                                        <p:attrNameLst>
                                          <p:attrName>ppt_x</p:attrName>
                                        </p:attrNameLst>
                                      </p:cBhvr>
                                      <p:tavLst>
                                        <p:tav tm="0">
                                          <p:val>
                                            <p:strVal val="0-#ppt_w/2"/>
                                          </p:val>
                                        </p:tav>
                                        <p:tav tm="100000">
                                          <p:val>
                                            <p:strVal val="#ppt_x"/>
                                          </p:val>
                                        </p:tav>
                                      </p:tavLst>
                                    </p:anim>
                                    <p:anim calcmode="lin" valueType="num">
                                      <p:cBhvr>
                                        <p:cTn id="92" dur="500" fill="hold"/>
                                        <p:tgtEl>
                                          <p:spTgt spid="993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p:bldP spid="99333" grpId="0"/>
      <p:bldP spid="99335" grpId="0"/>
      <p:bldP spid="99337" grpId="0"/>
      <p:bldP spid="99340" grpId="0"/>
      <p:bldP spid="99342" grpId="0"/>
      <p:bldP spid="99344" grpId="0"/>
      <p:bldP spid="993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468630" y="16510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4099" name="Text Box 3"/>
          <p:cNvSpPr txBox="1"/>
          <p:nvPr/>
        </p:nvSpPr>
        <p:spPr>
          <a:xfrm>
            <a:off x="468313" y="4889818"/>
            <a:ext cx="1331912" cy="521970"/>
          </a:xfrm>
          <a:prstGeom prst="rect">
            <a:avLst/>
          </a:prstGeom>
          <a:noFill/>
          <a:ln w="9525">
            <a:noFill/>
          </a:ln>
        </p:spPr>
        <p:txBody>
          <a:bodyPr>
            <a:spAutoFit/>
          </a:bodyPr>
          <a:p>
            <a:pPr lvl="0" eaLnBrk="1" hangingPunct="1">
              <a:spcBef>
                <a:spcPct val="50000"/>
              </a:spcBef>
            </a:pPr>
            <a:r>
              <a:rPr lang="zh-CN" altLang="en-US" sz="2800" b="1" dirty="0">
                <a:solidFill>
                  <a:srgbClr val="3333FF"/>
                </a:solidFill>
                <a:latin typeface="Times New Roman" panose="02020603050405020304" charset="0"/>
                <a:ea typeface="宋体" panose="02010600030101010101" pitchFamily="2" charset="-122"/>
                <a:sym typeface="Wingdings" panose="05000000000000000000" pitchFamily="2" charset="2"/>
              </a:rPr>
              <a:t>为：替</a:t>
            </a:r>
            <a:endParaRPr lang="zh-CN" altLang="en-US" sz="2800" b="1" dirty="0">
              <a:solidFill>
                <a:srgbClr val="3333FF"/>
              </a:solidFill>
              <a:latin typeface="Times New Roman" panose="02020603050405020304" charset="0"/>
              <a:ea typeface="宋体" panose="02010600030101010101" pitchFamily="2" charset="-122"/>
              <a:sym typeface="Wingdings" panose="05000000000000000000" pitchFamily="2" charset="2"/>
            </a:endParaRPr>
          </a:p>
        </p:txBody>
      </p:sp>
      <p:sp>
        <p:nvSpPr>
          <p:cNvPr id="4100" name="Text Box 4"/>
          <p:cNvSpPr txBox="1"/>
          <p:nvPr/>
        </p:nvSpPr>
        <p:spPr>
          <a:xfrm>
            <a:off x="381000" y="668655"/>
            <a:ext cx="2514600" cy="706755"/>
          </a:xfrm>
          <a:prstGeom prst="rect">
            <a:avLst/>
          </a:prstGeom>
          <a:noFill/>
          <a:ln w="9525">
            <a:noFill/>
          </a:ln>
        </p:spPr>
        <p:txBody>
          <a:bodyPr>
            <a:spAutoFit/>
          </a:bodyPr>
          <a:p>
            <a:pPr lvl="0" eaLnBrk="1" hangingPunct="1">
              <a:spcBef>
                <a:spcPct val="50000"/>
              </a:spcBef>
            </a:pPr>
            <a:r>
              <a:rPr lang="zh-CN" altLang="en-US" sz="4000" b="1" dirty="0">
                <a:solidFill>
                  <a:srgbClr val="FF6600"/>
                </a:solidFill>
                <a:latin typeface="Times New Roman" panose="02020603050405020304" charset="0"/>
                <a:ea typeface="宋体" panose="02010600030101010101" pitchFamily="2" charset="-122"/>
              </a:rPr>
              <a:t>第一段</a:t>
            </a:r>
            <a:endParaRPr lang="zh-CN" altLang="en-US" sz="4000" b="1" dirty="0">
              <a:solidFill>
                <a:srgbClr val="FF6600"/>
              </a:solidFill>
              <a:latin typeface="Times New Roman" panose="02020603050405020304" charset="0"/>
              <a:ea typeface="宋体" panose="02010600030101010101" pitchFamily="2" charset="-122"/>
            </a:endParaRPr>
          </a:p>
        </p:txBody>
      </p:sp>
      <p:sp>
        <p:nvSpPr>
          <p:cNvPr id="4101" name="Text Box 5"/>
          <p:cNvSpPr txBox="1"/>
          <p:nvPr/>
        </p:nvSpPr>
        <p:spPr>
          <a:xfrm>
            <a:off x="323850" y="1217930"/>
            <a:ext cx="8382000" cy="3538220"/>
          </a:xfrm>
          <a:prstGeom prst="rect">
            <a:avLst/>
          </a:prstGeom>
          <a:noFill/>
          <a:ln w="9525">
            <a:noFill/>
          </a:ln>
        </p:spPr>
        <p:txBody>
          <a:bodyPr>
            <a:spAutoFit/>
          </a:bodyPr>
          <a:p>
            <a:pPr lvl="0" algn="just" eaLnBrk="1" hangingPunct="1">
              <a:spcBef>
                <a:spcPct val="50000"/>
              </a:spcBef>
            </a:pPr>
            <a:r>
              <a:rPr lang="en-US" altLang="zh-CN" sz="3200" b="1" dirty="0">
                <a:solidFill>
                  <a:srgbClr val="FF3300"/>
                </a:solidFill>
                <a:latin typeface="宋体" panose="02010600030101010101" pitchFamily="2" charset="-122"/>
                <a:ea typeface="宋体" panose="02010600030101010101" pitchFamily="2" charset="-122"/>
              </a:rPr>
              <a:t>  </a:t>
            </a:r>
            <a:r>
              <a:rPr lang="zh-CN" altLang="en-US" sz="3200" b="1" dirty="0">
                <a:solidFill>
                  <a:srgbClr val="FF3300"/>
                </a:solidFill>
                <a:latin typeface="宋体" panose="02010600030101010101" pitchFamily="2" charset="-122"/>
                <a:ea typeface="宋体" panose="02010600030101010101" pitchFamily="2" charset="-122"/>
              </a:rPr>
              <a:t>楚干将莫邪</a:t>
            </a:r>
            <a:r>
              <a:rPr lang="zh-CN" altLang="en-US" sz="3200" b="1" dirty="0">
                <a:solidFill>
                  <a:srgbClr val="00CC00"/>
                </a:solidFill>
                <a:latin typeface="宋体" panose="02010600030101010101" pitchFamily="2" charset="-122"/>
                <a:ea typeface="宋体" panose="02010600030101010101" pitchFamily="2" charset="-122"/>
              </a:rPr>
              <a:t>为</a:t>
            </a:r>
            <a:r>
              <a:rPr lang="zh-CN" altLang="en-US" sz="3200" b="1" dirty="0">
                <a:solidFill>
                  <a:srgbClr val="FF3300"/>
                </a:solidFill>
                <a:latin typeface="宋体" panose="02010600030101010101" pitchFamily="2" charset="-122"/>
                <a:ea typeface="宋体" panose="02010600030101010101" pitchFamily="2" charset="-122"/>
              </a:rPr>
              <a:t>楚王作剑，三年</a:t>
            </a:r>
            <a:r>
              <a:rPr lang="zh-CN" altLang="en-US" sz="3200" b="1" dirty="0">
                <a:solidFill>
                  <a:srgbClr val="00CC00"/>
                </a:solidFill>
                <a:latin typeface="宋体" panose="02010600030101010101" pitchFamily="2" charset="-122"/>
                <a:ea typeface="宋体" panose="02010600030101010101" pitchFamily="2" charset="-122"/>
              </a:rPr>
              <a:t>乃</a:t>
            </a:r>
            <a:r>
              <a:rPr lang="zh-CN" altLang="en-US" sz="3200" b="1" dirty="0">
                <a:solidFill>
                  <a:srgbClr val="FF3300"/>
                </a:solidFill>
                <a:latin typeface="宋体" panose="02010600030101010101" pitchFamily="2" charset="-122"/>
                <a:ea typeface="宋体" panose="02010600030101010101" pitchFamily="2" charset="-122"/>
              </a:rPr>
              <a:t>成。王怒，欲杀之。剑有雌雄。其妻重身当产。夫</a:t>
            </a:r>
            <a:r>
              <a:rPr lang="zh-CN" altLang="en-US" sz="3200" b="1" dirty="0">
                <a:solidFill>
                  <a:srgbClr val="00CC00"/>
                </a:solidFill>
                <a:latin typeface="宋体" panose="02010600030101010101" pitchFamily="2" charset="-122"/>
                <a:ea typeface="宋体" panose="02010600030101010101" pitchFamily="2" charset="-122"/>
              </a:rPr>
              <a:t>语</a:t>
            </a:r>
            <a:r>
              <a:rPr lang="zh-CN" altLang="en-US" sz="3200" b="1" dirty="0">
                <a:solidFill>
                  <a:srgbClr val="FF3300"/>
                </a:solidFill>
                <a:latin typeface="宋体" panose="02010600030101010101" pitchFamily="2" charset="-122"/>
                <a:ea typeface="宋体" panose="02010600030101010101" pitchFamily="2" charset="-122"/>
              </a:rPr>
              <a:t>妻曰：</a:t>
            </a:r>
            <a:r>
              <a:rPr lang="zh-CN" altLang="en-US" sz="3200" b="1" dirty="0">
                <a:solidFill>
                  <a:srgbClr val="FF3300"/>
                </a:solidFill>
                <a:latin typeface="Times New Roman" panose="02020603050405020304" charset="0"/>
                <a:ea typeface="Arial Unicode MS" pitchFamily="34" charset="-122"/>
              </a:rPr>
              <a:t>“</a:t>
            </a:r>
            <a:r>
              <a:rPr lang="zh-CN" altLang="en-US" sz="3200" b="1" dirty="0">
                <a:solidFill>
                  <a:srgbClr val="FF3300"/>
                </a:solidFill>
                <a:latin typeface="宋体" panose="02010600030101010101" pitchFamily="2" charset="-122"/>
                <a:ea typeface="宋体" panose="02010600030101010101" pitchFamily="2" charset="-122"/>
              </a:rPr>
              <a:t>吾为王作剑，三年乃成。王怒，往必杀我。汝若生子是男，</a:t>
            </a:r>
            <a:r>
              <a:rPr lang="zh-CN" altLang="en-US" sz="3200" b="1" dirty="0">
                <a:solidFill>
                  <a:srgbClr val="00CC00"/>
                </a:solidFill>
                <a:latin typeface="宋体" panose="02010600030101010101" pitchFamily="2" charset="-122"/>
                <a:ea typeface="宋体" panose="02010600030101010101" pitchFamily="2" charset="-122"/>
              </a:rPr>
              <a:t>大</a:t>
            </a:r>
            <a:r>
              <a:rPr lang="zh-CN" altLang="en-US" sz="3200" b="1" dirty="0">
                <a:solidFill>
                  <a:srgbClr val="FF3300"/>
                </a:solidFill>
                <a:latin typeface="宋体" panose="02010600030101010101" pitchFamily="2" charset="-122"/>
                <a:ea typeface="宋体" panose="02010600030101010101" pitchFamily="2" charset="-122"/>
              </a:rPr>
              <a:t>，告之日：</a:t>
            </a:r>
            <a:r>
              <a:rPr lang="zh-CN" altLang="en-US" sz="3200" b="1" dirty="0">
                <a:solidFill>
                  <a:srgbClr val="FF3300"/>
                </a:solidFill>
                <a:latin typeface="Times New Roman" panose="02020603050405020304" charset="0"/>
                <a:ea typeface="Arial Unicode MS" pitchFamily="34" charset="-122"/>
              </a:rPr>
              <a:t>‘</a:t>
            </a:r>
            <a:r>
              <a:rPr lang="zh-CN" altLang="en-US" sz="3200" b="1" dirty="0">
                <a:solidFill>
                  <a:srgbClr val="FF3300"/>
                </a:solidFill>
                <a:latin typeface="宋体" panose="02010600030101010101" pitchFamily="2" charset="-122"/>
                <a:ea typeface="宋体" panose="02010600030101010101" pitchFamily="2" charset="-122"/>
              </a:rPr>
              <a:t>出户望南山，松生石上，剑在其背。</a:t>
            </a:r>
            <a:r>
              <a:rPr lang="zh-CN" altLang="en-US" sz="3200" b="1" dirty="0">
                <a:solidFill>
                  <a:srgbClr val="FF3300"/>
                </a:solidFill>
                <a:latin typeface="Times New Roman" panose="02020603050405020304" charset="0"/>
                <a:ea typeface="Arial Unicode MS" pitchFamily="34" charset="-122"/>
              </a:rPr>
              <a:t>’”</a:t>
            </a:r>
            <a:r>
              <a:rPr lang="zh-CN" altLang="en-US" sz="3200" b="1" dirty="0">
                <a:solidFill>
                  <a:srgbClr val="FF3300"/>
                </a:solidFill>
                <a:latin typeface="宋体" panose="02010600030101010101" pitchFamily="2" charset="-122"/>
                <a:ea typeface="宋体" panose="02010600030101010101" pitchFamily="2" charset="-122"/>
              </a:rPr>
              <a:t>于是即</a:t>
            </a:r>
            <a:r>
              <a:rPr lang="zh-CN" altLang="en-US" sz="3200" b="1" dirty="0">
                <a:solidFill>
                  <a:srgbClr val="00CC00"/>
                </a:solidFill>
                <a:latin typeface="宋体" panose="02010600030101010101" pitchFamily="2" charset="-122"/>
                <a:ea typeface="宋体" panose="02010600030101010101" pitchFamily="2" charset="-122"/>
              </a:rPr>
              <a:t>将</a:t>
            </a:r>
            <a:r>
              <a:rPr lang="zh-CN" altLang="en-US" sz="3200" b="1" dirty="0">
                <a:solidFill>
                  <a:srgbClr val="FF3300"/>
                </a:solidFill>
                <a:latin typeface="宋体" panose="02010600030101010101" pitchFamily="2" charset="-122"/>
                <a:ea typeface="宋体" panose="02010600030101010101" pitchFamily="2" charset="-122"/>
              </a:rPr>
              <a:t>雌剑往见楚王。王大怒，</a:t>
            </a:r>
            <a:r>
              <a:rPr lang="zh-CN" altLang="en-US" sz="3200" b="1" dirty="0">
                <a:solidFill>
                  <a:srgbClr val="00CC00"/>
                </a:solidFill>
                <a:latin typeface="宋体" panose="02010600030101010101" pitchFamily="2" charset="-122"/>
                <a:ea typeface="宋体" panose="02010600030101010101" pitchFamily="2" charset="-122"/>
              </a:rPr>
              <a:t>使相</a:t>
            </a:r>
            <a:r>
              <a:rPr lang="zh-CN" altLang="en-US" sz="3200" b="1" dirty="0">
                <a:solidFill>
                  <a:srgbClr val="FF3300"/>
                </a:solidFill>
                <a:latin typeface="宋体" panose="02010600030101010101" pitchFamily="2" charset="-122"/>
                <a:ea typeface="宋体" panose="02010600030101010101" pitchFamily="2" charset="-122"/>
              </a:rPr>
              <a:t>之。剑有二，一雄一雌，雌来雄不来。王怒，即杀之。</a:t>
            </a:r>
            <a:endParaRPr lang="zh-CN" altLang="en-US" sz="3200" dirty="0">
              <a:solidFill>
                <a:srgbClr val="FF3300"/>
              </a:solidFill>
              <a:latin typeface="Times New Roman" panose="02020603050405020304" charset="0"/>
              <a:ea typeface="宋体" panose="02010600030101010101" pitchFamily="2" charset="-122"/>
            </a:endParaRPr>
          </a:p>
        </p:txBody>
      </p:sp>
      <p:sp>
        <p:nvSpPr>
          <p:cNvPr id="4103" name="Rectangle 7"/>
          <p:cNvSpPr/>
          <p:nvPr/>
        </p:nvSpPr>
        <p:spPr>
          <a:xfrm>
            <a:off x="468313" y="5413693"/>
            <a:ext cx="1255395" cy="521970"/>
          </a:xfrm>
          <a:prstGeom prst="rect">
            <a:avLst/>
          </a:prstGeom>
          <a:noFill/>
          <a:ln w="9525">
            <a:noFill/>
          </a:ln>
        </p:spPr>
        <p:txBody>
          <a:bodyPr wrap="none">
            <a:spAutoFit/>
          </a:bodyPr>
          <a:p>
            <a:pPr lvl="0" eaLnBrk="1" hangingPunct="1"/>
            <a:r>
              <a:rPr lang="zh-CN" altLang="en-US" sz="2800" b="1" dirty="0">
                <a:latin typeface="Times New Roman" panose="02020603050405020304" charset="0"/>
                <a:ea typeface="宋体" panose="02010600030101010101" pitchFamily="2" charset="-122"/>
                <a:sym typeface="Wingdings" panose="05000000000000000000" pitchFamily="2" charset="2"/>
              </a:rPr>
              <a:t>乃：才</a:t>
            </a:r>
            <a:endParaRPr lang="zh-CN" altLang="en-US" sz="2800" b="1" dirty="0">
              <a:latin typeface="Times New Roman" panose="02020603050405020304" charset="0"/>
              <a:ea typeface="宋体" panose="02010600030101010101" pitchFamily="2" charset="-122"/>
              <a:sym typeface="Wingdings" panose="05000000000000000000" pitchFamily="2" charset="2"/>
            </a:endParaRPr>
          </a:p>
        </p:txBody>
      </p:sp>
      <p:sp>
        <p:nvSpPr>
          <p:cNvPr id="4104" name="Rectangle 8"/>
          <p:cNvSpPr/>
          <p:nvPr/>
        </p:nvSpPr>
        <p:spPr>
          <a:xfrm>
            <a:off x="468313" y="5916930"/>
            <a:ext cx="1612900" cy="521970"/>
          </a:xfrm>
          <a:prstGeom prst="rect">
            <a:avLst/>
          </a:prstGeom>
          <a:noFill/>
          <a:ln w="9525">
            <a:noFill/>
          </a:ln>
        </p:spPr>
        <p:txBody>
          <a:bodyPr wrap="none">
            <a:spAutoFit/>
          </a:bodyPr>
          <a:p>
            <a:pPr lvl="0" eaLnBrk="1" hangingPunct="1"/>
            <a:r>
              <a:rPr lang="zh-CN" altLang="en-US" sz="2800" b="1" dirty="0">
                <a:solidFill>
                  <a:srgbClr val="FF3399"/>
                </a:solidFill>
                <a:latin typeface="Times New Roman" panose="02020603050405020304" charset="0"/>
                <a:ea typeface="宋体" panose="02010600030101010101" pitchFamily="2" charset="-122"/>
                <a:sym typeface="Wingdings" panose="05000000000000000000" pitchFamily="2" charset="2"/>
              </a:rPr>
              <a:t>语：告诉</a:t>
            </a:r>
            <a:endParaRPr lang="zh-CN" altLang="en-US" sz="2800" b="1" dirty="0">
              <a:solidFill>
                <a:srgbClr val="FF3399"/>
              </a:solidFill>
              <a:latin typeface="Times New Roman" panose="02020603050405020304" charset="0"/>
              <a:ea typeface="宋体" panose="02010600030101010101" pitchFamily="2" charset="-122"/>
              <a:sym typeface="Wingdings" panose="05000000000000000000" pitchFamily="2" charset="2"/>
            </a:endParaRPr>
          </a:p>
        </p:txBody>
      </p:sp>
      <p:sp>
        <p:nvSpPr>
          <p:cNvPr id="4105" name="Rectangle 9"/>
          <p:cNvSpPr/>
          <p:nvPr/>
        </p:nvSpPr>
        <p:spPr>
          <a:xfrm>
            <a:off x="2530793" y="5916613"/>
            <a:ext cx="1612900" cy="521970"/>
          </a:xfrm>
          <a:prstGeom prst="rect">
            <a:avLst/>
          </a:prstGeom>
          <a:noFill/>
          <a:ln w="9525">
            <a:noFill/>
          </a:ln>
        </p:spPr>
        <p:txBody>
          <a:bodyPr wrap="none">
            <a:spAutoFit/>
          </a:bodyPr>
          <a:p>
            <a:pPr lvl="0" eaLnBrk="1" hangingPunct="1"/>
            <a:r>
              <a:rPr lang="zh-CN" altLang="en-US" sz="2800" b="1" dirty="0">
                <a:solidFill>
                  <a:srgbClr val="3333FF"/>
                </a:solidFill>
                <a:latin typeface="Times New Roman" panose="02020603050405020304" charset="0"/>
                <a:ea typeface="宋体" panose="02010600030101010101" pitchFamily="2" charset="-122"/>
              </a:rPr>
              <a:t>大：长大</a:t>
            </a:r>
            <a:endParaRPr lang="zh-CN" altLang="en-US" sz="2800" b="1" dirty="0">
              <a:solidFill>
                <a:srgbClr val="3333FF"/>
              </a:solidFill>
              <a:latin typeface="Times New Roman" panose="02020603050405020304" charset="0"/>
              <a:ea typeface="宋体" panose="02010600030101010101" pitchFamily="2" charset="-122"/>
            </a:endParaRPr>
          </a:p>
        </p:txBody>
      </p:sp>
      <p:sp>
        <p:nvSpPr>
          <p:cNvPr id="4106" name="Rectangle 10"/>
          <p:cNvSpPr/>
          <p:nvPr/>
        </p:nvSpPr>
        <p:spPr>
          <a:xfrm>
            <a:off x="2268538" y="4889818"/>
            <a:ext cx="1612900" cy="521970"/>
          </a:xfrm>
          <a:prstGeom prst="rect">
            <a:avLst/>
          </a:prstGeom>
          <a:noFill/>
          <a:ln w="9525">
            <a:noFill/>
          </a:ln>
        </p:spPr>
        <p:txBody>
          <a:bodyPr wrap="none">
            <a:spAutoFit/>
          </a:bodyPr>
          <a:p>
            <a:pPr lvl="0" eaLnBrk="1" hangingPunct="1"/>
            <a:r>
              <a:rPr lang="zh-CN" altLang="en-US" sz="2800" b="1" dirty="0">
                <a:solidFill>
                  <a:srgbClr val="FF3399"/>
                </a:solidFill>
                <a:latin typeface="Times New Roman" panose="02020603050405020304" charset="0"/>
                <a:ea typeface="宋体" panose="02010600030101010101" pitchFamily="2" charset="-122"/>
              </a:rPr>
              <a:t>将：带着</a:t>
            </a:r>
            <a:endParaRPr lang="zh-CN" altLang="en-US" sz="2800" b="1" dirty="0">
              <a:solidFill>
                <a:srgbClr val="FF3399"/>
              </a:solidFill>
              <a:latin typeface="Times New Roman" panose="02020603050405020304" charset="0"/>
              <a:ea typeface="宋体" panose="02010600030101010101" pitchFamily="2" charset="-122"/>
            </a:endParaRPr>
          </a:p>
        </p:txBody>
      </p:sp>
      <p:sp>
        <p:nvSpPr>
          <p:cNvPr id="4107" name="Rectangle 11"/>
          <p:cNvSpPr/>
          <p:nvPr/>
        </p:nvSpPr>
        <p:spPr>
          <a:xfrm>
            <a:off x="2268855" y="5413693"/>
            <a:ext cx="3757930" cy="521970"/>
          </a:xfrm>
          <a:prstGeom prst="rect">
            <a:avLst/>
          </a:prstGeom>
          <a:noFill/>
          <a:ln w="9525">
            <a:noFill/>
          </a:ln>
        </p:spPr>
        <p:txBody>
          <a:bodyPr wrap="none">
            <a:spAutoFit/>
          </a:bodyPr>
          <a:p>
            <a:pPr lvl="0" eaLnBrk="1" hangingPunct="1">
              <a:spcBef>
                <a:spcPct val="50000"/>
              </a:spcBef>
            </a:pPr>
            <a:r>
              <a:rPr lang="zh-CN" altLang="en-US" sz="2800" b="1" dirty="0">
                <a:solidFill>
                  <a:srgbClr val="3333FF"/>
                </a:solidFill>
                <a:latin typeface="Times New Roman" panose="02020603050405020304" charset="0"/>
                <a:ea typeface="宋体" panose="02010600030101010101" pitchFamily="2" charset="-122"/>
              </a:rPr>
              <a:t>使相：派人仔细观察。</a:t>
            </a:r>
            <a:endParaRPr lang="zh-CN" altLang="en-US" sz="2800" b="1" dirty="0">
              <a:solidFill>
                <a:srgbClr val="3333FF"/>
              </a:solidFill>
              <a:latin typeface="Times New Roman" panose="020206030504050203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100">
                                            <p:txEl>
                                              <p:charRg st="0" end="4"/>
                                            </p:txEl>
                                          </p:spTgt>
                                        </p:tgtEl>
                                        <p:attrNameLst>
                                          <p:attrName>style.visibility</p:attrName>
                                        </p:attrNameLst>
                                      </p:cBhvr>
                                      <p:to>
                                        <p:strVal val="visible"/>
                                      </p:to>
                                    </p:set>
                                    <p:animEffect transition="in" filter="box(out)">
                                      <p:cBhvr>
                                        <p:cTn id="7" dur="500"/>
                                        <p:tgtEl>
                                          <p:spTgt spid="4100">
                                            <p:txEl>
                                              <p:charRg st="0" end="4"/>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4101">
                                            <p:txEl>
                                              <p:charRg st="0" end="136"/>
                                            </p:txEl>
                                          </p:spTgt>
                                        </p:tgtEl>
                                        <p:attrNameLst>
                                          <p:attrName>style.visibility</p:attrName>
                                        </p:attrNameLst>
                                      </p:cBhvr>
                                      <p:to>
                                        <p:strVal val="visible"/>
                                      </p:to>
                                    </p:set>
                                    <p:animEffect transition="in" filter="barn(outVertical)">
                                      <p:cBhvr>
                                        <p:cTn id="12" dur="500"/>
                                        <p:tgtEl>
                                          <p:spTgt spid="4101">
                                            <p:txEl>
                                              <p:charRg st="0" end="136"/>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1" name="camera.wav"/>
                                        </p:tgtEl>
                                      </p:cMediaNode>
                                    </p:audio>
                                  </p:subTnLst>
                                </p:cTn>
                              </p:par>
                            </p:childTnLst>
                          </p:cTn>
                        </p:par>
                      </p:childTnLst>
                    </p:cTn>
                  </p:par>
                  <p:par>
                    <p:cTn id="13" fill="hold">
                      <p:stCondLst>
                        <p:cond delay="indefinite"/>
                      </p:stCondLst>
                      <p:childTnLst>
                        <p:par>
                          <p:cTn id="14" fill="hold">
                            <p:stCondLst>
                              <p:cond delay="0"/>
                            </p:stCondLst>
                            <p:childTnLst>
                              <p:par>
                                <p:cTn id="15" presetID="39" presetClass="entr" presetSubtype="0" accel="100000" fill="hold" nodeType="clickEffect">
                                  <p:stCondLst>
                                    <p:cond delay="0"/>
                                  </p:stCondLst>
                                  <p:childTnLst>
                                    <p:set>
                                      <p:cBhvr>
                                        <p:cTn id="16" dur="1" fill="hold">
                                          <p:stCondLst>
                                            <p:cond delay="0"/>
                                          </p:stCondLst>
                                        </p:cTn>
                                        <p:tgtEl>
                                          <p:spTgt spid="4099">
                                            <p:txEl>
                                              <p:charRg st="0" end="4"/>
                                            </p:txEl>
                                          </p:spTgt>
                                        </p:tgtEl>
                                        <p:attrNameLst>
                                          <p:attrName>style.visibility</p:attrName>
                                        </p:attrNameLst>
                                      </p:cBhvr>
                                      <p:to>
                                        <p:strVal val="visible"/>
                                      </p:to>
                                    </p:set>
                                    <p:anim calcmode="lin" valueType="num">
                                      <p:cBhvr>
                                        <p:cTn id="17" dur="500" fill="hold"/>
                                        <p:tgtEl>
                                          <p:spTgt spid="4099">
                                            <p:txEl>
                                              <p:charRg st="0"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4099">
                                            <p:txEl>
                                              <p:charRg st="0"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4099">
                                            <p:txEl>
                                              <p:charRg st="0"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4099">
                                            <p:txEl>
                                              <p:charRg st="0"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9" presetClass="entr" presetSubtype="0" accel="100000" fill="hold" nodeType="clickEffect">
                                  <p:stCondLst>
                                    <p:cond delay="0"/>
                                  </p:stCondLst>
                                  <p:childTnLst>
                                    <p:set>
                                      <p:cBhvr>
                                        <p:cTn id="24" dur="1" fill="hold">
                                          <p:stCondLst>
                                            <p:cond delay="0"/>
                                          </p:stCondLst>
                                        </p:cTn>
                                        <p:tgtEl>
                                          <p:spTgt spid="4103">
                                            <p:txEl>
                                              <p:charRg st="0" end="4"/>
                                            </p:txEl>
                                          </p:spTgt>
                                        </p:tgtEl>
                                        <p:attrNameLst>
                                          <p:attrName>style.visibility</p:attrName>
                                        </p:attrNameLst>
                                      </p:cBhvr>
                                      <p:to>
                                        <p:strVal val="visible"/>
                                      </p:to>
                                    </p:set>
                                    <p:anim calcmode="lin" valueType="num">
                                      <p:cBhvr>
                                        <p:cTn id="25" dur="500" fill="hold"/>
                                        <p:tgtEl>
                                          <p:spTgt spid="4103">
                                            <p:txEl>
                                              <p:charRg st="0"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4103">
                                            <p:txEl>
                                              <p:charRg st="0"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4103">
                                            <p:txEl>
                                              <p:charRg st="0"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4103">
                                            <p:txEl>
                                              <p:charRg st="0" end="4"/>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9" presetClass="entr" presetSubtype="0" accel="100000" fill="hold" grpId="0" nodeType="clickEffect">
                                  <p:stCondLst>
                                    <p:cond delay="0"/>
                                  </p:stCondLst>
                                  <p:childTnLst>
                                    <p:set>
                                      <p:cBhvr>
                                        <p:cTn id="32" dur="1" fill="hold">
                                          <p:stCondLst>
                                            <p:cond delay="0"/>
                                          </p:stCondLst>
                                        </p:cTn>
                                        <p:tgtEl>
                                          <p:spTgt spid="4104"/>
                                        </p:tgtEl>
                                        <p:attrNameLst>
                                          <p:attrName>style.visibility</p:attrName>
                                        </p:attrNameLst>
                                      </p:cBhvr>
                                      <p:to>
                                        <p:strVal val="visible"/>
                                      </p:to>
                                    </p:set>
                                    <p:anim calcmode="lin" valueType="num">
                                      <p:cBhvr>
                                        <p:cTn id="33" dur="500" fill="hold"/>
                                        <p:tgtEl>
                                          <p:spTgt spid="4104"/>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4104"/>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4104"/>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4104"/>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9" presetClass="entr" presetSubtype="0" accel="100000" fill="hold" grpId="0" nodeType="clickEffect">
                                  <p:stCondLst>
                                    <p:cond delay="0"/>
                                  </p:stCondLst>
                                  <p:childTnLst>
                                    <p:set>
                                      <p:cBhvr>
                                        <p:cTn id="40" dur="1" fill="hold">
                                          <p:stCondLst>
                                            <p:cond delay="0"/>
                                          </p:stCondLst>
                                        </p:cTn>
                                        <p:tgtEl>
                                          <p:spTgt spid="4105"/>
                                        </p:tgtEl>
                                        <p:attrNameLst>
                                          <p:attrName>style.visibility</p:attrName>
                                        </p:attrNameLst>
                                      </p:cBhvr>
                                      <p:to>
                                        <p:strVal val="visible"/>
                                      </p:to>
                                    </p:set>
                                    <p:anim calcmode="lin" valueType="num">
                                      <p:cBhvr>
                                        <p:cTn id="41" dur="500" fill="hold"/>
                                        <p:tgtEl>
                                          <p:spTgt spid="4105"/>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4105"/>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4105"/>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410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9" presetClass="entr" presetSubtype="0" accel="100000" fill="hold" grpId="0" nodeType="clickEffect">
                                  <p:stCondLst>
                                    <p:cond delay="0"/>
                                  </p:stCondLst>
                                  <p:childTnLst>
                                    <p:set>
                                      <p:cBhvr>
                                        <p:cTn id="48" dur="1" fill="hold">
                                          <p:stCondLst>
                                            <p:cond delay="0"/>
                                          </p:stCondLst>
                                        </p:cTn>
                                        <p:tgtEl>
                                          <p:spTgt spid="4106"/>
                                        </p:tgtEl>
                                        <p:attrNameLst>
                                          <p:attrName>style.visibility</p:attrName>
                                        </p:attrNameLst>
                                      </p:cBhvr>
                                      <p:to>
                                        <p:strVal val="visible"/>
                                      </p:to>
                                    </p:set>
                                    <p:anim calcmode="lin" valueType="num">
                                      <p:cBhvr>
                                        <p:cTn id="49" dur="500" fill="hold"/>
                                        <p:tgtEl>
                                          <p:spTgt spid="4106"/>
                                        </p:tgtEl>
                                        <p:attrNameLst>
                                          <p:attrName>ppt_h</p:attrName>
                                        </p:attrNameLst>
                                      </p:cBhvr>
                                      <p:tavLst>
                                        <p:tav tm="0">
                                          <p:val>
                                            <p:strVal val="#ppt_h/20"/>
                                          </p:val>
                                        </p:tav>
                                        <p:tav tm="50000">
                                          <p:val>
                                            <p:strVal val="#ppt_h/20"/>
                                          </p:val>
                                        </p:tav>
                                        <p:tav tm="100000">
                                          <p:val>
                                            <p:strVal val="#ppt_h"/>
                                          </p:val>
                                        </p:tav>
                                      </p:tavLst>
                                    </p:anim>
                                    <p:anim calcmode="lin" valueType="num">
                                      <p:cBhvr>
                                        <p:cTn id="50" dur="500" fill="hold"/>
                                        <p:tgtEl>
                                          <p:spTgt spid="4106"/>
                                        </p:tgtEl>
                                        <p:attrNameLst>
                                          <p:attrName>ppt_w</p:attrName>
                                        </p:attrNameLst>
                                      </p:cBhvr>
                                      <p:tavLst>
                                        <p:tav tm="0">
                                          <p:val>
                                            <p:strVal val="#ppt_w+.3"/>
                                          </p:val>
                                        </p:tav>
                                        <p:tav tm="50000">
                                          <p:val>
                                            <p:strVal val="#ppt_w+.3"/>
                                          </p:val>
                                        </p:tav>
                                        <p:tav tm="100000">
                                          <p:val>
                                            <p:strVal val="#ppt_w"/>
                                          </p:val>
                                        </p:tav>
                                      </p:tavLst>
                                    </p:anim>
                                    <p:anim calcmode="lin" valueType="num">
                                      <p:cBhvr>
                                        <p:cTn id="51" dur="500" fill="hold"/>
                                        <p:tgtEl>
                                          <p:spTgt spid="4106"/>
                                        </p:tgtEl>
                                        <p:attrNameLst>
                                          <p:attrName>ppt_x</p:attrName>
                                        </p:attrNameLst>
                                      </p:cBhvr>
                                      <p:tavLst>
                                        <p:tav tm="0">
                                          <p:val>
                                            <p:strVal val="#ppt_x-.3"/>
                                          </p:val>
                                        </p:tav>
                                        <p:tav tm="50000">
                                          <p:val>
                                            <p:strVal val="#ppt_x"/>
                                          </p:val>
                                        </p:tav>
                                        <p:tav tm="100000">
                                          <p:val>
                                            <p:strVal val="#ppt_x"/>
                                          </p:val>
                                        </p:tav>
                                      </p:tavLst>
                                    </p:anim>
                                    <p:anim calcmode="lin" valueType="num">
                                      <p:cBhvr>
                                        <p:cTn id="52" dur="500" fill="hold"/>
                                        <p:tgtEl>
                                          <p:spTgt spid="4106"/>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9" presetClass="entr" presetSubtype="0" accel="100000" fill="hold" grpId="0" nodeType="clickEffect">
                                  <p:stCondLst>
                                    <p:cond delay="0"/>
                                  </p:stCondLst>
                                  <p:childTnLst>
                                    <p:set>
                                      <p:cBhvr>
                                        <p:cTn id="56" dur="1" fill="hold">
                                          <p:stCondLst>
                                            <p:cond delay="0"/>
                                          </p:stCondLst>
                                        </p:cTn>
                                        <p:tgtEl>
                                          <p:spTgt spid="4107"/>
                                        </p:tgtEl>
                                        <p:attrNameLst>
                                          <p:attrName>style.visibility</p:attrName>
                                        </p:attrNameLst>
                                      </p:cBhvr>
                                      <p:to>
                                        <p:strVal val="visible"/>
                                      </p:to>
                                    </p:set>
                                    <p:anim calcmode="lin" valueType="num">
                                      <p:cBhvr>
                                        <p:cTn id="57" dur="500" fill="hold"/>
                                        <p:tgtEl>
                                          <p:spTgt spid="4107"/>
                                        </p:tgtEl>
                                        <p:attrNameLst>
                                          <p:attrName>ppt_h</p:attrName>
                                        </p:attrNameLst>
                                      </p:cBhvr>
                                      <p:tavLst>
                                        <p:tav tm="0">
                                          <p:val>
                                            <p:strVal val="#ppt_h/20"/>
                                          </p:val>
                                        </p:tav>
                                        <p:tav tm="50000">
                                          <p:val>
                                            <p:strVal val="#ppt_h/20"/>
                                          </p:val>
                                        </p:tav>
                                        <p:tav tm="100000">
                                          <p:val>
                                            <p:strVal val="#ppt_h"/>
                                          </p:val>
                                        </p:tav>
                                      </p:tavLst>
                                    </p:anim>
                                    <p:anim calcmode="lin" valueType="num">
                                      <p:cBhvr>
                                        <p:cTn id="58" dur="500" fill="hold"/>
                                        <p:tgtEl>
                                          <p:spTgt spid="4107"/>
                                        </p:tgtEl>
                                        <p:attrNameLst>
                                          <p:attrName>ppt_w</p:attrName>
                                        </p:attrNameLst>
                                      </p:cBhvr>
                                      <p:tavLst>
                                        <p:tav tm="0">
                                          <p:val>
                                            <p:strVal val="#ppt_w+.3"/>
                                          </p:val>
                                        </p:tav>
                                        <p:tav tm="50000">
                                          <p:val>
                                            <p:strVal val="#ppt_w+.3"/>
                                          </p:val>
                                        </p:tav>
                                        <p:tav tm="100000">
                                          <p:val>
                                            <p:strVal val="#ppt_w"/>
                                          </p:val>
                                        </p:tav>
                                      </p:tavLst>
                                    </p:anim>
                                    <p:anim calcmode="lin" valueType="num">
                                      <p:cBhvr>
                                        <p:cTn id="59" dur="500" fill="hold"/>
                                        <p:tgtEl>
                                          <p:spTgt spid="4107"/>
                                        </p:tgtEl>
                                        <p:attrNameLst>
                                          <p:attrName>ppt_x</p:attrName>
                                        </p:attrNameLst>
                                      </p:cBhvr>
                                      <p:tavLst>
                                        <p:tav tm="0">
                                          <p:val>
                                            <p:strVal val="#ppt_x-.3"/>
                                          </p:val>
                                        </p:tav>
                                        <p:tav tm="50000">
                                          <p:val>
                                            <p:strVal val="#ppt_x"/>
                                          </p:val>
                                        </p:tav>
                                        <p:tav tm="100000">
                                          <p:val>
                                            <p:strVal val="#ppt_x"/>
                                          </p:val>
                                        </p:tav>
                                      </p:tavLst>
                                    </p:anim>
                                    <p:anim calcmode="lin" valueType="num">
                                      <p:cBhvr>
                                        <p:cTn id="60" dur="500" fill="hold"/>
                                        <p:tgtEl>
                                          <p:spTgt spid="4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build="p"/>
      <p:bldP spid="4101" grpId="0" build="p"/>
      <p:bldP spid="4104" grpId="0"/>
      <p:bldP spid="4105" grpId="0"/>
      <p:bldP spid="4106" grpId="0"/>
      <p:bldP spid="4107"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3200</Words>
  <Paragraphs>243</Paragraphs>
  <Slides>22</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22</vt:i4>
      </vt:variant>
    </vt:vector>
  </HeadingPairs>
  <TitlesOfParts>
    <vt:vector size="41" baseType="lpstr">
      <vt:lpstr>Arial</vt:lpstr>
      <vt:lpstr>宋体</vt:lpstr>
      <vt:lpstr>Wingdings</vt:lpstr>
      <vt:lpstr>Times New Roman</vt:lpstr>
      <vt:lpstr>幼圆</vt:lpstr>
      <vt:lpstr>微软雅黑</vt:lpstr>
      <vt:lpstr>华文行楷</vt:lpstr>
      <vt:lpstr>华文中宋</vt:lpstr>
      <vt:lpstr>Tahoma</vt:lpstr>
      <vt:lpstr>黑体</vt:lpstr>
      <vt:lpstr>Arial Unicode MS</vt:lpstr>
      <vt:lpstr>隶书</vt:lpstr>
      <vt:lpstr>Calibri</vt:lpstr>
      <vt:lpstr>Arial Unicode MS</vt:lpstr>
      <vt:lpstr>华文彩云</vt:lpstr>
      <vt:lpstr>新宋体</vt:lpstr>
      <vt:lpstr>华文隶书</vt:lpstr>
      <vt:lpstr>Calibri Light</vt:lpstr>
      <vt:lpstr>自定义设计方案</vt:lpstr>
      <vt:lpstr>干将莫邪</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dcterms:created xsi:type="dcterms:W3CDTF">2015-11-16T01:00:00Z</dcterms:created>
  <dcterms:modified xsi:type="dcterms:W3CDTF">2018-11-10T20:56:32Z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