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9" r:id="rId3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5" r:id="rId25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124"/>
    <a:srgbClr val="EF7509"/>
    <a:srgbClr val="8CC5B1"/>
    <a:srgbClr val="202E4A"/>
    <a:srgbClr val="68BC9E"/>
    <a:srgbClr val="FEFEFE"/>
    <a:srgbClr val="009459"/>
    <a:srgbClr val="0086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76" autoAdjust="0"/>
  </p:normalViewPr>
  <p:slideViewPr>
    <p:cSldViewPr snapToGrid="0">
      <p:cViewPr>
        <p:scale>
          <a:sx n="140" d="100"/>
          <a:sy n="140" d="100"/>
        </p:scale>
        <p:origin x="-804" y="-330"/>
      </p:cViewPr>
      <p:guideLst>
        <p:guide orient="horz" pos="162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C20397D-2072-42F4-A8AA-52025283718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07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F523BD3-2D0F-4CEF-B9B2-ED94AF04A60F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rtlCol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972000"/>
            <a:ext cx="8139178" cy="3781016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  <a:endParaRPr noProof="1">
              <a:sym typeface="+mn-ea"/>
            </a:endParaRPr>
          </a:p>
          <a:p>
            <a:pPr lvl="1"/>
            <a:r>
              <a:rPr noProof="1">
                <a:sym typeface="+mn-ea"/>
              </a:rPr>
              <a:t>第二级</a:t>
            </a:r>
            <a:endParaRPr noProof="1">
              <a:sym typeface="+mn-ea"/>
            </a:endParaRPr>
          </a:p>
          <a:p>
            <a:pPr lvl="2"/>
            <a:r>
              <a:rPr noProof="1">
                <a:sym typeface="+mn-ea"/>
              </a:rPr>
              <a:t>第三级</a:t>
            </a:r>
            <a:endParaRPr noProof="1">
              <a:sym typeface="+mn-ea"/>
            </a:endParaRPr>
          </a:p>
          <a:p>
            <a:pPr lvl="3"/>
            <a:r>
              <a:rPr noProof="1">
                <a:sym typeface="+mn-ea"/>
              </a:rPr>
              <a:t>第四级</a:t>
            </a:r>
            <a:endParaRPr noProof="1">
              <a:sym typeface="+mn-ea"/>
            </a:endParaRPr>
          </a:p>
          <a:p>
            <a:pPr lvl="4"/>
            <a:r>
              <a:rPr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99D42-05DB-414E-BFB1-0399EFDE61F5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30593-E2CB-4CEC-B5B3-FF3C0222D31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B1DC88-F40E-46BC-90A2-D3223744733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F0903-635B-4B8A-AAC7-CB5EA7E6AEA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6B71E-15E4-4219-8658-6BB51F01DC7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94879-5854-4B70-B45F-E581ADDC94E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B9030-F682-471E-A24E-013EA84BA89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06B27-ACD5-4DCF-B73A-A3584221E65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8DF89-BF75-412E-BD90-D021D420B08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FADF7-FE50-4584-96D0-B6FF0DD018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6"/>
            </p:custDataLst>
          </p:nvPr>
        </p:nvSpPr>
        <p:spPr bwMode="auto">
          <a:xfrm>
            <a:off x="502444" y="323850"/>
            <a:ext cx="8139113" cy="485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76200" tIns="28575" rIns="57150" bIns="28575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7"/>
            </p:custDataLst>
          </p:nvPr>
        </p:nvSpPr>
        <p:spPr bwMode="auto">
          <a:xfrm>
            <a:off x="502444" y="971550"/>
            <a:ext cx="8139113" cy="3780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76200" tIns="0" rIns="61913" bIns="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8"/>
            </p:custDataLst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F8C7D09-5C97-4203-A472-CB26B796202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9"/>
            </p:custDataLst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0"/>
            </p:custDataLst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 algn="r">
              <a:defRPr sz="9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F105174-B20D-4200-9C69-4ED579EA08E8}" type="slidenum">
              <a:rPr lang="zh-CN" altLang="en-US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100" b="1" kern="1200" spc="15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9.jpe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3338"/>
          <p:cNvGrpSpPr/>
          <p:nvPr/>
        </p:nvGrpSpPr>
        <p:grpSpPr bwMode="auto">
          <a:xfrm>
            <a:off x="447675" y="320279"/>
            <a:ext cx="7419975" cy="2042930"/>
            <a:chOff x="1013660" y="-486466"/>
            <a:chExt cx="7419972" cy="2728645"/>
          </a:xfrm>
        </p:grpSpPr>
        <p:sp>
          <p:nvSpPr>
            <p:cNvPr id="62" name="Text Box 2"/>
            <p:cNvSpPr txBox="1">
              <a:spLocks noChangeArrowheads="1"/>
            </p:cNvSpPr>
            <p:nvPr/>
          </p:nvSpPr>
          <p:spPr bwMode="auto">
            <a:xfrm>
              <a:off x="1013660" y="-193485"/>
              <a:ext cx="7419972" cy="243566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/>
              <a:lvl2pPr/>
              <a:lvl3pPr/>
              <a:lvl4pPr/>
              <a:lvl5pPr/>
              <a:lvl6pPr/>
              <a:lvl7pPr/>
              <a:lvl8pPr/>
              <a:lvl9pPr/>
            </a:lstStyle>
            <a:p>
              <a:pPr defTabSz="342900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sz="4500" b="1" dirty="0" err="1">
                  <a:latin typeface="+mn-ea"/>
                  <a:ea typeface="+mn-ea"/>
                  <a:cs typeface="黑体" panose="02010609060101010101" charset="-122"/>
                </a:rPr>
                <a:t>口语交际</a:t>
              </a:r>
              <a:r>
                <a:rPr lang="zh-CN" altLang="en-US" sz="4500" b="1" dirty="0">
                  <a:latin typeface="+mn-ea"/>
                  <a:ea typeface="+mn-ea"/>
                  <a:cs typeface="黑体" panose="02010609060101010101" charset="-122"/>
                </a:rPr>
                <a:t>：</a:t>
              </a:r>
              <a:endParaRPr lang="en-US" altLang="zh-CN" sz="4500" b="1" dirty="0">
                <a:latin typeface="+mn-ea"/>
                <a:ea typeface="+mn-ea"/>
                <a:cs typeface="黑体" panose="02010609060101010101" charset="-122"/>
              </a:endParaRPr>
            </a:p>
            <a:p>
              <a:pPr defTabSz="342900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sz="4500" b="1" dirty="0" err="1">
                  <a:latin typeface="+mn-ea"/>
                  <a:ea typeface="+mn-ea"/>
                  <a:cs typeface="黑体" panose="02010609060101010101" charset="-122"/>
                </a:rPr>
                <a:t>朋友相处的秘诀</a:t>
              </a:r>
              <a:endParaRPr sz="4500" b="1" dirty="0">
                <a:latin typeface="+mn-ea"/>
                <a:ea typeface="+mn-ea"/>
                <a:cs typeface="黑体" panose="02010609060101010101" charset="-122"/>
              </a:endParaRPr>
            </a:p>
          </p:txBody>
        </p:sp>
        <p:sp>
          <p:nvSpPr>
            <p:cNvPr id="5124" name="文本框 13"/>
            <p:cNvSpPr txBox="1">
              <a:spLocks noChangeArrowheads="1"/>
            </p:cNvSpPr>
            <p:nvPr/>
          </p:nvSpPr>
          <p:spPr bwMode="auto">
            <a:xfrm>
              <a:off x="2452021" y="-486466"/>
              <a:ext cx="184731" cy="123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5400" b="1">
                <a:solidFill>
                  <a:schemeClr val="bg1"/>
                </a:solidFill>
                <a:latin typeface="方正大黑简体" pitchFamily="2" charset="-122"/>
                <a:ea typeface="方正大黑简体" pitchFamily="2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849234" y="1995039"/>
            <a:ext cx="526851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</a:t>
            </a:r>
            <a:r>
              <a:rPr lang="zh-CN" altLang="en-US" sz="2100" dirty="0">
                <a:ea typeface="微软雅黑" panose="020B0503020204020204" pitchFamily="34" charset="-122"/>
                <a:sym typeface="宋体" panose="02010600030101010101" pitchFamily="2" charset="-122"/>
              </a:rPr>
              <a:t>根据讨论的目的，记录重要信息。</a:t>
            </a:r>
            <a:endParaRPr lang="zh-CN" altLang="en-US" sz="2100" dirty="0"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100" dirty="0">
                <a:ea typeface="微软雅黑" panose="020B0503020204020204" pitchFamily="34" charset="-122"/>
                <a:sym typeface="宋体" panose="02010600030101010101" pitchFamily="2" charset="-122"/>
              </a:rPr>
              <a:t>       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</a:t>
            </a:r>
            <a:r>
              <a:rPr lang="zh-CN" altLang="en-US" sz="2100" dirty="0">
                <a:ea typeface="微软雅黑" panose="020B0503020204020204" pitchFamily="34" charset="-122"/>
                <a:sym typeface="宋体" panose="02010600030101010101" pitchFamily="2" charset="-122"/>
              </a:rPr>
              <a:t>分类整理小组意见，有条理地汇报。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490913" y="1038225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小组意见汇总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336007" y="1760935"/>
            <a:ext cx="5561410" cy="2008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       1.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派代表在全班汇报。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其他组员可以作补充，尽可能全面地反映小组意见。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904060" y="1054894"/>
            <a:ext cx="1369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汇总交流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25079" y="1213247"/>
            <a:ext cx="8220075" cy="330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       1.</a:t>
            </a: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学会相互尊重。</a:t>
            </a:r>
            <a:endParaRPr lang="zh-CN" altLang="zh-CN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        俗语说得好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“你敬我一尺,我敬你一丈”，要求别人尊重自己，首先要自己懂得尊重他人。每人的生活习性、兴趣爱好等都各不相同，而且都渴望得到他人的尊重与理解，所以作为好友要懂得关心和谅解别人，给人以方便，不强求他人与自己的生活方式一样。</a:t>
            </a:r>
            <a:endParaRPr lang="zh-CN" altLang="zh-CN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838450" y="590551"/>
            <a:ext cx="383181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怎么与朋友相处的四个技巧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332310" y="1213247"/>
            <a:ext cx="5793581" cy="3299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200000"/>
              </a:lnSpc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       2.</a:t>
            </a: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学会真诚待人。</a:t>
            </a:r>
            <a:endParaRPr lang="zh-CN" altLang="zh-CN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200000"/>
              </a:lnSpc>
            </a:pP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       与人交往贵在“真诚”，没有人喜欢与虚情假意的人交朋友。多与自己的朋友说说心里话，让他们在点滴中感受和体会你的真诚，成为你的知心朋友。</a:t>
            </a:r>
            <a:endParaRPr lang="zh-CN" altLang="zh-CN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5" name="文本框 2"/>
          <p:cNvSpPr txBox="1">
            <a:spLocks noChangeArrowheads="1"/>
          </p:cNvSpPr>
          <p:nvPr/>
        </p:nvSpPr>
        <p:spPr bwMode="auto">
          <a:xfrm>
            <a:off x="2838450" y="590551"/>
            <a:ext cx="383181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怎么与朋友相处的四个技巧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719263" y="1213247"/>
            <a:ext cx="5850731" cy="330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       3.</a:t>
            </a: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学会关心别人。</a:t>
            </a:r>
            <a:endParaRPr lang="zh-CN" altLang="zh-CN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不要总把眼光放在自己的身上，要多去细心观察身边需要关心和帮助的朋友。主动地为他人送去温暖、祝福和帮助，让身边的人更懂得你的存在对他的价值，必然是“爱人者人恒爱之”。</a:t>
            </a:r>
            <a:endParaRPr lang="zh-CN" altLang="zh-CN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59" name="文本框 2"/>
          <p:cNvSpPr txBox="1">
            <a:spLocks noChangeArrowheads="1"/>
          </p:cNvSpPr>
          <p:nvPr/>
        </p:nvSpPr>
        <p:spPr bwMode="auto">
          <a:xfrm>
            <a:off x="2838450" y="590551"/>
            <a:ext cx="383181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怎么与朋友相处的四个技巧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87041" y="1150143"/>
            <a:ext cx="7147322" cy="330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200000"/>
              </a:lnSpc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       4.</a:t>
            </a: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学会宽容理解。</a:t>
            </a:r>
            <a:endParaRPr lang="zh-CN" altLang="zh-CN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200000"/>
              </a:lnSpc>
            </a:pP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       宽容对方其实也是宽容自我。当朋友之间出现矛盾时，虽然矛盾双方都有责任，但要相信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于恶意攻击的是很少的。我们要学会理解和容忍对方的一时之举，以一种高姿态去看待它，让矛盾化解。</a:t>
            </a:r>
            <a:endParaRPr lang="zh-CN" altLang="zh-CN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3" name="文本框 2"/>
          <p:cNvSpPr txBox="1">
            <a:spLocks noChangeArrowheads="1"/>
          </p:cNvSpPr>
          <p:nvPr/>
        </p:nvSpPr>
        <p:spPr bwMode="auto">
          <a:xfrm>
            <a:off x="2838450" y="590551"/>
            <a:ext cx="3831818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怎么与朋友相处的四个技巧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359819" y="1288257"/>
            <a:ext cx="5472113" cy="2007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200000"/>
              </a:lnSpc>
            </a:pP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老师：同学们交流的意见非常适用，希望你们在生活中按照大家总结的方法去做，和朋友相处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得</a:t>
            </a: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越来越融洽，友情越来越深厚。</a:t>
            </a:r>
            <a:endParaRPr lang="zh-CN" altLang="zh-CN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992166" y="817960"/>
            <a:ext cx="1656159" cy="416719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en-US" altLang="zh-CN" sz="2400" noProof="1">
                <a:solidFill>
                  <a:schemeClr val="tx1"/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sz="2400" noProof="1">
                <a:solidFill>
                  <a:schemeClr val="tx1"/>
                </a:solidFill>
                <a:latin typeface="微软雅黑" panose="020B0503020204020204" pitchFamily="34" charset="-122"/>
              </a:rPr>
              <a:t>结构梳理</a:t>
            </a:r>
            <a:endParaRPr lang="zh-CN" altLang="en-US" sz="24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0661" name="矩形 3"/>
          <p:cNvSpPr>
            <a:spLocks noChangeArrowheads="1"/>
          </p:cNvSpPr>
          <p:nvPr/>
        </p:nvSpPr>
        <p:spPr bwMode="auto">
          <a:xfrm>
            <a:off x="4407694" y="1676400"/>
            <a:ext cx="1962150" cy="2653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学会相互尊重</a:t>
            </a:r>
            <a:endParaRPr lang="zh-CN" altLang="zh-CN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</a:t>
            </a: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学会真诚待人</a:t>
            </a:r>
            <a:endParaRPr lang="en-US" altLang="zh-CN" sz="2100"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学会关心别人</a:t>
            </a:r>
            <a:endParaRPr lang="zh-CN" altLang="zh-CN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4.</a:t>
            </a: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学会宽容理解</a:t>
            </a:r>
            <a:endParaRPr lang="zh-CN" altLang="zh-CN" sz="2100">
              <a:latin typeface="微软雅黑" panose="020B0503020204020204" pitchFamily="34" charset="-122"/>
              <a:ea typeface="微软雅黑" panose="020B0503020204020204" pitchFamily="34" charset="-122"/>
              <a:sym typeface="楷体" panose="02010609060101010101" pitchFamily="49" charset="-122"/>
            </a:endParaRPr>
          </a:p>
        </p:txBody>
      </p:sp>
      <p:sp>
        <p:nvSpPr>
          <p:cNvPr id="90117" name="文本框 3"/>
          <p:cNvSpPr txBox="1">
            <a:spLocks noChangeArrowheads="1"/>
          </p:cNvSpPr>
          <p:nvPr/>
        </p:nvSpPr>
        <p:spPr bwMode="auto">
          <a:xfrm>
            <a:off x="2769394" y="2761060"/>
            <a:ext cx="1425179" cy="715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朋友相处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的秘诀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4179094" y="2046685"/>
            <a:ext cx="121444" cy="2143125"/>
          </a:xfrm>
          <a:prstGeom prst="leftBrace">
            <a:avLst>
              <a:gd name="adj1" fmla="val 16049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/>
      <p:bldP spid="90117" grpId="0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757613" y="653653"/>
            <a:ext cx="2447925" cy="504825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400" noProof="1">
                <a:solidFill>
                  <a:schemeClr val="tx1"/>
                </a:solidFill>
                <a:latin typeface="微软雅黑" panose="020B0503020204020204" pitchFamily="34" charset="-122"/>
              </a:rPr>
              <a:t>关于友谊的格言</a:t>
            </a:r>
            <a:endParaRPr lang="zh-CN" altLang="en-US" sz="24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66725" y="1387078"/>
            <a:ext cx="8267700" cy="3299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100"/>
              <a:t>1.</a:t>
            </a:r>
            <a:r>
              <a:rPr lang="zh-CN" altLang="zh-CN" sz="2100">
                <a:latin typeface="宋体" panose="02010600030101010101" pitchFamily="2" charset="-122"/>
              </a:rPr>
              <a:t>真正的朋友应该说真话，不管那话多么尖锐。——奥斯特洛夫斯基</a:t>
            </a:r>
            <a:endParaRPr lang="zh-CN" altLang="zh-CN" sz="2100">
              <a:latin typeface="宋体" panose="0201060003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100"/>
              <a:t>2.</a:t>
            </a:r>
            <a:r>
              <a:rPr lang="zh-CN" altLang="zh-CN" sz="2100">
                <a:latin typeface="宋体" panose="02010600030101010101" pitchFamily="2" charset="-122"/>
              </a:rPr>
              <a:t>友谊是人生的调味品，也是人生的止痛药。——(美)爱默生</a:t>
            </a:r>
            <a:endParaRPr lang="zh-CN" altLang="zh-CN" sz="2100">
              <a:latin typeface="宋体" panose="0201060003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100"/>
              <a:t>3.</a:t>
            </a:r>
            <a:r>
              <a:rPr lang="zh-CN" altLang="zh-CN" sz="2100">
                <a:latin typeface="宋体" panose="02010600030101010101" pitchFamily="2" charset="-122"/>
              </a:rPr>
              <a:t>真诚的友谊好像健康，失去时才知道它的可贵。——哥尔顿</a:t>
            </a:r>
            <a:endParaRPr lang="zh-CN" altLang="zh-CN" sz="2100">
              <a:latin typeface="宋体" panose="0201060003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100"/>
              <a:t>4.</a:t>
            </a:r>
            <a:r>
              <a:rPr lang="zh-CN" altLang="zh-CN" sz="2100">
                <a:latin typeface="宋体" panose="02010600030101010101" pitchFamily="2" charset="-122"/>
              </a:rPr>
              <a:t>有了朋友，生命才显出它全部的价值。——罗曼•罗兰</a:t>
            </a:r>
            <a:endParaRPr lang="zh-CN" altLang="zh-CN" sz="2100">
              <a:latin typeface="宋体" panose="0201060003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100"/>
              <a:t>5.人生最美丽的回忆就是他同别人的友谊。——林肯</a:t>
            </a:r>
            <a:endParaRPr lang="en-US" altLang="zh-CN" sz="21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3"/>
          <p:cNvSpPr>
            <a:spLocks noChangeArrowheads="1"/>
          </p:cNvSpPr>
          <p:nvPr/>
        </p:nvSpPr>
        <p:spPr bwMode="auto">
          <a:xfrm>
            <a:off x="535781" y="402431"/>
            <a:ext cx="7319963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一、不小心伤害了一位朋友，想向他真诚地道歉，得体的一项是（    ）。</a:t>
            </a:r>
            <a:endParaRPr lang="zh-CN" altLang="en-US" sz="2400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2430066" y="1066800"/>
            <a:ext cx="589359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3000" b="1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0" name="文本框 9"/>
          <p:cNvSpPr txBox="1">
            <a:spLocks noChangeArrowheads="1"/>
          </p:cNvSpPr>
          <p:nvPr/>
        </p:nvSpPr>
        <p:spPr bwMode="auto">
          <a:xfrm>
            <a:off x="896541" y="1569244"/>
            <a:ext cx="7771209" cy="2653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A.对不起，但我不是故意的</a:t>
            </a: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，你应该原谅我才对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对不起，虽然我错了，但你也有不对的地方，你不能只怪我呀！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对不起，我不是故意的</a:t>
            </a: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，请你原谅我好吗？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</a:rPr>
              <a:t>对不起，这次算我错了，好不好？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5"/>
          <p:cNvSpPr>
            <a:spLocks noChangeArrowheads="1"/>
          </p:cNvSpPr>
          <p:nvPr/>
        </p:nvSpPr>
        <p:spPr bwMode="auto">
          <a:xfrm>
            <a:off x="1218010" y="1596629"/>
            <a:ext cx="7377113" cy="2007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266700" indent="-266700" defTabSz="342900">
              <a:lnSpc>
                <a:spcPct val="200000"/>
              </a:lnSpc>
            </a:pPr>
            <a:r>
              <a:rPr lang="en-US" altLang="zh-CN" sz="2100" b="1" dirty="0">
                <a:latin typeface="楷体" panose="02010609060101010101" pitchFamily="49" charset="-122"/>
                <a:sym typeface="楷体" panose="02010609060101010101" pitchFamily="49" charset="-122"/>
              </a:rPr>
              <a:t>1.</a:t>
            </a:r>
            <a:r>
              <a:rPr lang="zh-CN" altLang="en-US" sz="2100" b="1" dirty="0">
                <a:latin typeface="楷体" panose="02010609060101010101" pitchFamily="49" charset="-122"/>
                <a:sym typeface="楷体" panose="02010609060101010101" pitchFamily="49" charset="-122"/>
              </a:rPr>
              <a:t>能针对交际主题说出自己的看法</a:t>
            </a:r>
            <a:r>
              <a:rPr lang="zh-CN" altLang="zh-CN" sz="2100" b="1" dirty="0">
                <a:latin typeface="楷体" panose="02010609060101010101" pitchFamily="49" charset="-122"/>
                <a:sym typeface="楷体" panose="02010609060101010101" pitchFamily="49" charset="-122"/>
              </a:rPr>
              <a:t>。</a:t>
            </a:r>
            <a:r>
              <a:rPr lang="en-US" altLang="zh-CN" sz="2100" b="1" dirty="0">
                <a:solidFill>
                  <a:srgbClr val="E04236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srgbClr val="E04236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重点</a:t>
            </a:r>
            <a:r>
              <a:rPr lang="en-US" altLang="zh-CN" sz="2100" b="1" dirty="0">
                <a:solidFill>
                  <a:srgbClr val="E04236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66700" indent="-266700" defTabSz="342900">
              <a:lnSpc>
                <a:spcPct val="200000"/>
              </a:lnSpc>
            </a:pPr>
            <a:r>
              <a:rPr lang="en-US" altLang="zh-CN" sz="2100" b="1" dirty="0">
                <a:latin typeface="楷体" panose="02010609060101010101" pitchFamily="49" charset="-122"/>
                <a:sym typeface="楷体" panose="02010609060101010101" pitchFamily="49" charset="-122"/>
              </a:rPr>
              <a:t>2.</a:t>
            </a:r>
            <a:r>
              <a:rPr lang="zh-CN" altLang="en-US" sz="2100" b="1" dirty="0">
                <a:latin typeface="楷体" panose="02010609060101010101" pitchFamily="49" charset="-122"/>
                <a:sym typeface="楷体" panose="02010609060101010101" pitchFamily="49" charset="-122"/>
              </a:rPr>
              <a:t>通过本次活动掌握与朋友相处的秘诀，并学会在生活中与朋友友好相处。</a:t>
            </a:r>
            <a:r>
              <a:rPr lang="en-US" altLang="zh-CN" sz="2100" b="1" dirty="0">
                <a:solidFill>
                  <a:srgbClr val="E04236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(</a:t>
            </a:r>
            <a:r>
              <a:rPr lang="zh-CN" altLang="en-US" sz="2100" b="1" dirty="0">
                <a:solidFill>
                  <a:srgbClr val="E04236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难点</a:t>
            </a:r>
            <a:r>
              <a:rPr lang="en-US" altLang="zh-CN" sz="2100" b="1" dirty="0">
                <a:solidFill>
                  <a:srgbClr val="E04236"/>
                </a:solidFill>
                <a:latin typeface="楷体" panose="02010609060101010101" pitchFamily="49" charset="-122"/>
                <a:sym typeface="楷体" panose="02010609060101010101" pitchFamily="49" charset="-122"/>
              </a:rPr>
              <a:t>)</a:t>
            </a:r>
            <a:endParaRPr lang="en-US" altLang="zh-CN" sz="2100" b="1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896916" y="597694"/>
            <a:ext cx="1943100" cy="504825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defRPr/>
            </a:pPr>
            <a:r>
              <a:rPr lang="zh-CN" altLang="en-US" sz="2400" noProof="1">
                <a:solidFill>
                  <a:schemeClr val="tx1"/>
                </a:solidFill>
                <a:latin typeface="微软雅黑" panose="020B0503020204020204" pitchFamily="34" charset="-122"/>
              </a:rPr>
              <a:t>学习目标</a:t>
            </a:r>
            <a:endParaRPr lang="en-US" altLang="zh-CN" sz="24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6"/>
          <p:cNvSpPr txBox="1">
            <a:spLocks noChangeArrowheads="1"/>
          </p:cNvSpPr>
          <p:nvPr/>
        </p:nvSpPr>
        <p:spPr bwMode="auto">
          <a:xfrm>
            <a:off x="809625" y="1112044"/>
            <a:ext cx="7892654" cy="330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小A：“喂！书我看完了，还给你！”</a:t>
            </a:r>
            <a:endParaRPr lang="zh-CN" altLang="zh-CN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小B：“又把我的新书弄脏了，以后再也不借书给你！”</a:t>
            </a:r>
            <a:endParaRPr lang="zh-CN" altLang="zh-CN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为了避免引发同学间的矛盾，请你为他们重新设计以上的对话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</a:t>
            </a:r>
            <a:r>
              <a:rPr lang="zh-CN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小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A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：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“____________________________________________________  ”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小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B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：“_________________________________________________  ”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6627" name="文本框 2"/>
          <p:cNvSpPr txBox="1">
            <a:spLocks noChangeArrowheads="1"/>
          </p:cNvSpPr>
          <p:nvPr/>
        </p:nvSpPr>
        <p:spPr bwMode="auto">
          <a:xfrm>
            <a:off x="434578" y="533400"/>
            <a:ext cx="690958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二、读一读，根据下面的情境，填上合适的对话。</a:t>
            </a:r>
            <a:endParaRPr lang="zh-CN" altLang="en-US" b="1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889523" y="3187304"/>
            <a:ext cx="6316265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谢谢你，书我看完了。但很抱歉，不小心把书弄脏了。</a:t>
            </a:r>
            <a:endParaRPr lang="zh-CN" altLang="zh-CN" sz="210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750344" y="3808810"/>
            <a:ext cx="4594622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没关系，下次注意就行了。</a:t>
            </a:r>
            <a:endParaRPr lang="zh-CN" altLang="zh-CN" sz="210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9"/>
          <p:cNvSpPr txBox="1">
            <a:spLocks noChangeArrowheads="1"/>
          </p:cNvSpPr>
          <p:nvPr/>
        </p:nvSpPr>
        <p:spPr bwMode="auto">
          <a:xfrm>
            <a:off x="645319" y="1514475"/>
            <a:ext cx="8130779" cy="2977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饭厅内，皮埃尔先生发现一个客人错穿了他的皮大衣，于是就谦恭地碰了碰这位顾客：“对不起，请问您是不是皮埃尔先生？”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“不，我不是。”那人回答。 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“啊，”皮埃尔先舒了一口气，    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“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______________________________________________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 ”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    二人相视一笑，客人愉快地脱下了大衣。  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7651" name="文本框 1"/>
          <p:cNvSpPr txBox="1">
            <a:spLocks noChangeArrowheads="1"/>
          </p:cNvSpPr>
          <p:nvPr/>
        </p:nvSpPr>
        <p:spPr bwMode="auto">
          <a:xfrm>
            <a:off x="407194" y="364332"/>
            <a:ext cx="8003381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三、</a:t>
            </a:r>
            <a:r>
              <a:rPr lang="en-US" altLang="zh-CN" sz="21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如果你是皮埃尔先生，在下面的情境中，你将怎样得体而幽默地要回自己的大衣？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283494" y="3545681"/>
            <a:ext cx="5579269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>
                <a:solidFill>
                  <a:srgbClr val="E042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那我没有弄错，我就是他，您错穿了他的大衣。</a:t>
            </a:r>
            <a:endParaRPr lang="zh-CN" altLang="en-US" sz="2100">
              <a:solidFill>
                <a:srgbClr val="E0423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图片 2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7903" y="938212"/>
            <a:ext cx="3028950" cy="2482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图片 2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43813" y="1329929"/>
            <a:ext cx="686991" cy="892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文本框 3"/>
          <p:cNvSpPr txBox="1"/>
          <p:nvPr/>
        </p:nvSpPr>
        <p:spPr>
          <a:xfrm>
            <a:off x="3205605" y="2131371"/>
            <a:ext cx="3546827" cy="899159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0" hangingPunct="0">
              <a:defRPr/>
            </a:pPr>
            <a:r>
              <a:rPr lang="zh-CN" altLang="en-US" sz="5400" b="1" dirty="0">
                <a:blipFill>
                  <a:blip r:embed="rId4"/>
                  <a:stretch>
                    <a:fillRect/>
                  </a:stretch>
                </a:blipFill>
                <a:latin typeface="黑体" panose="02010609060101010101" charset="-122"/>
                <a:ea typeface="黑体" panose="02010609060101010101" charset="-122"/>
              </a:rPr>
              <a:t>感谢观看</a:t>
            </a:r>
            <a:endParaRPr lang="zh-CN" altLang="en-US" sz="5400" b="1" dirty="0">
              <a:blipFill>
                <a:blip r:embed="rId4"/>
                <a:stretch>
                  <a:fillRect/>
                </a:stretch>
              </a:blip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6"/>
          <p:cNvGrpSpPr/>
          <p:nvPr/>
        </p:nvGrpSpPr>
        <p:grpSpPr bwMode="auto">
          <a:xfrm>
            <a:off x="471487" y="552450"/>
            <a:ext cx="8073629" cy="4221957"/>
            <a:chOff x="990" y="1161"/>
            <a:chExt cx="16953" cy="8865"/>
          </a:xfrm>
        </p:grpSpPr>
        <p:grpSp>
          <p:nvGrpSpPr>
            <p:cNvPr id="7171" name="组合 4"/>
            <p:cNvGrpSpPr/>
            <p:nvPr/>
          </p:nvGrpSpPr>
          <p:grpSpPr bwMode="auto">
            <a:xfrm>
              <a:off x="990" y="1161"/>
              <a:ext cx="16953" cy="8044"/>
              <a:chOff x="1010" y="1618"/>
              <a:chExt cx="16953" cy="8044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010" y="1618"/>
                <a:ext cx="5240" cy="8045"/>
              </a:xfrm>
              <a:prstGeom prst="round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6842" y="1846"/>
                <a:ext cx="5288" cy="7376"/>
              </a:xfrm>
              <a:prstGeom prst="round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12723" y="1872"/>
                <a:ext cx="5241" cy="7376"/>
              </a:xfrm>
              <a:prstGeom prst="roundRect">
                <a:avLst/>
              </a:prstGeom>
            </p:spPr>
          </p:pic>
        </p:grpSp>
        <p:sp>
          <p:nvSpPr>
            <p:cNvPr id="7172" name="文本框 5"/>
            <p:cNvSpPr txBox="1">
              <a:spLocks noChangeArrowheads="1"/>
            </p:cNvSpPr>
            <p:nvPr/>
          </p:nvSpPr>
          <p:spPr bwMode="auto">
            <a:xfrm>
              <a:off x="7340" y="9057"/>
              <a:ext cx="4520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与朋友的合影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778184" y="816511"/>
            <a:ext cx="5650706" cy="330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200000"/>
              </a:lnSpc>
            </a:pPr>
            <a:r>
              <a:rPr lang="en-US" altLang="zh-CN" sz="2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朋友是我们的一笔财富，每个人的生活和学习中都少不了友情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r>
              <a:rPr lang="en-US" altLang="zh-CN" sz="2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现实生活中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由于每个人的性格、禀赋、生活背景等不同而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会</a:t>
            </a:r>
            <a:r>
              <a:rPr lang="en-US" altLang="zh-CN" sz="2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产生思想上的隔阂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，因此，与朋友相处是一个很重要的问题。今天，我们就来探讨一下这个问题吧。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28626" y="483177"/>
            <a:ext cx="8181065" cy="4573212"/>
          </a:xfrm>
          <a:prstGeom prst="roundRect">
            <a:avLst>
              <a:gd name="adj" fmla="val 17480"/>
            </a:avLst>
          </a:prstGeom>
        </p:spPr>
      </p:pic>
      <p:sp>
        <p:nvSpPr>
          <p:cNvPr id="43010" name="文本框 2"/>
          <p:cNvSpPr txBox="1">
            <a:spLocks noChangeArrowheads="1"/>
          </p:cNvSpPr>
          <p:nvPr/>
        </p:nvSpPr>
        <p:spPr bwMode="auto">
          <a:xfrm>
            <a:off x="3386138" y="879872"/>
            <a:ext cx="257532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朋友相处的秘诀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308498" y="1421607"/>
            <a:ext cx="6782990" cy="136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20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和朋友相处，最重要的是什么？有人认为，是彼此信任；有人认为，是愿意分享，不自私</a:t>
            </a:r>
            <a:r>
              <a:rPr lang="zh-CN" altLang="en-US" sz="2100">
                <a:latin typeface="宋体" panose="02010600030101010101" pitchFamily="2" charset="-122"/>
                <a:sym typeface="宋体" panose="02010600030101010101" pitchFamily="2" charset="-122"/>
              </a:rPr>
              <a:t>……</a:t>
            </a:r>
            <a:r>
              <a:rPr lang="zh-CN" altLang="en-US" sz="2100"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你的看法是什么呢？</a:t>
            </a:r>
            <a:endParaRPr lang="zh-CN" altLang="en-US" sz="2100">
              <a:latin typeface="Arial" panose="020B0604020202020204" pitchFamily="34" charset="0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902869" y="823913"/>
            <a:ext cx="1369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活动内容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368029" y="1394222"/>
            <a:ext cx="6407944" cy="1360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分小组讨论，最少提出三条大家认为最重要的意见。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全班交流汇总。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893344" y="760810"/>
            <a:ext cx="135731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活动安排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10816" y="1388269"/>
            <a:ext cx="7522369" cy="297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                         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怎样表达对父母的爱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</a:t>
            </a:r>
            <a:r>
              <a:rPr lang="zh-CN" altLang="en-US" sz="2100"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√ 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帮父母分担一些家务事。（小光）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</a:t>
            </a:r>
            <a:r>
              <a:rPr lang="zh-CN" altLang="en-US" sz="2100"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√ 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父母生病了，给他们递上一杯热水。（小光）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</a:t>
            </a:r>
            <a:r>
              <a:rPr lang="zh-CN" altLang="en-US" sz="2100"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√ 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3.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父母过生日时送上我们的礼物。（小文）（小丽）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</a:t>
            </a:r>
            <a:r>
              <a:rPr lang="zh-CN" altLang="en-US" sz="2100">
                <a:latin typeface="Arial" panose="020B0604020202020204" pitchFamily="34" charset="0"/>
                <a:ea typeface="微软雅黑" panose="020B0503020204020204" pitchFamily="34" charset="-122"/>
                <a:sym typeface="宋体" panose="02010600030101010101" pitchFamily="2" charset="-122"/>
              </a:rPr>
              <a:t>√ 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4.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提醒父母增减衣物。（小杰）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</a:t>
            </a:r>
            <a:r>
              <a:rPr lang="en-US" altLang="zh-CN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5.</a:t>
            </a: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给父母准备一件生日礼物。（小丽）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291" name="文本框 3"/>
          <p:cNvSpPr txBox="1">
            <a:spLocks noChangeArrowheads="1"/>
          </p:cNvSpPr>
          <p:nvPr/>
        </p:nvSpPr>
        <p:spPr bwMode="auto">
          <a:xfrm>
            <a:off x="828675" y="415528"/>
            <a:ext cx="7849791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怎样才能更好地汇总小组意见呢？我们可以参考下面的讨论记录。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95425" y="4326731"/>
            <a:ext cx="4401741" cy="595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383507" y="1394222"/>
            <a:ext cx="6375797" cy="1360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2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先记录每个同学的想法，再把相近的整合在一起，然后标记出大多数同学认同的想法。</a:t>
            </a:r>
            <a:endParaRPr lang="zh-CN" altLang="en-US" sz="210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893344" y="803672"/>
            <a:ext cx="135731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汇总方法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1986</Words>
  <Application>WPS 演示</Application>
  <PresentationFormat>全屏显示(16:9)</PresentationFormat>
  <Paragraphs>118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微软雅黑</vt:lpstr>
      <vt:lpstr>Calibri</vt:lpstr>
      <vt:lpstr>黑体</vt:lpstr>
      <vt:lpstr>方正大黑简体</vt:lpstr>
      <vt:lpstr>楷体</vt:lpstr>
      <vt:lpstr>Arial Unicode MS</vt:lpstr>
      <vt:lpstr>Arial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</cp:revision>
  <dcterms:created xsi:type="dcterms:W3CDTF">2022-05-22T12:03:01Z</dcterms:created>
  <dcterms:modified xsi:type="dcterms:W3CDTF">2022-05-22T12:03:01Z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