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Default Extension="docx" ContentType="application/vnd.openxmlformats-officedocument.wordprocessingml.document"/>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Default Extension="emf" ContentType="image/x-emf"/>
  <Default Extension="jpeg" ContentType="image/jpe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9"/>
  </p:notesMasterIdLst>
  <p:sldIdLst>
    <p:sldId id="273" r:id="rId2"/>
    <p:sldId id="263" r:id="rId3"/>
    <p:sldId id="316" r:id="rId4"/>
    <p:sldId id="274" r:id="rId5"/>
    <p:sldId id="317" r:id="rId6"/>
    <p:sldId id="264" r:id="rId7"/>
    <p:sldId id="318" r:id="rId8"/>
    <p:sldId id="311" r:id="rId9"/>
    <p:sldId id="312" r:id="rId10"/>
    <p:sldId id="319" r:id="rId11"/>
    <p:sldId id="320" r:id="rId12"/>
    <p:sldId id="321" r:id="rId13"/>
    <p:sldId id="322" r:id="rId14"/>
    <p:sldId id="323" r:id="rId15"/>
    <p:sldId id="324" r:id="rId16"/>
    <p:sldId id="325" r:id="rId17"/>
    <p:sldId id="265" r:id="rId18"/>
    <p:sldId id="326" r:id="rId19"/>
    <p:sldId id="327" r:id="rId20"/>
    <p:sldId id="328" r:id="rId21"/>
    <p:sldId id="329" r:id="rId22"/>
    <p:sldId id="330" r:id="rId23"/>
    <p:sldId id="313" r:id="rId24"/>
    <p:sldId id="331" r:id="rId25"/>
    <p:sldId id="332" r:id="rId26"/>
    <p:sldId id="314" r:id="rId27"/>
    <p:sldId id="315" r:id="rId28"/>
    <p:sldId id="333" r:id="rId29"/>
    <p:sldId id="310" r:id="rId30"/>
    <p:sldId id="334" r:id="rId31"/>
    <p:sldId id="335" r:id="rId32"/>
    <p:sldId id="336" r:id="rId33"/>
    <p:sldId id="337" r:id="rId34"/>
    <p:sldId id="338" r:id="rId35"/>
    <p:sldId id="339" r:id="rId36"/>
    <p:sldId id="340" r:id="rId37"/>
    <p:sldId id="341" r:id="rId38"/>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04B05"/>
    <a:srgbClr val="EAEAEA"/>
    <a:srgbClr val="333333"/>
    <a:srgbClr val="C0C0C0"/>
    <a:srgbClr val="4F81BD"/>
    <a:srgbClr val="5F5F5F"/>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015" autoAdjust="0"/>
    <p:restoredTop sz="94660"/>
  </p:normalViewPr>
  <p:slideViewPr>
    <p:cSldViewPr showGuides="1">
      <p:cViewPr varScale="1">
        <p:scale>
          <a:sx n="46" d="100"/>
          <a:sy n="46" d="100"/>
        </p:scale>
        <p:origin x="-90" y="-678"/>
      </p:cViewPr>
      <p:guideLst>
        <p:guide orient="horz" pos="2160"/>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7.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0.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1.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2.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3.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14.emf"/></Relationships>
</file>

<file path=ppt/drawings/_rels/vmlDrawing8.vml.rels><?xml version="1.0" encoding="UTF-8" standalone="yes"?>
<Relationships xmlns="http://schemas.openxmlformats.org/package/2006/relationships"><Relationship Id="rId2" Type="http://schemas.openxmlformats.org/officeDocument/2006/relationships/image" Target="../media/image16.emf"/><Relationship Id="rId1" Type="http://schemas.openxmlformats.org/officeDocument/2006/relationships/image" Target="../media/image15.e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17.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C01EFDD-91F8-495A-91D7-EB018522F674}" type="datetimeFigureOut">
              <a:rPr lang="zh-CN" altLang="en-US" smtClean="0"/>
              <a:pPr/>
              <a:t>2017-9-9</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FC5C579-5EAB-4D4D-A688-CF27E536ED03}" type="slidenum">
              <a:rPr lang="zh-CN" altLang="en-US" smtClean="0"/>
              <a:pPr/>
              <a:t>‹#›</a:t>
            </a:fld>
            <a:endParaRPr lang="zh-CN" altLang="en-US"/>
          </a:p>
        </p:txBody>
      </p:sp>
    </p:spTree>
    <p:extLst>
      <p:ext uri="{BB962C8B-B14F-4D97-AF65-F5344CB8AC3E}">
        <p14:creationId xmlns:p14="http://schemas.microsoft.com/office/powerpoint/2010/main" xmlns="" val="40295037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6.png"/></Relationships>
</file>

<file path=ppt/slideLayouts/_rels/slideLayout5.xml.rels><?xml version="1.0" encoding="UTF-8" standalone="yes"?>
<Relationships xmlns="http://schemas.openxmlformats.org/package/2006/relationships"><Relationship Id="rId3" Type="http://schemas.openxmlformats.org/officeDocument/2006/relationships/slide" Target="../slides/slide6.xml"/><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slide" Target="../slides/slide17.xml"/><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slide" Target="../slides/slide29.xml"/><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spTree>
      <p:nvGrpSpPr>
        <p:cNvPr id="1" name=""/>
        <p:cNvGrpSpPr/>
        <p:nvPr/>
      </p:nvGrpSpPr>
      <p:grpSpPr>
        <a:xfrm>
          <a:off x="0" y="0"/>
          <a:ext cx="0" cy="0"/>
          <a:chOff x="0" y="0"/>
          <a:chExt cx="0" cy="0"/>
        </a:xfrm>
      </p:grpSpPr>
      <p:sp>
        <p:nvSpPr>
          <p:cNvPr id="7" name="矩形 6"/>
          <p:cNvSpPr/>
          <p:nvPr userDrawn="1"/>
        </p:nvSpPr>
        <p:spPr>
          <a:xfrm>
            <a:off x="0" y="-3429000"/>
            <a:ext cx="9144000" cy="7203638"/>
          </a:xfrm>
          <a:prstGeom prst="rect">
            <a:avLst/>
          </a:prstGeom>
          <a:solidFill>
            <a:srgbClr val="C04B05"/>
          </a:solidFill>
          <a:ln>
            <a:noFill/>
          </a:ln>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8" name="矩形 7"/>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9" name="矩形 8"/>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0" name="矩形 9"/>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1" name="矩形 10"/>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2" name="矩形 11"/>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3" name="矩形 12"/>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4" name="矩形 13"/>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5" name="矩形 14"/>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6" name="矩形 15"/>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7" name="矩形 16"/>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pic>
        <p:nvPicPr>
          <p:cNvPr id="18" name="图片 17"/>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827584" y="908720"/>
            <a:ext cx="1656975" cy="454568"/>
          </a:xfrm>
          <a:prstGeom prst="rect">
            <a:avLst/>
          </a:prstGeom>
        </p:spPr>
      </p:pic>
      <p:pic>
        <p:nvPicPr>
          <p:cNvPr id="19" name="图片 18"/>
          <p:cNvPicPr>
            <a:picLocks noChangeAspect="1"/>
          </p:cNvPicPr>
          <p:nvPr userDrawn="1"/>
        </p:nvPicPr>
        <p:blipFill>
          <a:blip r:embed="rId3" cstate="print">
            <a:extLst>
              <a:ext uri="{28A0092B-C50C-407E-A947-70E740481C1C}">
                <a14:useLocalDpi xmlns:a14="http://schemas.microsoft.com/office/drawing/2010/main" xmlns="" val="0"/>
              </a:ext>
            </a:extLst>
          </a:blip>
          <a:stretch>
            <a:fillRect/>
          </a:stretch>
        </p:blipFill>
        <p:spPr>
          <a:xfrm>
            <a:off x="2453614" y="1988840"/>
            <a:ext cx="4236773" cy="1080699"/>
          </a:xfrm>
          <a:prstGeom prst="rect">
            <a:avLst/>
          </a:prstGeom>
        </p:spPr>
      </p:pic>
      <p:sp>
        <p:nvSpPr>
          <p:cNvPr id="21" name="TextBox 20"/>
          <p:cNvSpPr txBox="1">
            <a:spLocks noChangeArrowheads="1"/>
          </p:cNvSpPr>
          <p:nvPr userDrawn="1"/>
        </p:nvSpPr>
        <p:spPr bwMode="auto">
          <a:xfrm>
            <a:off x="2171343" y="3899374"/>
            <a:ext cx="4801314" cy="40011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1000" dirty="0">
                <a:latin typeface="微软雅黑" panose="020B0503020204020204" pitchFamily="34" charset="-122"/>
                <a:ea typeface="微软雅黑" panose="020B0503020204020204" pitchFamily="34" charset="-122"/>
              </a:rPr>
              <a:t>◆ 全书优质试题随意编辑     ◆ 课堂教学流程完美展示     ◆ 独家研发错题组卷系统 </a:t>
            </a:r>
          </a:p>
          <a:p>
            <a:pPr eaLnBrk="1" hangingPunct="1"/>
            <a:endParaRPr lang="zh-CN" altLang="en-US" sz="1000" dirty="0">
              <a:solidFill>
                <a:schemeClr val="bg1"/>
              </a:solidFill>
              <a:cs typeface="Arial" pitchFamily="34" charset="0"/>
            </a:endParaRPr>
          </a:p>
        </p:txBody>
      </p:sp>
    </p:spTree>
    <p:extLst>
      <p:ext uri="{BB962C8B-B14F-4D97-AF65-F5344CB8AC3E}">
        <p14:creationId xmlns:p14="http://schemas.microsoft.com/office/powerpoint/2010/main" xmlns="" val="21398320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00" fill="hold"/>
                                        <p:tgtEl>
                                          <p:spTgt spid="8"/>
                                        </p:tgtEl>
                                        <p:attrNameLst>
                                          <p:attrName>ppt_x</p:attrName>
                                        </p:attrNameLst>
                                      </p:cBhvr>
                                      <p:tavLst>
                                        <p:tav tm="0">
                                          <p:val>
                                            <p:strVal val="#ppt_x"/>
                                          </p:val>
                                        </p:tav>
                                        <p:tav tm="100000">
                                          <p:val>
                                            <p:strVal val="#ppt_x"/>
                                          </p:val>
                                        </p:tav>
                                      </p:tavLst>
                                    </p:anim>
                                    <p:anim calcmode="lin" valueType="num">
                                      <p:cBhvr additive="base">
                                        <p:cTn id="8" dur="700" fill="hold"/>
                                        <p:tgtEl>
                                          <p:spTgt spid="8"/>
                                        </p:tgtEl>
                                        <p:attrNameLst>
                                          <p:attrName>ppt_y</p:attrName>
                                        </p:attrNameLst>
                                      </p:cBhvr>
                                      <p:tavLst>
                                        <p:tav tm="0">
                                          <p:val>
                                            <p:strVal val="1+#ppt_h/2"/>
                                          </p:val>
                                        </p:tav>
                                        <p:tav tm="100000">
                                          <p:val>
                                            <p:strVal val="#ppt_y"/>
                                          </p:val>
                                        </p:tav>
                                      </p:tavLst>
                                    </p:anim>
                                  </p:childTnLst>
                                </p:cTn>
                              </p:par>
                              <p:par>
                                <p:cTn id="9" presetID="10" presetClass="exit" presetSubtype="0" fill="hold" grpId="1" nodeType="withEffect">
                                  <p:stCondLst>
                                    <p:cond delay="200"/>
                                  </p:stCondLst>
                                  <p:childTnLst>
                                    <p:animEffect transition="out" filter="fade">
                                      <p:cBhvr>
                                        <p:cTn id="10" dur="500"/>
                                        <p:tgtEl>
                                          <p:spTgt spid="8"/>
                                        </p:tgtEl>
                                      </p:cBhvr>
                                    </p:animEffect>
                                    <p:set>
                                      <p:cBhvr>
                                        <p:cTn id="11" dur="1" fill="hold">
                                          <p:stCondLst>
                                            <p:cond delay="499"/>
                                          </p:stCondLst>
                                        </p:cTn>
                                        <p:tgtEl>
                                          <p:spTgt spid="8"/>
                                        </p:tgtEl>
                                        <p:attrNameLst>
                                          <p:attrName>style.visibility</p:attrName>
                                        </p:attrNameLst>
                                      </p:cBhvr>
                                      <p:to>
                                        <p:strVal val="hidden"/>
                                      </p:to>
                                    </p:set>
                                  </p:childTnLst>
                                </p:cTn>
                              </p:par>
                              <p:par>
                                <p:cTn id="12" presetID="2" presetClass="entr" presetSubtype="4" fill="hold" grpId="0" nodeType="with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additive="base">
                                        <p:cTn id="14" dur="600" fill="hold"/>
                                        <p:tgtEl>
                                          <p:spTgt spid="9"/>
                                        </p:tgtEl>
                                        <p:attrNameLst>
                                          <p:attrName>ppt_x</p:attrName>
                                        </p:attrNameLst>
                                      </p:cBhvr>
                                      <p:tavLst>
                                        <p:tav tm="0">
                                          <p:val>
                                            <p:strVal val="#ppt_x"/>
                                          </p:val>
                                        </p:tav>
                                        <p:tav tm="100000">
                                          <p:val>
                                            <p:strVal val="#ppt_x"/>
                                          </p:val>
                                        </p:tav>
                                      </p:tavLst>
                                    </p:anim>
                                    <p:anim calcmode="lin" valueType="num">
                                      <p:cBhvr additive="base">
                                        <p:cTn id="15" dur="600" fill="hold"/>
                                        <p:tgtEl>
                                          <p:spTgt spid="9"/>
                                        </p:tgtEl>
                                        <p:attrNameLst>
                                          <p:attrName>ppt_y</p:attrName>
                                        </p:attrNameLst>
                                      </p:cBhvr>
                                      <p:tavLst>
                                        <p:tav tm="0">
                                          <p:val>
                                            <p:strVal val="1+#ppt_h/2"/>
                                          </p:val>
                                        </p:tav>
                                        <p:tav tm="100000">
                                          <p:val>
                                            <p:strVal val="#ppt_y"/>
                                          </p:val>
                                        </p:tav>
                                      </p:tavLst>
                                    </p:anim>
                                  </p:childTnLst>
                                </p:cTn>
                              </p:par>
                              <p:par>
                                <p:cTn id="16" presetID="10" presetClass="exit" presetSubtype="0" fill="hold" grpId="1" nodeType="withEffect">
                                  <p:stCondLst>
                                    <p:cond delay="100"/>
                                  </p:stCondLst>
                                  <p:childTnLst>
                                    <p:animEffect transition="out" filter="fade">
                                      <p:cBhvr>
                                        <p:cTn id="17" dur="500"/>
                                        <p:tgtEl>
                                          <p:spTgt spid="9"/>
                                        </p:tgtEl>
                                      </p:cBhvr>
                                    </p:animEffect>
                                    <p:set>
                                      <p:cBhvr>
                                        <p:cTn id="18" dur="1" fill="hold">
                                          <p:stCondLst>
                                            <p:cond delay="499"/>
                                          </p:stCondLst>
                                        </p:cTn>
                                        <p:tgtEl>
                                          <p:spTgt spid="9"/>
                                        </p:tgtEl>
                                        <p:attrNameLst>
                                          <p:attrName>style.visibility</p:attrName>
                                        </p:attrNameLst>
                                      </p:cBhvr>
                                      <p:to>
                                        <p:strVal val="hidden"/>
                                      </p:to>
                                    </p:set>
                                  </p:childTnLst>
                                </p:cTn>
                              </p:par>
                              <p:par>
                                <p:cTn id="19" presetID="2" presetClass="entr" presetSubtype="4"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additive="base">
                                        <p:cTn id="21" dur="500" fill="hold"/>
                                        <p:tgtEl>
                                          <p:spTgt spid="10"/>
                                        </p:tgtEl>
                                        <p:attrNameLst>
                                          <p:attrName>ppt_x</p:attrName>
                                        </p:attrNameLst>
                                      </p:cBhvr>
                                      <p:tavLst>
                                        <p:tav tm="0">
                                          <p:val>
                                            <p:strVal val="#ppt_x"/>
                                          </p:val>
                                        </p:tav>
                                        <p:tav tm="100000">
                                          <p:val>
                                            <p:strVal val="#ppt_x"/>
                                          </p:val>
                                        </p:tav>
                                      </p:tavLst>
                                    </p:anim>
                                    <p:anim calcmode="lin" valueType="num">
                                      <p:cBhvr additive="base">
                                        <p:cTn id="22" dur="500" fill="hold"/>
                                        <p:tgtEl>
                                          <p:spTgt spid="10"/>
                                        </p:tgtEl>
                                        <p:attrNameLst>
                                          <p:attrName>ppt_y</p:attrName>
                                        </p:attrNameLst>
                                      </p:cBhvr>
                                      <p:tavLst>
                                        <p:tav tm="0">
                                          <p:val>
                                            <p:strVal val="1+#ppt_h/2"/>
                                          </p:val>
                                        </p:tav>
                                        <p:tav tm="100000">
                                          <p:val>
                                            <p:strVal val="#ppt_y"/>
                                          </p:val>
                                        </p:tav>
                                      </p:tavLst>
                                    </p:anim>
                                  </p:childTnLst>
                                </p:cTn>
                              </p:par>
                              <p:par>
                                <p:cTn id="23" presetID="10" presetClass="exit" presetSubtype="0" fill="hold" grpId="1" nodeType="withEffect">
                                  <p:stCondLst>
                                    <p:cond delay="100"/>
                                  </p:stCondLst>
                                  <p:childTnLst>
                                    <p:animEffect transition="out" filter="fade">
                                      <p:cBhvr>
                                        <p:cTn id="24" dur="400"/>
                                        <p:tgtEl>
                                          <p:spTgt spid="10"/>
                                        </p:tgtEl>
                                      </p:cBhvr>
                                    </p:animEffect>
                                    <p:set>
                                      <p:cBhvr>
                                        <p:cTn id="25" dur="1" fill="hold">
                                          <p:stCondLst>
                                            <p:cond delay="399"/>
                                          </p:stCondLst>
                                        </p:cTn>
                                        <p:tgtEl>
                                          <p:spTgt spid="10"/>
                                        </p:tgtEl>
                                        <p:attrNameLst>
                                          <p:attrName>style.visibility</p:attrName>
                                        </p:attrNameLst>
                                      </p:cBhvr>
                                      <p:to>
                                        <p:strVal val="hidden"/>
                                      </p:to>
                                    </p:set>
                                  </p:childTnLst>
                                </p:cTn>
                              </p:par>
                              <p:par>
                                <p:cTn id="26" presetID="2" presetClass="entr" presetSubtype="4" fill="hold" grpId="0" nodeType="with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additive="base">
                                        <p:cTn id="28" dur="400" fill="hold"/>
                                        <p:tgtEl>
                                          <p:spTgt spid="11"/>
                                        </p:tgtEl>
                                        <p:attrNameLst>
                                          <p:attrName>ppt_x</p:attrName>
                                        </p:attrNameLst>
                                      </p:cBhvr>
                                      <p:tavLst>
                                        <p:tav tm="0">
                                          <p:val>
                                            <p:strVal val="#ppt_x"/>
                                          </p:val>
                                        </p:tav>
                                        <p:tav tm="100000">
                                          <p:val>
                                            <p:strVal val="#ppt_x"/>
                                          </p:val>
                                        </p:tav>
                                      </p:tavLst>
                                    </p:anim>
                                    <p:anim calcmode="lin" valueType="num">
                                      <p:cBhvr additive="base">
                                        <p:cTn id="29" dur="400" fill="hold"/>
                                        <p:tgtEl>
                                          <p:spTgt spid="11"/>
                                        </p:tgtEl>
                                        <p:attrNameLst>
                                          <p:attrName>ppt_y</p:attrName>
                                        </p:attrNameLst>
                                      </p:cBhvr>
                                      <p:tavLst>
                                        <p:tav tm="0">
                                          <p:val>
                                            <p:strVal val="1+#ppt_h/2"/>
                                          </p:val>
                                        </p:tav>
                                        <p:tav tm="100000">
                                          <p:val>
                                            <p:strVal val="#ppt_y"/>
                                          </p:val>
                                        </p:tav>
                                      </p:tavLst>
                                    </p:anim>
                                  </p:childTnLst>
                                </p:cTn>
                              </p:par>
                              <p:par>
                                <p:cTn id="30" presetID="10" presetClass="exit" presetSubtype="0" fill="hold" grpId="1" nodeType="withEffect">
                                  <p:stCondLst>
                                    <p:cond delay="200"/>
                                  </p:stCondLst>
                                  <p:childTnLst>
                                    <p:animEffect transition="out" filter="fade">
                                      <p:cBhvr>
                                        <p:cTn id="31" dur="400"/>
                                        <p:tgtEl>
                                          <p:spTgt spid="11"/>
                                        </p:tgtEl>
                                      </p:cBhvr>
                                    </p:animEffect>
                                    <p:set>
                                      <p:cBhvr>
                                        <p:cTn id="32" dur="1" fill="hold">
                                          <p:stCondLst>
                                            <p:cond delay="399"/>
                                          </p:stCondLst>
                                        </p:cTn>
                                        <p:tgtEl>
                                          <p:spTgt spid="11"/>
                                        </p:tgtEl>
                                        <p:attrNameLst>
                                          <p:attrName>style.visibility</p:attrName>
                                        </p:attrNameLst>
                                      </p:cBhvr>
                                      <p:to>
                                        <p:strVal val="hidden"/>
                                      </p:to>
                                    </p:set>
                                  </p:childTnLst>
                                </p:cTn>
                              </p:par>
                              <p:par>
                                <p:cTn id="33" presetID="2" presetClass="entr" presetSubtype="4" fill="hold" grpId="0" nodeType="withEffect">
                                  <p:stCondLst>
                                    <p:cond delay="0"/>
                                  </p:stCondLst>
                                  <p:childTnLst>
                                    <p:set>
                                      <p:cBhvr>
                                        <p:cTn id="34" dur="1" fill="hold">
                                          <p:stCondLst>
                                            <p:cond delay="0"/>
                                          </p:stCondLst>
                                        </p:cTn>
                                        <p:tgtEl>
                                          <p:spTgt spid="12"/>
                                        </p:tgtEl>
                                        <p:attrNameLst>
                                          <p:attrName>style.visibility</p:attrName>
                                        </p:attrNameLst>
                                      </p:cBhvr>
                                      <p:to>
                                        <p:strVal val="visible"/>
                                      </p:to>
                                    </p:set>
                                    <p:anim calcmode="lin" valueType="num">
                                      <p:cBhvr additive="base">
                                        <p:cTn id="35" dur="300" fill="hold"/>
                                        <p:tgtEl>
                                          <p:spTgt spid="12"/>
                                        </p:tgtEl>
                                        <p:attrNameLst>
                                          <p:attrName>ppt_x</p:attrName>
                                        </p:attrNameLst>
                                      </p:cBhvr>
                                      <p:tavLst>
                                        <p:tav tm="0">
                                          <p:val>
                                            <p:strVal val="#ppt_x"/>
                                          </p:val>
                                        </p:tav>
                                        <p:tav tm="100000">
                                          <p:val>
                                            <p:strVal val="#ppt_x"/>
                                          </p:val>
                                        </p:tav>
                                      </p:tavLst>
                                    </p:anim>
                                    <p:anim calcmode="lin" valueType="num">
                                      <p:cBhvr additive="base">
                                        <p:cTn id="36" dur="300" fill="hold"/>
                                        <p:tgtEl>
                                          <p:spTgt spid="12"/>
                                        </p:tgtEl>
                                        <p:attrNameLst>
                                          <p:attrName>ppt_y</p:attrName>
                                        </p:attrNameLst>
                                      </p:cBhvr>
                                      <p:tavLst>
                                        <p:tav tm="0">
                                          <p:val>
                                            <p:strVal val="1+#ppt_h/2"/>
                                          </p:val>
                                        </p:tav>
                                        <p:tav tm="100000">
                                          <p:val>
                                            <p:strVal val="#ppt_y"/>
                                          </p:val>
                                        </p:tav>
                                      </p:tavLst>
                                    </p:anim>
                                  </p:childTnLst>
                                </p:cTn>
                              </p:par>
                              <p:par>
                                <p:cTn id="37" presetID="10" presetClass="exit" presetSubtype="0" fill="hold" grpId="1" nodeType="withEffect">
                                  <p:stCondLst>
                                    <p:cond delay="100"/>
                                  </p:stCondLst>
                                  <p:childTnLst>
                                    <p:animEffect transition="out" filter="fade">
                                      <p:cBhvr>
                                        <p:cTn id="38" dur="500"/>
                                        <p:tgtEl>
                                          <p:spTgt spid="12"/>
                                        </p:tgtEl>
                                      </p:cBhvr>
                                    </p:animEffect>
                                    <p:set>
                                      <p:cBhvr>
                                        <p:cTn id="39" dur="1" fill="hold">
                                          <p:stCondLst>
                                            <p:cond delay="499"/>
                                          </p:stCondLst>
                                        </p:cTn>
                                        <p:tgtEl>
                                          <p:spTgt spid="12"/>
                                        </p:tgtEl>
                                        <p:attrNameLst>
                                          <p:attrName>style.visibility</p:attrName>
                                        </p:attrNameLst>
                                      </p:cBhvr>
                                      <p:to>
                                        <p:strVal val="hidden"/>
                                      </p:to>
                                    </p:set>
                                  </p:childTnLst>
                                </p:cTn>
                              </p:par>
                              <p:par>
                                <p:cTn id="40" presetID="64" presetClass="path" presetSubtype="0" accel="50000" decel="50000" fill="hold" grpId="0" nodeType="withEffect">
                                  <p:stCondLst>
                                    <p:cond delay="0"/>
                                  </p:stCondLst>
                                  <p:childTnLst>
                                    <p:animMotion origin="layout" path="M 0 0.4963 L 0 0 " pathEditMode="relative" rAng="0" ptsTypes="AA">
                                      <p:cBhvr>
                                        <p:cTn id="41" dur="500" fill="hold"/>
                                        <p:tgtEl>
                                          <p:spTgt spid="7"/>
                                        </p:tgtEl>
                                        <p:attrNameLst>
                                          <p:attrName>ppt_x</p:attrName>
                                          <p:attrName>ppt_y</p:attrName>
                                        </p:attrNameLst>
                                      </p:cBhvr>
                                      <p:rCtr x="0" y="-24800"/>
                                    </p:animMotion>
                                  </p:childTnLst>
                                </p:cTn>
                              </p:par>
                            </p:childTnLst>
                          </p:cTn>
                        </p:par>
                        <p:par>
                          <p:cTn id="42" fill="hold">
                            <p:stCondLst>
                              <p:cond delay="700"/>
                            </p:stCondLst>
                            <p:childTnLst>
                              <p:par>
                                <p:cTn id="43" presetID="26" presetClass="emph" presetSubtype="0" fill="hold" grpId="1" nodeType="afterEffect">
                                  <p:stCondLst>
                                    <p:cond delay="0"/>
                                  </p:stCondLst>
                                  <p:childTnLst>
                                    <p:animEffect transition="out" filter="fade">
                                      <p:cBhvr>
                                        <p:cTn id="44" dur="500" tmFilter="0, 0; .2, .5; .8, .5; 1, 0"/>
                                        <p:tgtEl>
                                          <p:spTgt spid="7"/>
                                        </p:tgtEl>
                                      </p:cBhvr>
                                    </p:animEffect>
                                    <p:animScale>
                                      <p:cBhvr>
                                        <p:cTn id="45" dur="250" autoRev="1" fill="hold"/>
                                        <p:tgtEl>
                                          <p:spTgt spid="7"/>
                                        </p:tgtEl>
                                      </p:cBhvr>
                                      <p:by x="105000" y="105000"/>
                                    </p:animScale>
                                  </p:childTnLst>
                                </p:cTn>
                              </p:par>
                            </p:childTnLst>
                          </p:cTn>
                        </p:par>
                        <p:par>
                          <p:cTn id="46" fill="hold">
                            <p:stCondLst>
                              <p:cond delay="1200"/>
                            </p:stCondLst>
                            <p:childTnLst>
                              <p:par>
                                <p:cTn id="47" presetID="2" presetClass="entr" presetSubtype="4" fill="hold" grpId="0" nodeType="afterEffect">
                                  <p:stCondLst>
                                    <p:cond delay="400"/>
                                  </p:stCondLst>
                                  <p:childTnLst>
                                    <p:set>
                                      <p:cBhvr>
                                        <p:cTn id="48" dur="1" fill="hold">
                                          <p:stCondLst>
                                            <p:cond delay="0"/>
                                          </p:stCondLst>
                                        </p:cTn>
                                        <p:tgtEl>
                                          <p:spTgt spid="13"/>
                                        </p:tgtEl>
                                        <p:attrNameLst>
                                          <p:attrName>style.visibility</p:attrName>
                                        </p:attrNameLst>
                                      </p:cBhvr>
                                      <p:to>
                                        <p:strVal val="visible"/>
                                      </p:to>
                                    </p:set>
                                    <p:anim calcmode="lin" valueType="num">
                                      <p:cBhvr additive="base">
                                        <p:cTn id="49" dur="700" fill="hold"/>
                                        <p:tgtEl>
                                          <p:spTgt spid="13"/>
                                        </p:tgtEl>
                                        <p:attrNameLst>
                                          <p:attrName>ppt_x</p:attrName>
                                        </p:attrNameLst>
                                      </p:cBhvr>
                                      <p:tavLst>
                                        <p:tav tm="0">
                                          <p:val>
                                            <p:strVal val="#ppt_x"/>
                                          </p:val>
                                        </p:tav>
                                        <p:tav tm="100000">
                                          <p:val>
                                            <p:strVal val="#ppt_x"/>
                                          </p:val>
                                        </p:tav>
                                      </p:tavLst>
                                    </p:anim>
                                    <p:anim calcmode="lin" valueType="num">
                                      <p:cBhvr additive="base">
                                        <p:cTn id="50" dur="700" fill="hold"/>
                                        <p:tgtEl>
                                          <p:spTgt spid="13"/>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300"/>
                                  </p:stCondLst>
                                  <p:childTnLst>
                                    <p:set>
                                      <p:cBhvr>
                                        <p:cTn id="52" dur="1" fill="hold">
                                          <p:stCondLst>
                                            <p:cond delay="0"/>
                                          </p:stCondLst>
                                        </p:cTn>
                                        <p:tgtEl>
                                          <p:spTgt spid="14"/>
                                        </p:tgtEl>
                                        <p:attrNameLst>
                                          <p:attrName>style.visibility</p:attrName>
                                        </p:attrNameLst>
                                      </p:cBhvr>
                                      <p:to>
                                        <p:strVal val="visible"/>
                                      </p:to>
                                    </p:set>
                                    <p:anim calcmode="lin" valueType="num">
                                      <p:cBhvr additive="base">
                                        <p:cTn id="53" dur="600" fill="hold"/>
                                        <p:tgtEl>
                                          <p:spTgt spid="14"/>
                                        </p:tgtEl>
                                        <p:attrNameLst>
                                          <p:attrName>ppt_x</p:attrName>
                                        </p:attrNameLst>
                                      </p:cBhvr>
                                      <p:tavLst>
                                        <p:tav tm="0">
                                          <p:val>
                                            <p:strVal val="#ppt_x"/>
                                          </p:val>
                                        </p:tav>
                                        <p:tav tm="100000">
                                          <p:val>
                                            <p:strVal val="#ppt_x"/>
                                          </p:val>
                                        </p:tav>
                                      </p:tavLst>
                                    </p:anim>
                                    <p:anim calcmode="lin" valueType="num">
                                      <p:cBhvr additive="base">
                                        <p:cTn id="54" dur="600" fill="hold"/>
                                        <p:tgtEl>
                                          <p:spTgt spid="14"/>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200"/>
                                  </p:stCondLst>
                                  <p:childTnLst>
                                    <p:set>
                                      <p:cBhvr>
                                        <p:cTn id="56" dur="1" fill="hold">
                                          <p:stCondLst>
                                            <p:cond delay="0"/>
                                          </p:stCondLst>
                                        </p:cTn>
                                        <p:tgtEl>
                                          <p:spTgt spid="15"/>
                                        </p:tgtEl>
                                        <p:attrNameLst>
                                          <p:attrName>style.visibility</p:attrName>
                                        </p:attrNameLst>
                                      </p:cBhvr>
                                      <p:to>
                                        <p:strVal val="visible"/>
                                      </p:to>
                                    </p:set>
                                    <p:anim calcmode="lin" valueType="num">
                                      <p:cBhvr additive="base">
                                        <p:cTn id="57" dur="500" fill="hold"/>
                                        <p:tgtEl>
                                          <p:spTgt spid="15"/>
                                        </p:tgtEl>
                                        <p:attrNameLst>
                                          <p:attrName>ppt_x</p:attrName>
                                        </p:attrNameLst>
                                      </p:cBhvr>
                                      <p:tavLst>
                                        <p:tav tm="0">
                                          <p:val>
                                            <p:strVal val="#ppt_x"/>
                                          </p:val>
                                        </p:tav>
                                        <p:tav tm="100000">
                                          <p:val>
                                            <p:strVal val="#ppt_x"/>
                                          </p:val>
                                        </p:tav>
                                      </p:tavLst>
                                    </p:anim>
                                    <p:anim calcmode="lin" valueType="num">
                                      <p:cBhvr additive="base">
                                        <p:cTn id="58" dur="500" fill="hold"/>
                                        <p:tgtEl>
                                          <p:spTgt spid="15"/>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100"/>
                                  </p:stCondLst>
                                  <p:childTnLst>
                                    <p:set>
                                      <p:cBhvr>
                                        <p:cTn id="60" dur="1" fill="hold">
                                          <p:stCondLst>
                                            <p:cond delay="0"/>
                                          </p:stCondLst>
                                        </p:cTn>
                                        <p:tgtEl>
                                          <p:spTgt spid="16"/>
                                        </p:tgtEl>
                                        <p:attrNameLst>
                                          <p:attrName>style.visibility</p:attrName>
                                        </p:attrNameLst>
                                      </p:cBhvr>
                                      <p:to>
                                        <p:strVal val="visible"/>
                                      </p:to>
                                    </p:set>
                                    <p:anim calcmode="lin" valueType="num">
                                      <p:cBhvr additive="base">
                                        <p:cTn id="61" dur="400" fill="hold"/>
                                        <p:tgtEl>
                                          <p:spTgt spid="16"/>
                                        </p:tgtEl>
                                        <p:attrNameLst>
                                          <p:attrName>ppt_x</p:attrName>
                                        </p:attrNameLst>
                                      </p:cBhvr>
                                      <p:tavLst>
                                        <p:tav tm="0">
                                          <p:val>
                                            <p:strVal val="#ppt_x"/>
                                          </p:val>
                                        </p:tav>
                                        <p:tav tm="100000">
                                          <p:val>
                                            <p:strVal val="#ppt_x"/>
                                          </p:val>
                                        </p:tav>
                                      </p:tavLst>
                                    </p:anim>
                                    <p:anim calcmode="lin" valueType="num">
                                      <p:cBhvr additive="base">
                                        <p:cTn id="62" dur="400" fill="hold"/>
                                        <p:tgtEl>
                                          <p:spTgt spid="16"/>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0"/>
                                  </p:stCondLst>
                                  <p:childTnLst>
                                    <p:set>
                                      <p:cBhvr>
                                        <p:cTn id="64" dur="1" fill="hold">
                                          <p:stCondLst>
                                            <p:cond delay="0"/>
                                          </p:stCondLst>
                                        </p:cTn>
                                        <p:tgtEl>
                                          <p:spTgt spid="17"/>
                                        </p:tgtEl>
                                        <p:attrNameLst>
                                          <p:attrName>style.visibility</p:attrName>
                                        </p:attrNameLst>
                                      </p:cBhvr>
                                      <p:to>
                                        <p:strVal val="visible"/>
                                      </p:to>
                                    </p:set>
                                    <p:anim calcmode="lin" valueType="num">
                                      <p:cBhvr additive="base">
                                        <p:cTn id="65" dur="300" fill="hold"/>
                                        <p:tgtEl>
                                          <p:spTgt spid="17"/>
                                        </p:tgtEl>
                                        <p:attrNameLst>
                                          <p:attrName>ppt_x</p:attrName>
                                        </p:attrNameLst>
                                      </p:cBhvr>
                                      <p:tavLst>
                                        <p:tav tm="0">
                                          <p:val>
                                            <p:strVal val="#ppt_x"/>
                                          </p:val>
                                        </p:tav>
                                        <p:tav tm="100000">
                                          <p:val>
                                            <p:strVal val="#ppt_x"/>
                                          </p:val>
                                        </p:tav>
                                      </p:tavLst>
                                    </p:anim>
                                    <p:anim calcmode="lin" valueType="num">
                                      <p:cBhvr additive="base">
                                        <p:cTn id="66" dur="300" fill="hold"/>
                                        <p:tgtEl>
                                          <p:spTgt spid="17"/>
                                        </p:tgtEl>
                                        <p:attrNameLst>
                                          <p:attrName>ppt_y</p:attrName>
                                        </p:attrNameLst>
                                      </p:cBhvr>
                                      <p:tavLst>
                                        <p:tav tm="0">
                                          <p:val>
                                            <p:strVal val="1+#ppt_h/2"/>
                                          </p:val>
                                        </p:tav>
                                        <p:tav tm="100000">
                                          <p:val>
                                            <p:strVal val="#ppt_y"/>
                                          </p:val>
                                        </p:tav>
                                      </p:tavLst>
                                    </p:anim>
                                  </p:childTnLst>
                                </p:cTn>
                              </p:par>
                            </p:childTnLst>
                          </p:cTn>
                        </p:par>
                        <p:par>
                          <p:cTn id="67" fill="hold">
                            <p:stCondLst>
                              <p:cond delay="2300"/>
                            </p:stCondLst>
                            <p:childTnLst>
                              <p:par>
                                <p:cTn id="68" presetID="52" presetClass="entr" presetSubtype="0" fill="hold" nodeType="afterEffect">
                                  <p:stCondLst>
                                    <p:cond delay="0"/>
                                  </p:stCondLst>
                                  <p:childTnLst>
                                    <p:set>
                                      <p:cBhvr>
                                        <p:cTn id="69" dur="1" fill="hold">
                                          <p:stCondLst>
                                            <p:cond delay="0"/>
                                          </p:stCondLst>
                                        </p:cTn>
                                        <p:tgtEl>
                                          <p:spTgt spid="18"/>
                                        </p:tgtEl>
                                        <p:attrNameLst>
                                          <p:attrName>style.visibility</p:attrName>
                                        </p:attrNameLst>
                                      </p:cBhvr>
                                      <p:to>
                                        <p:strVal val="visible"/>
                                      </p:to>
                                    </p:set>
                                    <p:animScale>
                                      <p:cBhvr>
                                        <p:cTn id="70" dur="5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1" dur="500" decel="50000" fill="hold">
                                          <p:stCondLst>
                                            <p:cond delay="0"/>
                                          </p:stCondLst>
                                        </p:cTn>
                                        <p:tgtEl>
                                          <p:spTgt spid="18"/>
                                        </p:tgtEl>
                                        <p:attrNameLst>
                                          <p:attrName>ppt_x</p:attrName>
                                          <p:attrName>ppt_y</p:attrName>
                                        </p:attrNameLst>
                                      </p:cBhvr>
                                    </p:animMotion>
                                    <p:animEffect transition="in" filter="fade">
                                      <p:cBhvr>
                                        <p:cTn id="72" dur="500"/>
                                        <p:tgtEl>
                                          <p:spTgt spid="18"/>
                                        </p:tgtEl>
                                      </p:cBhvr>
                                    </p:animEffect>
                                  </p:childTnLst>
                                </p:cTn>
                              </p:par>
                            </p:childTnLst>
                          </p:cTn>
                        </p:par>
                        <p:par>
                          <p:cTn id="73" fill="hold">
                            <p:stCondLst>
                              <p:cond delay="2800"/>
                            </p:stCondLst>
                            <p:childTnLst>
                              <p:par>
                                <p:cTn id="74" presetID="53" presetClass="entr" presetSubtype="16" fill="hold" nodeType="afterEffect">
                                  <p:stCondLst>
                                    <p:cond delay="0"/>
                                  </p:stCondLst>
                                  <p:childTnLst>
                                    <p:set>
                                      <p:cBhvr>
                                        <p:cTn id="75" dur="1" fill="hold">
                                          <p:stCondLst>
                                            <p:cond delay="0"/>
                                          </p:stCondLst>
                                        </p:cTn>
                                        <p:tgtEl>
                                          <p:spTgt spid="19"/>
                                        </p:tgtEl>
                                        <p:attrNameLst>
                                          <p:attrName>style.visibility</p:attrName>
                                        </p:attrNameLst>
                                      </p:cBhvr>
                                      <p:to>
                                        <p:strVal val="visible"/>
                                      </p:to>
                                    </p:set>
                                    <p:anim calcmode="lin" valueType="num">
                                      <p:cBhvr>
                                        <p:cTn id="76" dur="500" fill="hold"/>
                                        <p:tgtEl>
                                          <p:spTgt spid="19"/>
                                        </p:tgtEl>
                                        <p:attrNameLst>
                                          <p:attrName>ppt_w</p:attrName>
                                        </p:attrNameLst>
                                      </p:cBhvr>
                                      <p:tavLst>
                                        <p:tav tm="0">
                                          <p:val>
                                            <p:fltVal val="0"/>
                                          </p:val>
                                        </p:tav>
                                        <p:tav tm="100000">
                                          <p:val>
                                            <p:strVal val="#ppt_w"/>
                                          </p:val>
                                        </p:tav>
                                      </p:tavLst>
                                    </p:anim>
                                    <p:anim calcmode="lin" valueType="num">
                                      <p:cBhvr>
                                        <p:cTn id="77" dur="500" fill="hold"/>
                                        <p:tgtEl>
                                          <p:spTgt spid="19"/>
                                        </p:tgtEl>
                                        <p:attrNameLst>
                                          <p:attrName>ppt_h</p:attrName>
                                        </p:attrNameLst>
                                      </p:cBhvr>
                                      <p:tavLst>
                                        <p:tav tm="0">
                                          <p:val>
                                            <p:fltVal val="0"/>
                                          </p:val>
                                        </p:tav>
                                        <p:tav tm="100000">
                                          <p:val>
                                            <p:strVal val="#ppt_h"/>
                                          </p:val>
                                        </p:tav>
                                      </p:tavLst>
                                    </p:anim>
                                    <p:animEffect transition="in" filter="fade">
                                      <p:cBhvr>
                                        <p:cTn id="78" dur="500"/>
                                        <p:tgtEl>
                                          <p:spTgt spid="19"/>
                                        </p:tgtEl>
                                      </p:cBhvr>
                                    </p:animEffect>
                                  </p:childTnLst>
                                </p:cTn>
                              </p:par>
                              <p:par>
                                <p:cTn id="79" presetID="2" presetClass="entr" presetSubtype="2" fill="hold" grpId="0" nodeType="withEffect">
                                  <p:stCondLst>
                                    <p:cond delay="500"/>
                                  </p:stCondLst>
                                  <p:iterate type="lt">
                                    <p:tmPct val="0"/>
                                  </p:iterate>
                                  <p:childTnLst>
                                    <p:set>
                                      <p:cBhvr>
                                        <p:cTn id="80" dur="1" fill="hold">
                                          <p:stCondLst>
                                            <p:cond delay="0"/>
                                          </p:stCondLst>
                                        </p:cTn>
                                        <p:tgtEl>
                                          <p:spTgt spid="21"/>
                                        </p:tgtEl>
                                        <p:attrNameLst>
                                          <p:attrName>style.visibility</p:attrName>
                                        </p:attrNameLst>
                                      </p:cBhvr>
                                      <p:to>
                                        <p:strVal val="visible"/>
                                      </p:to>
                                    </p:set>
                                    <p:anim calcmode="lin" valueType="num">
                                      <p:cBhvr additive="base">
                                        <p:cTn id="81" dur="500" fill="hold"/>
                                        <p:tgtEl>
                                          <p:spTgt spid="21"/>
                                        </p:tgtEl>
                                        <p:attrNameLst>
                                          <p:attrName>ppt_x</p:attrName>
                                        </p:attrNameLst>
                                      </p:cBhvr>
                                      <p:tavLst>
                                        <p:tav tm="0">
                                          <p:val>
                                            <p:strVal val="1+#ppt_w/2"/>
                                          </p:val>
                                        </p:tav>
                                        <p:tav tm="100000">
                                          <p:val>
                                            <p:strVal val="#ppt_x"/>
                                          </p:val>
                                        </p:tav>
                                      </p:tavLst>
                                    </p:anim>
                                    <p:anim calcmode="lin" valueType="num">
                                      <p:cBhvr additive="base">
                                        <p:cTn id="82" dur="500" fill="hold"/>
                                        <p:tgtEl>
                                          <p:spTgt spid="21"/>
                                        </p:tgtEl>
                                        <p:attrNameLst>
                                          <p:attrName>ppt_y</p:attrName>
                                        </p:attrNameLst>
                                      </p:cBhvr>
                                      <p:tavLst>
                                        <p:tav tm="0">
                                          <p:val>
                                            <p:strVal val="#ppt_y"/>
                                          </p:val>
                                        </p:tav>
                                        <p:tav tm="100000">
                                          <p:val>
                                            <p:strVal val="#ppt_y"/>
                                          </p:val>
                                        </p:tav>
                                      </p:tavLst>
                                    </p:anim>
                                  </p:childTnLst>
                                </p:cTn>
                              </p:par>
                              <p:par>
                                <p:cTn id="83" presetID="26" presetClass="emph" presetSubtype="0" fill="hold" grpId="1" nodeType="withEffect">
                                  <p:stCondLst>
                                    <p:cond delay="1000"/>
                                  </p:stCondLst>
                                  <p:iterate type="lt">
                                    <p:tmPct val="0"/>
                                  </p:iterate>
                                  <p:childTnLst>
                                    <p:animEffect transition="out" filter="fade">
                                      <p:cBhvr>
                                        <p:cTn id="84" dur="500" tmFilter="0, 0; .2, .5; .8, .5; 1, 0"/>
                                        <p:tgtEl>
                                          <p:spTgt spid="21"/>
                                        </p:tgtEl>
                                      </p:cBhvr>
                                    </p:animEffect>
                                    <p:animScale>
                                      <p:cBhvr>
                                        <p:cTn id="85" dur="250" autoRev="1" fill="hold"/>
                                        <p:tgtEl>
                                          <p:spTgt spid="21"/>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8" grpId="0" animBg="1"/>
      <p:bldP spid="8" grpId="1" animBg="1"/>
      <p:bldP spid="9" grpId="0" animBg="1"/>
      <p:bldP spid="9" grpId="1" animBg="1"/>
      <p:bldP spid="10" grpId="0" animBg="1"/>
      <p:bldP spid="10" grpId="1" animBg="1"/>
      <p:bldP spid="11" grpId="0" animBg="1"/>
      <p:bldP spid="11" grpId="1" animBg="1"/>
      <p:bldP spid="12" grpId="0" animBg="1"/>
      <p:bldP spid="12" grpId="1" animBg="1"/>
      <p:bldP spid="13" grpId="0" animBg="1"/>
      <p:bldP spid="14" grpId="0" animBg="1"/>
      <p:bldP spid="15" grpId="0" animBg="1"/>
      <p:bldP spid="16" grpId="0" animBg="1"/>
      <p:bldP spid="17" grpId="0" animBg="1"/>
      <p:bldP spid="21" grpId="0"/>
      <p:bldP spid="21" grpId="1"/>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目录">
    <p:spTree>
      <p:nvGrpSpPr>
        <p:cNvPr id="1" name=""/>
        <p:cNvGrpSpPr/>
        <p:nvPr/>
      </p:nvGrpSpPr>
      <p:grpSpPr>
        <a:xfrm>
          <a:off x="0" y="0"/>
          <a:ext cx="0" cy="0"/>
          <a:chOff x="0" y="0"/>
          <a:chExt cx="0" cy="0"/>
        </a:xfrm>
      </p:grpSpPr>
      <p:sp>
        <p:nvSpPr>
          <p:cNvPr id="12" name="标题 1"/>
          <p:cNvSpPr>
            <a:spLocks noGrp="1"/>
          </p:cNvSpPr>
          <p:nvPr>
            <p:ph type="title"/>
          </p:nvPr>
        </p:nvSpPr>
        <p:spPr>
          <a:xfrm>
            <a:off x="2617440" y="750302"/>
            <a:ext cx="6203032" cy="667018"/>
          </a:xfrm>
          <a:prstGeom prst="rect">
            <a:avLst/>
          </a:prstGeom>
        </p:spPr>
        <p:txBody>
          <a:bodyPr/>
          <a:lstStyle>
            <a:lvl1pPr>
              <a:defRPr sz="2400"/>
            </a:lvl1pPr>
          </a:lstStyle>
          <a:p>
            <a:r>
              <a:rPr lang="zh-CN" altLang="en-US" smtClean="0"/>
              <a:t>单击此处编辑母版标题样式</a:t>
            </a:r>
            <a:endParaRPr lang="zh-CN" altLang="en-US"/>
          </a:p>
        </p:txBody>
      </p:sp>
      <p:sp>
        <p:nvSpPr>
          <p:cNvPr id="13" name="内容占位符 2"/>
          <p:cNvSpPr>
            <a:spLocks noGrp="1"/>
          </p:cNvSpPr>
          <p:nvPr>
            <p:ph idx="1"/>
          </p:nvPr>
        </p:nvSpPr>
        <p:spPr>
          <a:xfrm>
            <a:off x="2771800" y="1600200"/>
            <a:ext cx="5832648" cy="4526280"/>
          </a:xfrm>
          <a:prstGeom prst="rect">
            <a:avLst/>
          </a:prstGeom>
        </p:spPr>
        <p:txBody>
          <a:bodyPr/>
          <a:lstStyle>
            <a:lvl1pPr marL="0" indent="0">
              <a:lnSpc>
                <a:spcPct val="150000"/>
              </a:lnSpc>
              <a:buFontTx/>
              <a:buNone/>
              <a:defRPr sz="1600">
                <a:latin typeface="微软雅黑" panose="020B0503020204020204" pitchFamily="34" charset="-122"/>
                <a:ea typeface="微软雅黑" panose="020B0503020204020204" pitchFamily="34" charset="-122"/>
              </a:defRPr>
            </a:lvl1pPr>
            <a:lvl2pPr marL="457200" indent="0">
              <a:buFontTx/>
              <a:buNone/>
              <a:defRPr sz="1600">
                <a:latin typeface="微软雅黑" panose="020B0503020204020204" pitchFamily="34" charset="-122"/>
                <a:ea typeface="微软雅黑" panose="020B0503020204020204" pitchFamily="34" charset="-122"/>
              </a:defRPr>
            </a:lvl2pPr>
            <a:lvl3pPr marL="914400" indent="0">
              <a:buFontTx/>
              <a:buNone/>
              <a:defRPr sz="1600">
                <a:latin typeface="微软雅黑" panose="020B0503020204020204" pitchFamily="34" charset="-122"/>
                <a:ea typeface="微软雅黑" panose="020B0503020204020204" pitchFamily="34" charset="-122"/>
              </a:defRPr>
            </a:lvl3pPr>
            <a:lvl4pPr marL="1371600" indent="0">
              <a:buFontTx/>
              <a:buNone/>
              <a:defRPr sz="1600">
                <a:latin typeface="微软雅黑" panose="020B0503020204020204" pitchFamily="34" charset="-122"/>
                <a:ea typeface="微软雅黑" panose="020B0503020204020204" pitchFamily="34" charset="-122"/>
              </a:defRPr>
            </a:lvl4pPr>
            <a:lvl5pPr marL="1828800" indent="0">
              <a:buFontTx/>
              <a:buNone/>
              <a:defRPr sz="1600">
                <a:latin typeface="微软雅黑" panose="020B0503020204020204" pitchFamily="34" charset="-122"/>
                <a:ea typeface="微软雅黑" panose="020B0503020204020204" pitchFamily="34" charset="-122"/>
              </a:defRPr>
            </a:lvl5pPr>
          </a:lstStyle>
          <a:p>
            <a:pPr lvl="0"/>
            <a:r>
              <a:rPr lang="zh-CN" altLang="en-US" smtClean="0"/>
              <a:t>单击此处编辑母版文本样式</a:t>
            </a:r>
          </a:p>
        </p:txBody>
      </p:sp>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Tree>
    <p:extLst>
      <p:ext uri="{BB962C8B-B14F-4D97-AF65-F5344CB8AC3E}">
        <p14:creationId xmlns:p14="http://schemas.microsoft.com/office/powerpoint/2010/main" xmlns="" val="3884165759"/>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2" presetClass="entr" presetSubtype="4" fill="hold" grpId="0" nodeType="afterEffect">
                                  <p:stCondLst>
                                    <p:cond delay="0"/>
                                  </p:stCondLst>
                                  <p:childTnLst>
                                    <p:set>
                                      <p:cBhvr>
                                        <p:cTn id="12" dur="1" fill="hold">
                                          <p:stCondLst>
                                            <p:cond delay="0"/>
                                          </p:stCondLst>
                                        </p:cTn>
                                        <p:tgtEl>
                                          <p:spTgt spid="13">
                                            <p:txEl>
                                              <p:pRg st="0" end="0"/>
                                            </p:txEl>
                                          </p:spTgt>
                                        </p:tgtEl>
                                        <p:attrNameLst>
                                          <p:attrName>style.visibility</p:attrName>
                                        </p:attrNameLst>
                                      </p:cBhvr>
                                      <p:to>
                                        <p:strVal val="visible"/>
                                      </p:to>
                                    </p:set>
                                    <p:anim calcmode="lin" valueType="num">
                                      <p:cBhvr additive="base">
                                        <p:cTn id="13" dur="500"/>
                                        <p:tgtEl>
                                          <p:spTgt spid="13">
                                            <p:txEl>
                                              <p:pRg st="0" end="0"/>
                                            </p:txEl>
                                          </p:spTgt>
                                        </p:tgtEl>
                                        <p:attrNameLst>
                                          <p:attrName>ppt_y</p:attrName>
                                        </p:attrNameLst>
                                      </p:cBhvr>
                                      <p:tavLst>
                                        <p:tav tm="0">
                                          <p:val>
                                            <p:strVal val="#ppt_y+#ppt_h*1.125000"/>
                                          </p:val>
                                        </p:tav>
                                        <p:tav tm="100000">
                                          <p:val>
                                            <p:strVal val="#ppt_y"/>
                                          </p:val>
                                        </p:tav>
                                      </p:tavLst>
                                    </p:anim>
                                    <p:animEffect transition="in" filter="wipe(up)">
                                      <p:cBhvr>
                                        <p:cTn id="14" dur="500"/>
                                        <p:tgtEl>
                                          <p:spTgt spid="1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build="p">
        <p:tmplLst>
          <p:tmpl lvl="1">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2">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3">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4">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5">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Lst>
      </p:bldP>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章节">
    <p:spTree>
      <p:nvGrpSpPr>
        <p:cNvPr id="1" name=""/>
        <p:cNvGrpSpPr/>
        <p:nvPr/>
      </p:nvGrpSpPr>
      <p:grpSpPr>
        <a:xfrm>
          <a:off x="0" y="0"/>
          <a:ext cx="0" cy="0"/>
          <a:chOff x="0" y="0"/>
          <a:chExt cx="0" cy="0"/>
        </a:xfrm>
      </p:grpSpPr>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 name="矩形 1"/>
          <p:cNvSpPr/>
          <p:nvPr userDrawn="1"/>
        </p:nvSpPr>
        <p:spPr>
          <a:xfrm>
            <a:off x="0" y="2420888"/>
            <a:ext cx="9144000" cy="1512168"/>
          </a:xfrm>
          <a:prstGeom prst="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1"/>
          <p:cNvSpPr>
            <a:spLocks noGrp="1"/>
          </p:cNvSpPr>
          <p:nvPr>
            <p:ph type="title"/>
          </p:nvPr>
        </p:nvSpPr>
        <p:spPr>
          <a:xfrm>
            <a:off x="1470484" y="2924944"/>
            <a:ext cx="6203032" cy="576064"/>
          </a:xfrm>
          <a:prstGeom prst="rect">
            <a:avLst/>
          </a:prstGeom>
        </p:spPr>
        <p:txBody>
          <a:bodyPr/>
          <a:lstStyle>
            <a:lvl1pPr>
              <a:defRPr sz="2800">
                <a:solidFill>
                  <a:schemeClr val="bg1"/>
                </a:solidFill>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xmlns="" val="1284719168"/>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栏目一">
    <p:spTree>
      <p:nvGrpSpPr>
        <p:cNvPr id="1" name=""/>
        <p:cNvGrpSpPr/>
        <p:nvPr/>
      </p:nvGrpSpPr>
      <p:grpSpPr>
        <a:xfrm>
          <a:off x="0" y="0"/>
          <a:ext cx="0" cy="0"/>
          <a:chOff x="0" y="0"/>
          <a:chExt cx="0" cy="0"/>
        </a:xfrm>
      </p:grpSpPr>
      <p:grpSp>
        <p:nvGrpSpPr>
          <p:cNvPr id="2" name="组合 1"/>
          <p:cNvGrpSpPr/>
          <p:nvPr userDrawn="1"/>
        </p:nvGrpSpPr>
        <p:grpSpPr>
          <a:xfrm>
            <a:off x="3491880" y="-43397"/>
            <a:ext cx="1443037" cy="880109"/>
            <a:chOff x="11613" y="920823"/>
            <a:chExt cx="1443037" cy="733424"/>
          </a:xfrm>
        </p:grpSpPr>
        <p:pic>
          <p:nvPicPr>
            <p:cNvPr id="7" name="图片 6"/>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11613" y="920823"/>
              <a:ext cx="1443037" cy="733424"/>
            </a:xfrm>
            <a:prstGeom prst="rect">
              <a:avLst/>
            </a:prstGeom>
          </p:spPr>
        </p:pic>
        <p:sp>
          <p:nvSpPr>
            <p:cNvPr id="8" name="TextBox 7">
              <a:hlinkClick r:id="rId3" action="ppaction://hlinksldjump"/>
            </p:cNvPr>
            <p:cNvSpPr txBox="1"/>
            <p:nvPr userDrawn="1"/>
          </p:nvSpPr>
          <p:spPr>
            <a:xfrm>
              <a:off x="366968" y="1181571"/>
              <a:ext cx="633507"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首 页</a:t>
              </a:r>
              <a:endParaRPr lang="zh-CN" altLang="en-US" sz="1400" dirty="0">
                <a:solidFill>
                  <a:schemeClr val="bg1"/>
                </a:solidFill>
                <a:latin typeface="黑体" panose="02010600030101010101" pitchFamily="2" charset="-122"/>
                <a:ea typeface="黑体" panose="02010600030101010101" pitchFamily="2" charset="-122"/>
              </a:endParaRPr>
            </a:p>
          </p:txBody>
        </p:sp>
        <p:pic>
          <p:nvPicPr>
            <p:cNvPr id="9" name="图片 8"/>
            <p:cNvPicPr>
              <a:picLocks noChangeAspect="1"/>
            </p:cNvPicPr>
            <p:nvPr userDrawn="1"/>
          </p:nvPicPr>
          <p:blipFill>
            <a:blip r:embed="rId4" cstate="print">
              <a:extLst>
                <a:ext uri="{28A0092B-C50C-407E-A947-70E740481C1C}">
                  <a14:useLocalDpi xmlns:a14="http://schemas.microsoft.com/office/drawing/2010/main" xmlns="" val="0"/>
                </a:ext>
              </a:extLst>
            </a:blip>
            <a:stretch>
              <a:fillRect/>
            </a:stretch>
          </p:blipFill>
          <p:spPr>
            <a:xfrm>
              <a:off x="612213" y="1037555"/>
              <a:ext cx="142874" cy="133350"/>
            </a:xfrm>
            <a:prstGeom prst="rect">
              <a:avLst/>
            </a:prstGeom>
          </p:spPr>
        </p:pic>
      </p:grpSp>
    </p:spTree>
    <p:extLst>
      <p:ext uri="{BB962C8B-B14F-4D97-AF65-F5344CB8AC3E}">
        <p14:creationId xmlns:p14="http://schemas.microsoft.com/office/powerpoint/2010/main" xmlns="" val="2936419011"/>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栏目二">
    <p:spTree>
      <p:nvGrpSpPr>
        <p:cNvPr id="1" name=""/>
        <p:cNvGrpSpPr/>
        <p:nvPr/>
      </p:nvGrpSpPr>
      <p:grpSpPr>
        <a:xfrm>
          <a:off x="0" y="0"/>
          <a:ext cx="0" cy="0"/>
          <a:chOff x="0" y="0"/>
          <a:chExt cx="0" cy="0"/>
        </a:xfrm>
      </p:grpSpPr>
      <p:grpSp>
        <p:nvGrpSpPr>
          <p:cNvPr id="2" name="组合 1"/>
          <p:cNvGrpSpPr/>
          <p:nvPr userDrawn="1"/>
        </p:nvGrpSpPr>
        <p:grpSpPr>
          <a:xfrm>
            <a:off x="4860032" y="-27384"/>
            <a:ext cx="1443037" cy="880109"/>
            <a:chOff x="11613" y="1584001"/>
            <a:chExt cx="1443037" cy="733424"/>
          </a:xfrm>
        </p:grpSpPr>
        <p:pic>
          <p:nvPicPr>
            <p:cNvPr id="7" name="图片 6"/>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11613" y="1584001"/>
              <a:ext cx="1443037" cy="733424"/>
            </a:xfrm>
            <a:prstGeom prst="rect">
              <a:avLst/>
            </a:prstGeom>
          </p:spPr>
        </p:pic>
        <p:sp>
          <p:nvSpPr>
            <p:cNvPr id="9" name="TextBox 8">
              <a:hlinkClick r:id="rId3" action="ppaction://hlinksldjump"/>
            </p:cNvPr>
            <p:cNvSpPr txBox="1"/>
            <p:nvPr userDrawn="1"/>
          </p:nvSpPr>
          <p:spPr>
            <a:xfrm>
              <a:off x="83621" y="1800624"/>
              <a:ext cx="1261884"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课前一起预习</a:t>
              </a:r>
              <a:endParaRPr lang="zh-CN" altLang="en-US" sz="1400" dirty="0">
                <a:solidFill>
                  <a:schemeClr val="bg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xmlns="" val="637326078"/>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栏目三">
    <p:spTree>
      <p:nvGrpSpPr>
        <p:cNvPr id="1" name=""/>
        <p:cNvGrpSpPr/>
        <p:nvPr/>
      </p:nvGrpSpPr>
      <p:grpSpPr>
        <a:xfrm>
          <a:off x="0" y="0"/>
          <a:ext cx="0" cy="0"/>
          <a:chOff x="0" y="0"/>
          <a:chExt cx="0" cy="0"/>
        </a:xfrm>
      </p:grpSpPr>
      <p:grpSp>
        <p:nvGrpSpPr>
          <p:cNvPr id="2" name="组合 1"/>
          <p:cNvGrpSpPr/>
          <p:nvPr userDrawn="1"/>
        </p:nvGrpSpPr>
        <p:grpSpPr>
          <a:xfrm>
            <a:off x="6156176" y="-27384"/>
            <a:ext cx="1443037" cy="880109"/>
            <a:chOff x="11613" y="2237065"/>
            <a:chExt cx="1443037" cy="733424"/>
          </a:xfrm>
        </p:grpSpPr>
        <p:pic>
          <p:nvPicPr>
            <p:cNvPr id="8" name="图片 7"/>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11613" y="2237065"/>
              <a:ext cx="1443037" cy="733424"/>
            </a:xfrm>
            <a:prstGeom prst="rect">
              <a:avLst/>
            </a:prstGeom>
          </p:spPr>
        </p:pic>
        <p:sp>
          <p:nvSpPr>
            <p:cNvPr id="10" name="TextBox 9">
              <a:hlinkClick r:id="rId3" action="ppaction://hlinksldjump"/>
            </p:cNvPr>
            <p:cNvSpPr txBox="1"/>
            <p:nvPr userDrawn="1"/>
          </p:nvSpPr>
          <p:spPr>
            <a:xfrm>
              <a:off x="83621" y="2458451"/>
              <a:ext cx="1261884"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课中一起思考</a:t>
              </a:r>
              <a:endParaRPr lang="zh-CN" altLang="en-US" sz="1400" dirty="0">
                <a:solidFill>
                  <a:schemeClr val="bg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xmlns="" val="2616403398"/>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1_栏目三">
    <p:spTree>
      <p:nvGrpSpPr>
        <p:cNvPr id="1" name=""/>
        <p:cNvGrpSpPr/>
        <p:nvPr/>
      </p:nvGrpSpPr>
      <p:grpSpPr>
        <a:xfrm>
          <a:off x="0" y="0"/>
          <a:ext cx="0" cy="0"/>
          <a:chOff x="0" y="0"/>
          <a:chExt cx="0" cy="0"/>
        </a:xfrm>
      </p:grpSpPr>
      <p:grpSp>
        <p:nvGrpSpPr>
          <p:cNvPr id="2" name="组合 1"/>
          <p:cNvGrpSpPr/>
          <p:nvPr userDrawn="1"/>
        </p:nvGrpSpPr>
        <p:grpSpPr>
          <a:xfrm>
            <a:off x="7521451" y="-27384"/>
            <a:ext cx="1443037" cy="880109"/>
            <a:chOff x="11613" y="2237065"/>
            <a:chExt cx="1443037" cy="733424"/>
          </a:xfrm>
        </p:grpSpPr>
        <p:pic>
          <p:nvPicPr>
            <p:cNvPr id="8" name="图片 7"/>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11613" y="2237065"/>
              <a:ext cx="1443037" cy="733424"/>
            </a:xfrm>
            <a:prstGeom prst="rect">
              <a:avLst/>
            </a:prstGeom>
          </p:spPr>
        </p:pic>
        <p:sp>
          <p:nvSpPr>
            <p:cNvPr id="10" name="TextBox 9">
              <a:hlinkClick r:id="rId3" action="ppaction://hlinksldjump"/>
            </p:cNvPr>
            <p:cNvSpPr txBox="1"/>
            <p:nvPr userDrawn="1"/>
          </p:nvSpPr>
          <p:spPr>
            <a:xfrm>
              <a:off x="86498" y="2458451"/>
              <a:ext cx="1261884"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课外素养提升</a:t>
              </a:r>
              <a:endParaRPr lang="zh-CN" altLang="en-US" sz="1400" dirty="0">
                <a:solidFill>
                  <a:schemeClr val="bg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xmlns="" val="1019966496"/>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栏目四">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795969708"/>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1635970197"/>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 Target="../slides/slide29.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 Target="../slides/slide17.xml"/><Relationship Id="rId2" Type="http://schemas.openxmlformats.org/officeDocument/2006/relationships/slideLayout" Target="../slideLayouts/slideLayout2.xml"/><Relationship Id="rId16"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png"/><Relationship Id="rId5" Type="http://schemas.openxmlformats.org/officeDocument/2006/relationships/slideLayout" Target="../slideLayouts/slideLayout5.xml"/><Relationship Id="rId15" Type="http://schemas.openxmlformats.org/officeDocument/2006/relationships/slide" Target="../slides/slide2.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 Target="../slides/slide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tileRect/>
        </a:gradFill>
        <a:effectLst/>
      </p:bgPr>
    </p:bg>
    <p:spTree>
      <p:nvGrpSpPr>
        <p:cNvPr id="1" name=""/>
        <p:cNvGrpSpPr/>
        <p:nvPr/>
      </p:nvGrpSpPr>
      <p:grpSpPr>
        <a:xfrm>
          <a:off x="0" y="0"/>
          <a:ext cx="0" cy="0"/>
          <a:chOff x="0" y="0"/>
          <a:chExt cx="0" cy="0"/>
        </a:xfrm>
      </p:grpSpPr>
      <p:grpSp>
        <p:nvGrpSpPr>
          <p:cNvPr id="3" name="组合 2"/>
          <p:cNvGrpSpPr/>
          <p:nvPr/>
        </p:nvGrpSpPr>
        <p:grpSpPr>
          <a:xfrm>
            <a:off x="2" y="-15916"/>
            <a:ext cx="9143998" cy="793157"/>
            <a:chOff x="2" y="-13263"/>
            <a:chExt cx="9143998" cy="660964"/>
          </a:xfrm>
        </p:grpSpPr>
        <p:sp>
          <p:nvSpPr>
            <p:cNvPr id="8" name="矩形 7"/>
            <p:cNvSpPr/>
            <p:nvPr userDrawn="1"/>
          </p:nvSpPr>
          <p:spPr>
            <a:xfrm rot="16200000">
              <a:off x="4248151" y="-4248151"/>
              <a:ext cx="647699" cy="9143998"/>
            </a:xfrm>
            <a:prstGeom prst="rect">
              <a:avLst/>
            </a:prstGeom>
            <a:solidFill>
              <a:schemeClr val="bg1">
                <a:lumMod val="95000"/>
              </a:schemeClr>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0" name="直接连接符 19"/>
            <p:cNvCxnSpPr/>
            <p:nvPr userDrawn="1"/>
          </p:nvCxnSpPr>
          <p:spPr>
            <a:xfrm rot="16200000">
              <a:off x="5868180" y="323701"/>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userDrawn="1"/>
          </p:nvCxnSpPr>
          <p:spPr>
            <a:xfrm rot="16200000">
              <a:off x="7218330"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userDrawn="1"/>
          </p:nvCxnSpPr>
          <p:spPr>
            <a:xfrm rot="16200000">
              <a:off x="8568479"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userDrawn="1"/>
          </p:nvCxnSpPr>
          <p:spPr>
            <a:xfrm rot="16200000">
              <a:off x="4518030" y="310737"/>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pic>
        <p:nvPicPr>
          <p:cNvPr id="7" name="图片 6"/>
          <p:cNvPicPr>
            <a:picLocks noChangeAspect="1"/>
          </p:cNvPicPr>
          <p:nvPr/>
        </p:nvPicPr>
        <p:blipFill>
          <a:blip r:embed="rId11" cstate="print">
            <a:extLst>
              <a:ext uri="{28A0092B-C50C-407E-A947-70E740481C1C}">
                <a14:useLocalDpi xmlns:a14="http://schemas.microsoft.com/office/drawing/2010/main" xmlns="" val="0"/>
              </a:ext>
            </a:extLst>
          </a:blip>
          <a:stretch>
            <a:fillRect/>
          </a:stretch>
        </p:blipFill>
        <p:spPr>
          <a:xfrm>
            <a:off x="201350" y="115863"/>
            <a:ext cx="504825" cy="504825"/>
          </a:xfrm>
          <a:prstGeom prst="rect">
            <a:avLst/>
          </a:prstGeom>
        </p:spPr>
      </p:pic>
      <p:sp>
        <p:nvSpPr>
          <p:cNvPr id="27" name="矩形 26"/>
          <p:cNvSpPr/>
          <p:nvPr/>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8" name="标题占位符 1"/>
          <p:cNvSpPr txBox="1">
            <a:spLocks/>
          </p:cNvSpPr>
          <p:nvPr/>
        </p:nvSpPr>
        <p:spPr>
          <a:xfrm>
            <a:off x="697510" y="169738"/>
            <a:ext cx="3154410" cy="475664"/>
          </a:xfrm>
          <a:prstGeom prst="rect">
            <a:avLst/>
          </a:prstGeom>
        </p:spPr>
        <p:txBody>
          <a:bodyPr vert="horz" lIns="91440" tIns="45720" rIns="91440" bIns="45720" rtlCol="0" anchor="ctr">
            <a:noAutofit/>
          </a:bodyPr>
          <a:lst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a:lstStyle>
          <a:p>
            <a:pPr algn="l"/>
            <a:r>
              <a:rPr lang="en-US" altLang="zh-CN" sz="1600" b="1" dirty="0" smtClean="0"/>
              <a:t>7</a:t>
            </a:r>
            <a:r>
              <a:rPr lang="zh-CN" altLang="zh-CN" sz="1600" dirty="0" smtClean="0"/>
              <a:t>　</a:t>
            </a:r>
            <a:r>
              <a:rPr lang="zh-CN" altLang="zh-CN" sz="1600" b="1" dirty="0" smtClean="0"/>
              <a:t>铸</a:t>
            </a:r>
            <a:r>
              <a:rPr lang="zh-CN" altLang="zh-CN" sz="1600" dirty="0" smtClean="0"/>
              <a:t>　</a:t>
            </a:r>
            <a:r>
              <a:rPr lang="zh-CN" altLang="zh-CN" sz="1600" b="1" dirty="0" smtClean="0"/>
              <a:t>剑</a:t>
            </a:r>
            <a:endParaRPr lang="zh-CN" altLang="zh-CN" sz="1600" kern="1200" dirty="0" smtClean="0">
              <a:solidFill>
                <a:schemeClr val="tx1"/>
              </a:solidFill>
              <a:effectLst/>
              <a:latin typeface="黑体" panose="02010600030101010101" pitchFamily="2" charset="-122"/>
              <a:ea typeface="黑体" panose="02010600030101010101" pitchFamily="2" charset="-122"/>
              <a:cs typeface="+mj-cs"/>
            </a:endParaRPr>
          </a:p>
        </p:txBody>
      </p:sp>
      <p:sp>
        <p:nvSpPr>
          <p:cNvPr id="11" name="TextBox 24">
            <a:hlinkClick r:id="rId12" action="ppaction://hlinksldjump"/>
          </p:cNvPr>
          <p:cNvSpPr txBox="1"/>
          <p:nvPr userDrawn="1"/>
        </p:nvSpPr>
        <p:spPr>
          <a:xfrm>
            <a:off x="6228184" y="258781"/>
            <a:ext cx="1261884"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课中一起思考</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12" name="TextBox 27">
            <a:hlinkClick r:id="rId13" action="ppaction://hlinksldjump"/>
          </p:cNvPr>
          <p:cNvSpPr txBox="1"/>
          <p:nvPr userDrawn="1"/>
        </p:nvSpPr>
        <p:spPr>
          <a:xfrm>
            <a:off x="7596336" y="260053"/>
            <a:ext cx="1261884"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课外素养提升</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13" name="TextBox 24">
            <a:hlinkClick r:id="rId14" action="ppaction://hlinksldjump"/>
          </p:cNvPr>
          <p:cNvSpPr txBox="1"/>
          <p:nvPr userDrawn="1"/>
        </p:nvSpPr>
        <p:spPr>
          <a:xfrm>
            <a:off x="4903549" y="258781"/>
            <a:ext cx="1261884"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课前一起预习</a:t>
            </a:r>
            <a:endParaRPr lang="zh-CN" altLang="en-US" sz="1400" dirty="0">
              <a:solidFill>
                <a:srgbClr val="333333"/>
              </a:solidFill>
              <a:latin typeface="黑体" panose="02010600030101010101" pitchFamily="2" charset="-122"/>
              <a:ea typeface="黑体" panose="02010600030101010101" pitchFamily="2" charset="-122"/>
            </a:endParaRPr>
          </a:p>
        </p:txBody>
      </p:sp>
      <p:grpSp>
        <p:nvGrpSpPr>
          <p:cNvPr id="15" name="组合 14"/>
          <p:cNvGrpSpPr/>
          <p:nvPr userDrawn="1"/>
        </p:nvGrpSpPr>
        <p:grpSpPr>
          <a:xfrm>
            <a:off x="4038968" y="98414"/>
            <a:ext cx="633507" cy="480597"/>
            <a:chOff x="366968" y="1037555"/>
            <a:chExt cx="633507" cy="400497"/>
          </a:xfrm>
        </p:grpSpPr>
        <p:sp>
          <p:nvSpPr>
            <p:cNvPr id="16" name="TextBox 22">
              <a:hlinkClick r:id="rId15" action="ppaction://hlinksldjump"/>
            </p:cNvPr>
            <p:cNvSpPr txBox="1"/>
            <p:nvPr userDrawn="1"/>
          </p:nvSpPr>
          <p:spPr>
            <a:xfrm>
              <a:off x="366968" y="1181571"/>
              <a:ext cx="633507"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首 页</a:t>
              </a:r>
              <a:endParaRPr lang="zh-CN" altLang="en-US" sz="1400" dirty="0">
                <a:solidFill>
                  <a:srgbClr val="333333"/>
                </a:solidFill>
                <a:latin typeface="黑体" panose="02010600030101010101" pitchFamily="2" charset="-122"/>
                <a:ea typeface="黑体" panose="02010600030101010101" pitchFamily="2" charset="-122"/>
              </a:endParaRPr>
            </a:p>
          </p:txBody>
        </p:sp>
        <p:pic>
          <p:nvPicPr>
            <p:cNvPr id="17" name="图片 16"/>
            <p:cNvPicPr>
              <a:picLocks noChangeAspect="1"/>
            </p:cNvPicPr>
            <p:nvPr userDrawn="1"/>
          </p:nvPicPr>
          <p:blipFill>
            <a:blip r:embed="rId16" cstate="print">
              <a:extLst>
                <a:ext uri="{28A0092B-C50C-407E-A947-70E740481C1C}">
                  <a14:useLocalDpi xmlns:a14="http://schemas.microsoft.com/office/drawing/2010/main" xmlns="" val="0"/>
                </a:ext>
              </a:extLst>
            </a:blip>
            <a:stretch>
              <a:fillRect/>
            </a:stretch>
          </p:blipFill>
          <p:spPr>
            <a:xfrm>
              <a:off x="612213" y="1037555"/>
              <a:ext cx="142875" cy="133350"/>
            </a:xfrm>
            <a:prstGeom prst="rect">
              <a:avLst/>
            </a:prstGeom>
          </p:spPr>
        </p:pic>
      </p:grpSp>
    </p:spTree>
    <p:extLst>
      <p:ext uri="{BB962C8B-B14F-4D97-AF65-F5344CB8AC3E}">
        <p14:creationId xmlns:p14="http://schemas.microsoft.com/office/powerpoint/2010/main" xmlns="" val="3429163372"/>
      </p:ext>
    </p:extLst>
  </p:cSld>
  <p:clrMap bg1="lt1" tx1="dk1" bg2="lt2" tx2="dk2" accent1="accent1" accent2="accent2" accent3="accent3" accent4="accent4" accent5="accent5" accent6="accent6" hlink="hlink" folHlink="folHlink"/>
  <p:sldLayoutIdLst>
    <p:sldLayoutId id="2147483649" r:id="rId1"/>
    <p:sldLayoutId id="2147483660" r:id="rId2"/>
    <p:sldLayoutId id="2147483661" r:id="rId3"/>
    <p:sldLayoutId id="2147483650" r:id="rId4"/>
    <p:sldLayoutId id="2147483651" r:id="rId5"/>
    <p:sldLayoutId id="2147483652" r:id="rId6"/>
    <p:sldLayoutId id="2147483662" r:id="rId7"/>
    <p:sldLayoutId id="2147483653" r:id="rId8"/>
    <p:sldLayoutId id="2147483654" r:id="rId9"/>
  </p:sldLayoutIdLst>
  <p:timing>
    <p:tnLst>
      <p:par>
        <p:cTn id="1" dur="indefinite" restart="never" nodeType="tmRoot"/>
      </p:par>
    </p:tnLst>
  </p:timing>
  <p:txStyles>
    <p:title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Layout" Target="../slideLayouts/slideLayout5.xml"/><Relationship Id="rId1" Type="http://schemas.openxmlformats.org/officeDocument/2006/relationships/vmlDrawing" Target="../drawings/vmlDrawing4.vml"/><Relationship Id="rId6" Type="http://schemas.openxmlformats.org/officeDocument/2006/relationships/package" Target="../embeddings/Microsoft_Office_Word___4.docx"/><Relationship Id="rId5" Type="http://schemas.openxmlformats.org/officeDocument/2006/relationships/slide" Target="slide9.xml"/><Relationship Id="rId4" Type="http://schemas.openxmlformats.org/officeDocument/2006/relationships/slide" Target="slide8.xml"/></Relationships>
</file>

<file path=ppt/slides/_rels/slide11.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Layout" Target="../slideLayouts/slideLayout5.xml"/><Relationship Id="rId1" Type="http://schemas.openxmlformats.org/officeDocument/2006/relationships/vmlDrawing" Target="../drawings/vmlDrawing5.vml"/><Relationship Id="rId6" Type="http://schemas.openxmlformats.org/officeDocument/2006/relationships/package" Target="../embeddings/Microsoft_Office_Word___5.docx"/><Relationship Id="rId5" Type="http://schemas.openxmlformats.org/officeDocument/2006/relationships/slide" Target="slide9.xml"/><Relationship Id="rId4" Type="http://schemas.openxmlformats.org/officeDocument/2006/relationships/slide" Target="slide8.xml"/></Relationships>
</file>

<file path=ppt/slides/_rels/slide12.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Layout" Target="../slideLayouts/slideLayout5.xml"/><Relationship Id="rId1" Type="http://schemas.openxmlformats.org/officeDocument/2006/relationships/vmlDrawing" Target="../drawings/vmlDrawing6.vml"/><Relationship Id="rId6" Type="http://schemas.openxmlformats.org/officeDocument/2006/relationships/package" Target="../embeddings/Microsoft_Office_Word___6.docx"/><Relationship Id="rId5" Type="http://schemas.openxmlformats.org/officeDocument/2006/relationships/slide" Target="slide9.xml"/><Relationship Id="rId4" Type="http://schemas.openxmlformats.org/officeDocument/2006/relationships/slide" Target="slide8.xml"/></Relationships>
</file>

<file path=ppt/slides/_rels/slide13.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slide" Target="slide6.xml"/><Relationship Id="rId1" Type="http://schemas.openxmlformats.org/officeDocument/2006/relationships/slideLayout" Target="../slideLayouts/slideLayout5.xml"/><Relationship Id="rId4" Type="http://schemas.openxmlformats.org/officeDocument/2006/relationships/slide" Target="slide9.xml"/></Relationships>
</file>

<file path=ppt/slides/_rels/slide14.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slide" Target="slide6.xml"/><Relationship Id="rId1" Type="http://schemas.openxmlformats.org/officeDocument/2006/relationships/slideLayout" Target="../slideLayouts/slideLayout5.xml"/><Relationship Id="rId4" Type="http://schemas.openxmlformats.org/officeDocument/2006/relationships/slide" Target="slide9.xml"/></Relationships>
</file>

<file path=ppt/slides/_rels/slide15.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slide" Target="slide6.xml"/><Relationship Id="rId1" Type="http://schemas.openxmlformats.org/officeDocument/2006/relationships/slideLayout" Target="../slideLayouts/slideLayout5.xml"/><Relationship Id="rId4" Type="http://schemas.openxmlformats.org/officeDocument/2006/relationships/slide" Target="slide9.xml"/></Relationships>
</file>

<file path=ppt/slides/_rels/slide16.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slide" Target="slide6.xml"/><Relationship Id="rId1" Type="http://schemas.openxmlformats.org/officeDocument/2006/relationships/slideLayout" Target="../slideLayouts/slideLayout5.xml"/><Relationship Id="rId4" Type="http://schemas.openxmlformats.org/officeDocument/2006/relationships/slide" Target="slide9.xml"/></Relationships>
</file>

<file path=ppt/slides/_rels/slide17.xml.rels><?xml version="1.0" encoding="UTF-8" standalone="yes"?>
<Relationships xmlns="http://schemas.openxmlformats.org/package/2006/relationships"><Relationship Id="rId3" Type="http://schemas.openxmlformats.org/officeDocument/2006/relationships/slide" Target="slide17.xml"/><Relationship Id="rId7" Type="http://schemas.openxmlformats.org/officeDocument/2006/relationships/package" Target="../embeddings/Microsoft_Office_Word___7.docx"/><Relationship Id="rId2" Type="http://schemas.openxmlformats.org/officeDocument/2006/relationships/slideLayout" Target="../slideLayouts/slideLayout6.xml"/><Relationship Id="rId1" Type="http://schemas.openxmlformats.org/officeDocument/2006/relationships/vmlDrawing" Target="../drawings/vmlDrawing7.vml"/><Relationship Id="rId6" Type="http://schemas.openxmlformats.org/officeDocument/2006/relationships/slide" Target="slide27.xml"/><Relationship Id="rId5" Type="http://schemas.openxmlformats.org/officeDocument/2006/relationships/slide" Target="slide26.xml"/><Relationship Id="rId4" Type="http://schemas.openxmlformats.org/officeDocument/2006/relationships/slide" Target="slide23.xml"/></Relationships>
</file>

<file path=ppt/slides/_rels/slide18.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slide" Target="slide17.xml"/><Relationship Id="rId1" Type="http://schemas.openxmlformats.org/officeDocument/2006/relationships/slideLayout" Target="../slideLayouts/slideLayout6.xml"/><Relationship Id="rId5" Type="http://schemas.openxmlformats.org/officeDocument/2006/relationships/slide" Target="slide27.xml"/><Relationship Id="rId4" Type="http://schemas.openxmlformats.org/officeDocument/2006/relationships/slide" Target="slide26.xml"/></Relationships>
</file>

<file path=ppt/slides/_rels/slide19.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slide" Target="slide17.xml"/><Relationship Id="rId1" Type="http://schemas.openxmlformats.org/officeDocument/2006/relationships/slideLayout" Target="../slideLayouts/slideLayout6.xml"/><Relationship Id="rId5" Type="http://schemas.openxmlformats.org/officeDocument/2006/relationships/slide" Target="slide27.xml"/><Relationship Id="rId4" Type="http://schemas.openxmlformats.org/officeDocument/2006/relationships/slide" Target="slide26.xml"/></Relationships>
</file>

<file path=ppt/slides/_rels/slide2.xml.rels><?xml version="1.0" encoding="UTF-8" standalone="yes"?>
<Relationships xmlns="http://schemas.openxmlformats.org/package/2006/relationships"><Relationship Id="rId3" Type="http://schemas.openxmlformats.org/officeDocument/2006/relationships/package" Target="../embeddings/Microsoft_Office_Word___1.docx"/><Relationship Id="rId2" Type="http://schemas.openxmlformats.org/officeDocument/2006/relationships/slideLayout" Target="../slideLayouts/slideLayout4.xml"/><Relationship Id="rId1" Type="http://schemas.openxmlformats.org/officeDocument/2006/relationships/vmlDrawing" Target="../drawings/vmlDrawing1.vml"/></Relationships>
</file>

<file path=ppt/slides/_rels/slide20.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slide" Target="slide17.xml"/><Relationship Id="rId1" Type="http://schemas.openxmlformats.org/officeDocument/2006/relationships/slideLayout" Target="../slideLayouts/slideLayout6.xml"/><Relationship Id="rId5" Type="http://schemas.openxmlformats.org/officeDocument/2006/relationships/slide" Target="slide27.xml"/><Relationship Id="rId4" Type="http://schemas.openxmlformats.org/officeDocument/2006/relationships/slide" Target="slide26.xml"/></Relationships>
</file>

<file path=ppt/slides/_rels/slide21.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slide" Target="slide17.xml"/><Relationship Id="rId1" Type="http://schemas.openxmlformats.org/officeDocument/2006/relationships/slideLayout" Target="../slideLayouts/slideLayout6.xml"/><Relationship Id="rId5" Type="http://schemas.openxmlformats.org/officeDocument/2006/relationships/slide" Target="slide27.xml"/><Relationship Id="rId4" Type="http://schemas.openxmlformats.org/officeDocument/2006/relationships/slide" Target="slide26.xml"/></Relationships>
</file>

<file path=ppt/slides/_rels/slide22.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slide" Target="slide17.xml"/><Relationship Id="rId1" Type="http://schemas.openxmlformats.org/officeDocument/2006/relationships/slideLayout" Target="../slideLayouts/slideLayout6.xml"/><Relationship Id="rId5" Type="http://schemas.openxmlformats.org/officeDocument/2006/relationships/slide" Target="slide27.xml"/><Relationship Id="rId4" Type="http://schemas.openxmlformats.org/officeDocument/2006/relationships/slide" Target="slide26.xml"/></Relationships>
</file>

<file path=ppt/slides/_rels/slide23.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slide" Target="slide17.xml"/><Relationship Id="rId1" Type="http://schemas.openxmlformats.org/officeDocument/2006/relationships/slideLayout" Target="../slideLayouts/slideLayout6.xml"/><Relationship Id="rId5" Type="http://schemas.openxmlformats.org/officeDocument/2006/relationships/slide" Target="slide27.xml"/><Relationship Id="rId4" Type="http://schemas.openxmlformats.org/officeDocument/2006/relationships/slide" Target="slide26.xml"/></Relationships>
</file>

<file path=ppt/slides/_rels/slide24.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slide" Target="slide17.xml"/><Relationship Id="rId1" Type="http://schemas.openxmlformats.org/officeDocument/2006/relationships/slideLayout" Target="../slideLayouts/slideLayout6.xml"/><Relationship Id="rId5" Type="http://schemas.openxmlformats.org/officeDocument/2006/relationships/slide" Target="slide27.xml"/><Relationship Id="rId4" Type="http://schemas.openxmlformats.org/officeDocument/2006/relationships/slide" Target="slide26.xml"/></Relationships>
</file>

<file path=ppt/slides/_rels/slide25.xml.rels><?xml version="1.0" encoding="UTF-8" standalone="yes"?>
<Relationships xmlns="http://schemas.openxmlformats.org/package/2006/relationships"><Relationship Id="rId8" Type="http://schemas.openxmlformats.org/officeDocument/2006/relationships/package" Target="../embeddings/Microsoft_Office_Word___9.docx"/><Relationship Id="rId3" Type="http://schemas.openxmlformats.org/officeDocument/2006/relationships/slide" Target="slide17.xml"/><Relationship Id="rId7" Type="http://schemas.openxmlformats.org/officeDocument/2006/relationships/package" Target="../embeddings/Microsoft_Office_Word___8.docx"/><Relationship Id="rId2" Type="http://schemas.openxmlformats.org/officeDocument/2006/relationships/slideLayout" Target="../slideLayouts/slideLayout6.xml"/><Relationship Id="rId1" Type="http://schemas.openxmlformats.org/officeDocument/2006/relationships/vmlDrawing" Target="../drawings/vmlDrawing8.vml"/><Relationship Id="rId6" Type="http://schemas.openxmlformats.org/officeDocument/2006/relationships/slide" Target="slide27.xml"/><Relationship Id="rId5" Type="http://schemas.openxmlformats.org/officeDocument/2006/relationships/slide" Target="slide26.xml"/><Relationship Id="rId4" Type="http://schemas.openxmlformats.org/officeDocument/2006/relationships/slide" Target="slide23.xml"/></Relationships>
</file>

<file path=ppt/slides/_rels/slide26.xml.rels><?xml version="1.0" encoding="UTF-8" standalone="yes"?>
<Relationships xmlns="http://schemas.openxmlformats.org/package/2006/relationships"><Relationship Id="rId3" Type="http://schemas.openxmlformats.org/officeDocument/2006/relationships/slide" Target="slide17.xml"/><Relationship Id="rId7" Type="http://schemas.openxmlformats.org/officeDocument/2006/relationships/package" Target="../embeddings/Microsoft_Office_Word___10.docx"/><Relationship Id="rId2" Type="http://schemas.openxmlformats.org/officeDocument/2006/relationships/slideLayout" Target="../slideLayouts/slideLayout6.xml"/><Relationship Id="rId1" Type="http://schemas.openxmlformats.org/officeDocument/2006/relationships/vmlDrawing" Target="../drawings/vmlDrawing9.vml"/><Relationship Id="rId6" Type="http://schemas.openxmlformats.org/officeDocument/2006/relationships/slide" Target="slide27.xml"/><Relationship Id="rId5" Type="http://schemas.openxmlformats.org/officeDocument/2006/relationships/slide" Target="slide26.xml"/><Relationship Id="rId4" Type="http://schemas.openxmlformats.org/officeDocument/2006/relationships/slide" Target="slide23.xml"/></Relationships>
</file>

<file path=ppt/slides/_rels/slide27.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slide" Target="slide17.xml"/><Relationship Id="rId1" Type="http://schemas.openxmlformats.org/officeDocument/2006/relationships/slideLayout" Target="../slideLayouts/slideLayout6.xml"/><Relationship Id="rId5" Type="http://schemas.openxmlformats.org/officeDocument/2006/relationships/slide" Target="slide27.xml"/><Relationship Id="rId4" Type="http://schemas.openxmlformats.org/officeDocument/2006/relationships/slide" Target="slide26.xml"/></Relationships>
</file>

<file path=ppt/slides/_rels/slide28.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slide" Target="slide17.xml"/><Relationship Id="rId1" Type="http://schemas.openxmlformats.org/officeDocument/2006/relationships/slideLayout" Target="../slideLayouts/slideLayout6.xml"/><Relationship Id="rId5" Type="http://schemas.openxmlformats.org/officeDocument/2006/relationships/slide" Target="slide27.xml"/><Relationship Id="rId4" Type="http://schemas.openxmlformats.org/officeDocument/2006/relationships/slide" Target="slide26.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package" Target="../embeddings/Microsoft_Office_Word___2.docx"/><Relationship Id="rId2" Type="http://schemas.openxmlformats.org/officeDocument/2006/relationships/slideLayout" Target="../slideLayouts/slideLayout4.xml"/><Relationship Id="rId1" Type="http://schemas.openxmlformats.org/officeDocument/2006/relationships/vmlDrawing" Target="../drawings/vmlDrawing2.vml"/></Relationships>
</file>

<file path=ppt/slides/_rels/slide6.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slide" Target="slide6.xml"/><Relationship Id="rId1" Type="http://schemas.openxmlformats.org/officeDocument/2006/relationships/slideLayout" Target="../slideLayouts/slideLayout5.xml"/><Relationship Id="rId5" Type="http://schemas.openxmlformats.org/officeDocument/2006/relationships/image" Target="../media/image9.jpeg"/><Relationship Id="rId4" Type="http://schemas.openxmlformats.org/officeDocument/2006/relationships/slide" Target="slide9.xml"/></Relationships>
</file>

<file path=ppt/slides/_rels/slide7.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slide" Target="slide6.xml"/><Relationship Id="rId1" Type="http://schemas.openxmlformats.org/officeDocument/2006/relationships/slideLayout" Target="../slideLayouts/slideLayout5.xml"/><Relationship Id="rId4" Type="http://schemas.openxmlformats.org/officeDocument/2006/relationships/slide" Target="slide9.xml"/></Relationships>
</file>

<file path=ppt/slides/_rels/slide8.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slide" Target="slide6.xml"/><Relationship Id="rId1" Type="http://schemas.openxmlformats.org/officeDocument/2006/relationships/slideLayout" Target="../slideLayouts/slideLayout5.xml"/><Relationship Id="rId4" Type="http://schemas.openxmlformats.org/officeDocument/2006/relationships/slide" Target="slide9.xml"/></Relationships>
</file>

<file path=ppt/slides/_rels/slide9.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Layout" Target="../slideLayouts/slideLayout5.xml"/><Relationship Id="rId1" Type="http://schemas.openxmlformats.org/officeDocument/2006/relationships/vmlDrawing" Target="../drawings/vmlDrawing3.vml"/><Relationship Id="rId6" Type="http://schemas.openxmlformats.org/officeDocument/2006/relationships/package" Target="../embeddings/Microsoft_Office_Word___3.docx"/><Relationship Id="rId5" Type="http://schemas.openxmlformats.org/officeDocument/2006/relationships/slide" Target="slide9.xml"/><Relationship Id="rId4" Type="http://schemas.openxmlformats.org/officeDocument/2006/relationships/slide" Target="slide8.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zh-CN" dirty="0"/>
              <a:t>第三单元成长如蜕</a:t>
            </a:r>
          </a:p>
        </p:txBody>
      </p:sp>
    </p:spTree>
    <p:extLst>
      <p:ext uri="{BB962C8B-B14F-4D97-AF65-F5344CB8AC3E}">
        <p14:creationId xmlns:p14="http://schemas.microsoft.com/office/powerpoint/2010/main" xmlns="" val="2113085124"/>
      </p:ext>
    </p:extLst>
  </p:cSld>
  <p:clrMapOvr>
    <a:masterClrMapping/>
  </p:clrMapOvr>
  <p:transition spd="slow">
    <p:blinds/>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hlinkClick r:id="rId3" action="ppaction://hlinksldjump"/>
          </p:cNvPr>
          <p:cNvSpPr/>
          <p:nvPr/>
        </p:nvSpPr>
        <p:spPr>
          <a:xfrm>
            <a:off x="531584" y="908720"/>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背景助读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3" name="矩形 2">
            <a:hlinkClick r:id="rId4" action="ppaction://hlinksldjump"/>
          </p:cNvPr>
          <p:cNvSpPr/>
          <p:nvPr/>
        </p:nvSpPr>
        <p:spPr>
          <a:xfrm>
            <a:off x="1543680" y="908720"/>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相关链接</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5" action="ppaction://hlinksldjump"/>
          </p:cNvPr>
          <p:cNvSpPr/>
          <p:nvPr/>
        </p:nvSpPr>
        <p:spPr>
          <a:xfrm>
            <a:off x="2555776" y="908720"/>
            <a:ext cx="93600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知识梳理</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aphicFrame>
        <p:nvGraphicFramePr>
          <p:cNvPr id="5" name="对象 4"/>
          <p:cNvGraphicFramePr>
            <a:graphicFrameLocks noChangeAspect="1"/>
          </p:cNvGraphicFramePr>
          <p:nvPr>
            <p:extLst>
              <p:ext uri="{D42A27DB-BD31-4B8C-83A1-F6EECF244321}">
                <p14:modId xmlns:p14="http://schemas.microsoft.com/office/powerpoint/2010/main" xmlns="" val="2949160777"/>
              </p:ext>
            </p:extLst>
          </p:nvPr>
        </p:nvGraphicFramePr>
        <p:xfrm>
          <a:off x="508000" y="1220939"/>
          <a:ext cx="8128000" cy="4670122"/>
        </p:xfrm>
        <a:graphic>
          <a:graphicData uri="http://schemas.openxmlformats.org/presentationml/2006/ole">
            <p:oleObj spid="_x0000_s4101" name="Document" r:id="rId6" imgW="3895785" imgH="2239083" progId="Word.Document.12">
              <p:embed/>
            </p:oleObj>
          </a:graphicData>
        </a:graphic>
      </p:graphicFrame>
    </p:spTree>
    <p:extLst>
      <p:ext uri="{BB962C8B-B14F-4D97-AF65-F5344CB8AC3E}">
        <p14:creationId xmlns:p14="http://schemas.microsoft.com/office/powerpoint/2010/main" xmlns="" val="130286007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hlinkClick r:id="rId3" action="ppaction://hlinksldjump"/>
          </p:cNvPr>
          <p:cNvSpPr/>
          <p:nvPr/>
        </p:nvSpPr>
        <p:spPr>
          <a:xfrm>
            <a:off x="531584" y="908720"/>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背景助读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3" name="矩形 2">
            <a:hlinkClick r:id="rId4" action="ppaction://hlinksldjump"/>
          </p:cNvPr>
          <p:cNvSpPr/>
          <p:nvPr/>
        </p:nvSpPr>
        <p:spPr>
          <a:xfrm>
            <a:off x="1543680" y="908720"/>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相关链接</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5" action="ppaction://hlinksldjump"/>
          </p:cNvPr>
          <p:cNvSpPr/>
          <p:nvPr/>
        </p:nvSpPr>
        <p:spPr>
          <a:xfrm>
            <a:off x="2555776" y="908720"/>
            <a:ext cx="93600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知识梳理</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aphicFrame>
        <p:nvGraphicFramePr>
          <p:cNvPr id="5" name="对象 4"/>
          <p:cNvGraphicFramePr>
            <a:graphicFrameLocks noChangeAspect="1"/>
          </p:cNvGraphicFramePr>
          <p:nvPr>
            <p:extLst>
              <p:ext uri="{D42A27DB-BD31-4B8C-83A1-F6EECF244321}">
                <p14:modId xmlns:p14="http://schemas.microsoft.com/office/powerpoint/2010/main" xmlns="" val="901187814"/>
              </p:ext>
            </p:extLst>
          </p:nvPr>
        </p:nvGraphicFramePr>
        <p:xfrm>
          <a:off x="508000" y="1358392"/>
          <a:ext cx="8128000" cy="4395215"/>
        </p:xfrm>
        <a:graphic>
          <a:graphicData uri="http://schemas.openxmlformats.org/presentationml/2006/ole">
            <p:oleObj spid="_x0000_s5125" name="Document" r:id="rId6" imgW="3895785" imgH="2105954" progId="Word.Document.12">
              <p:embed/>
            </p:oleObj>
          </a:graphicData>
        </a:graphic>
      </p:graphicFrame>
    </p:spTree>
    <p:extLst>
      <p:ext uri="{BB962C8B-B14F-4D97-AF65-F5344CB8AC3E}">
        <p14:creationId xmlns:p14="http://schemas.microsoft.com/office/powerpoint/2010/main" xmlns="" val="1262923240"/>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hlinkClick r:id="rId3" action="ppaction://hlinksldjump"/>
          </p:cNvPr>
          <p:cNvSpPr/>
          <p:nvPr/>
        </p:nvSpPr>
        <p:spPr>
          <a:xfrm>
            <a:off x="531584" y="908720"/>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背景助读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3" name="矩形 2">
            <a:hlinkClick r:id="rId4" action="ppaction://hlinksldjump"/>
          </p:cNvPr>
          <p:cNvSpPr/>
          <p:nvPr/>
        </p:nvSpPr>
        <p:spPr>
          <a:xfrm>
            <a:off x="1543680" y="908720"/>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相关链接</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5" action="ppaction://hlinksldjump"/>
          </p:cNvPr>
          <p:cNvSpPr/>
          <p:nvPr/>
        </p:nvSpPr>
        <p:spPr>
          <a:xfrm>
            <a:off x="2555776" y="908720"/>
            <a:ext cx="93600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知识梳理</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aphicFrame>
        <p:nvGraphicFramePr>
          <p:cNvPr id="5" name="对象 4"/>
          <p:cNvGraphicFramePr>
            <a:graphicFrameLocks noChangeAspect="1"/>
          </p:cNvGraphicFramePr>
          <p:nvPr>
            <p:extLst>
              <p:ext uri="{D42A27DB-BD31-4B8C-83A1-F6EECF244321}">
                <p14:modId xmlns:p14="http://schemas.microsoft.com/office/powerpoint/2010/main" xmlns="" val="4061386806"/>
              </p:ext>
            </p:extLst>
          </p:nvPr>
        </p:nvGraphicFramePr>
        <p:xfrm>
          <a:off x="508000" y="1510555"/>
          <a:ext cx="8128000" cy="4090891"/>
        </p:xfrm>
        <a:graphic>
          <a:graphicData uri="http://schemas.openxmlformats.org/presentationml/2006/ole">
            <p:oleObj spid="_x0000_s6149" name="Document" r:id="rId6" imgW="3838193" imgH="1931448" progId="Word.Document.12">
              <p:embed/>
            </p:oleObj>
          </a:graphicData>
        </a:graphic>
      </p:graphicFrame>
    </p:spTree>
    <p:extLst>
      <p:ext uri="{BB962C8B-B14F-4D97-AF65-F5344CB8AC3E}">
        <p14:creationId xmlns:p14="http://schemas.microsoft.com/office/powerpoint/2010/main" xmlns="" val="2337454919"/>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531584" y="908720"/>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背景助读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543680" y="908720"/>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相关链接</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555776" y="908720"/>
            <a:ext cx="93600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知识梳理</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 name="矩形 4"/>
          <p:cNvSpPr>
            <a:spLocks noChangeAspect="1"/>
          </p:cNvSpPr>
          <p:nvPr/>
        </p:nvSpPr>
        <p:spPr>
          <a:xfrm>
            <a:off x="508000" y="1903625"/>
            <a:ext cx="8128000" cy="3304751"/>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辨近义</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NEU-BZ-S92" panose="02020503000000020003" pitchFamily="18" charset="-122"/>
                <a:ea typeface="方正宋黑_GBK"/>
                <a:cs typeface="Times New Roman" panose="02020603050405020304" pitchFamily="18" charset="0"/>
              </a:rPr>
              <a:t>抚养</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panose="02020503000000020003" pitchFamily="18" charset="-122"/>
                <a:ea typeface="方正宋黑_GBK"/>
                <a:cs typeface="Times New Roman" panose="02020603050405020304" pitchFamily="18" charset="0"/>
              </a:rPr>
              <a:t>扶养</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panose="02020503000000020003" pitchFamily="18" charset="-122"/>
                <a:ea typeface="方正宋黑_GBK"/>
                <a:cs typeface="Times New Roman" panose="02020603050405020304" pitchFamily="18" charset="0"/>
              </a:rPr>
              <a:t>赡养</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辨析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三者都是动词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都有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在生活方面提供物质用品和生活费用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的意思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但意思的侧重点不同。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赡养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侧重于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供养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抚养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侧重于爱护、教养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扶养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侧重于扶助。</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例句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panose="02020503000000020003" pitchFamily="18" charset="-12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他从小就没有父母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是姐姐把他</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抚养</a:t>
            </a:r>
            <a:r>
              <a:rPr lang="zh-CN" altLang="zh-CN" sz="2200" dirty="0">
                <a:solidFill>
                  <a:srgbClr val="000000"/>
                </a:solidFill>
                <a:latin typeface="Times New Roman" panose="02020603050405020304" pitchFamily="18" charset="0"/>
                <a:cs typeface="Times New Roman" panose="02020603050405020304" pitchFamily="18" charset="0"/>
              </a:rPr>
              <a:t>成人的。</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他这些年一直</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扶养</a:t>
            </a:r>
            <a:r>
              <a:rPr lang="zh-CN" altLang="zh-CN" sz="2200" dirty="0">
                <a:solidFill>
                  <a:srgbClr val="000000"/>
                </a:solidFill>
                <a:latin typeface="Times New Roman" panose="02020603050405020304" pitchFamily="18" charset="0"/>
                <a:cs typeface="Times New Roman" panose="02020603050405020304" pitchFamily="18" charset="0"/>
              </a:rPr>
              <a:t>卧病在床的邻居大爷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很辛苦。</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cs typeface="宋体" panose="02010600030101010101" pitchFamily="2" charset="-122"/>
              </a:rPr>
              <a:t>③</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赡养</a:t>
            </a:r>
            <a:r>
              <a:rPr lang="zh-CN" altLang="zh-CN" sz="2200" dirty="0">
                <a:solidFill>
                  <a:srgbClr val="000000"/>
                </a:solidFill>
                <a:latin typeface="Times New Roman" panose="02020603050405020304" pitchFamily="18" charset="0"/>
                <a:cs typeface="Times New Roman" panose="02020603050405020304" pitchFamily="18" charset="0"/>
              </a:rPr>
              <a:t>老人是子女应尽的义务。</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6" name="矩形 5"/>
          <p:cNvSpPr/>
          <p:nvPr/>
        </p:nvSpPr>
        <p:spPr>
          <a:xfrm>
            <a:off x="5487326" y="3949801"/>
            <a:ext cx="589156" cy="33491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2786724" y="4350031"/>
            <a:ext cx="589156" cy="33491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1151234" y="4750261"/>
            <a:ext cx="589156" cy="33491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22963533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 presetClass="exit"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531584" y="908720"/>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背景助读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543680" y="908720"/>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相关链接</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555776" y="908720"/>
            <a:ext cx="93600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知识梳理</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 name="矩形 4"/>
          <p:cNvSpPr>
            <a:spLocks noChangeAspect="1"/>
          </p:cNvSpPr>
          <p:nvPr/>
        </p:nvSpPr>
        <p:spPr>
          <a:xfrm>
            <a:off x="508000" y="1903625"/>
            <a:ext cx="8128000" cy="330475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ea typeface="Times New Roman" panose="02020603050405020304" pitchFamily="18" charset="0"/>
                <a:cs typeface="Times New Roman" panose="02020603050405020304" pitchFamily="18" charset="0"/>
              </a:rPr>
              <a:t> </a:t>
            </a:r>
            <a:r>
              <a:rPr lang="en-US" altLang="zh-CN" sz="2200" dirty="0">
                <a:solidFill>
                  <a:srgbClr val="000000"/>
                </a:solidFill>
                <a:latin typeface="NEU-BZ-S92" panose="02020503000000020003" pitchFamily="18" charset="-122"/>
                <a:ea typeface="Times New Roman" panose="02020603050405020304" pitchFamily="18" charset="0"/>
                <a:cs typeface="Times New Roman" panose="02020603050405020304" pitchFamily="18" charset="0"/>
              </a:rPr>
              <a:t>(2)</a:t>
            </a:r>
            <a:r>
              <a:rPr lang="zh-CN" altLang="zh-CN" sz="2200" dirty="0">
                <a:solidFill>
                  <a:srgbClr val="000000"/>
                </a:solidFill>
                <a:latin typeface="NEU-BZ-S92" panose="02020503000000020003" pitchFamily="18" charset="-122"/>
                <a:ea typeface="方正宋黑_GBK"/>
                <a:cs typeface="Times New Roman" panose="02020603050405020304" pitchFamily="18" charset="0"/>
              </a:rPr>
              <a:t>一无所有</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panose="02020503000000020003" pitchFamily="18" charset="-122"/>
                <a:ea typeface="方正宋黑_GBK"/>
                <a:cs typeface="Times New Roman" panose="02020603050405020304" pitchFamily="18" charset="0"/>
              </a:rPr>
              <a:t>一穷二白</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辨析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两者都可指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经济状况很差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一无所有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还可指没有其他事物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一穷二白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形容基础差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底子薄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指国家、集体等。</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例句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panose="02020503000000020003" pitchFamily="18" charset="-12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二十岁出头的你没有理由也没能力去拥有一个四十岁的人拥有的阅历和财富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除了手头的青春你</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一无所有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但就是你手头这为数不多的东西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能决定你是一个怎么样的人。</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山东工业从</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一穷二白</a:t>
            </a:r>
            <a:r>
              <a:rPr lang="zh-CN" altLang="zh-CN" sz="2200" dirty="0">
                <a:solidFill>
                  <a:srgbClr val="000000"/>
                </a:solidFill>
                <a:latin typeface="Times New Roman" panose="02020603050405020304" pitchFamily="18" charset="0"/>
                <a:cs typeface="Times New Roman" panose="02020603050405020304" pitchFamily="18" charset="0"/>
              </a:rPr>
              <a:t>到建立完善的工业门类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这背后展示的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也是我们祖国从积贫积弱到世界第二大经济体的崛起历程。</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6" name="矩形 5"/>
          <p:cNvSpPr/>
          <p:nvPr/>
        </p:nvSpPr>
        <p:spPr>
          <a:xfrm>
            <a:off x="5425210" y="3550368"/>
            <a:ext cx="1152128" cy="33491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2555776" y="4347526"/>
            <a:ext cx="1080120" cy="33491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18507899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531584" y="908720"/>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背景助读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543680" y="908720"/>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相关链接</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555776" y="908720"/>
            <a:ext cx="93600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知识梳理</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 name="矩形 4"/>
          <p:cNvSpPr>
            <a:spLocks noChangeAspect="1"/>
          </p:cNvSpPr>
          <p:nvPr/>
        </p:nvSpPr>
        <p:spPr>
          <a:xfrm>
            <a:off x="508000" y="1903625"/>
            <a:ext cx="8128000" cy="3342453"/>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ea typeface="Times New Roman" panose="02020603050405020304" pitchFamily="18" charset="0"/>
                <a:cs typeface="Times New Roman" panose="02020603050405020304" pitchFamily="18" charset="0"/>
              </a:rPr>
              <a:t> </a:t>
            </a:r>
            <a:r>
              <a:rPr lang="en-US" altLang="zh-CN" sz="2200" dirty="0">
                <a:solidFill>
                  <a:srgbClr val="000000"/>
                </a:solidFill>
                <a:latin typeface="NEU-BZ-S92" panose="02020503000000020003" pitchFamily="18" charset="-122"/>
                <a:ea typeface="Times New Roman" panose="02020603050405020304" pitchFamily="18" charset="0"/>
                <a:cs typeface="Times New Roman" panose="02020603050405020304" pitchFamily="18" charset="0"/>
              </a:rPr>
              <a:t>(3)</a:t>
            </a:r>
            <a:r>
              <a:rPr lang="zh-CN" altLang="zh-CN" sz="2200" dirty="0">
                <a:solidFill>
                  <a:srgbClr val="000000"/>
                </a:solidFill>
                <a:latin typeface="NEU-BZ-S92" panose="02020503000000020003" pitchFamily="18" charset="-122"/>
                <a:ea typeface="方正宋黑_GBK"/>
                <a:cs typeface="Times New Roman" panose="02020603050405020304" pitchFamily="18" charset="0"/>
              </a:rPr>
              <a:t>翻来覆去</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panose="02020503000000020003" pitchFamily="18" charset="-122"/>
                <a:ea typeface="方正宋黑_GBK"/>
                <a:cs typeface="Times New Roman" panose="02020603050405020304" pitchFamily="18" charset="0"/>
              </a:rPr>
              <a:t>辗转反侧</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辨析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两者都有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来回翻身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不能入睡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之意。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翻来覆去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还可指多次重复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一次又一次。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辗转反侧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侧重指心中有事而无法入睡。</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例句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panose="02020503000000020003" pitchFamily="18" charset="-12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繁华景象如同海市蜃楼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可见而不可触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幸福则是可遇而不可求的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故事能够</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翻来覆去</a:t>
            </a:r>
            <a:r>
              <a:rPr lang="zh-CN" altLang="zh-CN" sz="2200" dirty="0">
                <a:solidFill>
                  <a:srgbClr val="000000"/>
                </a:solidFill>
                <a:latin typeface="Times New Roman" panose="02020603050405020304" pitchFamily="18" charset="0"/>
                <a:cs typeface="Times New Roman" panose="02020603050405020304" pitchFamily="18" charset="0"/>
              </a:rPr>
              <a:t>地讲述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死而复生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生而复死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可现实生活却是无法修改的。</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今天小萍在课堂上答错了问题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被同学笑话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晚上躺在床上</a:t>
            </a:r>
            <a:r>
              <a:rPr lang="en-US" altLang="zh-CN" sz="2200" dirty="0" smtClean="0">
                <a:solidFill>
                  <a:srgbClr val="000000"/>
                </a:solidFill>
                <a:latin typeface="Times New Roman" panose="02020603050405020304" pitchFamily="18" charset="0"/>
                <a:cs typeface="Times New Roman" panose="02020603050405020304" pitchFamily="18" charset="0"/>
              </a:rPr>
              <a:t>,</a:t>
            </a:r>
          </a:p>
          <a:p>
            <a:pPr indent="266700">
              <a:lnSpc>
                <a:spcPct val="120000"/>
              </a:lnSpc>
              <a:spcAft>
                <a:spcPts val="0"/>
              </a:spcAft>
              <a:tabLst>
                <a:tab pos="1029335" algn="l"/>
                <a:tab pos="1850390" algn="l"/>
                <a:tab pos="2538095" algn="l"/>
                <a:tab pos="3221990" algn="l"/>
              </a:tabLst>
            </a:pPr>
            <a:r>
              <a:rPr lang="zh-CN" altLang="zh-CN" sz="2200" u="sng" dirty="0" smtClean="0">
                <a:solidFill>
                  <a:srgbClr val="FF0000"/>
                </a:solidFill>
                <a:uFill>
                  <a:solidFill>
                    <a:srgbClr val="000000"/>
                  </a:solidFill>
                </a:uFill>
                <a:latin typeface="Times New Roman" panose="02020603050405020304" pitchFamily="18" charset="0"/>
                <a:cs typeface="Times New Roman" panose="02020603050405020304" pitchFamily="18" charset="0"/>
              </a:rPr>
              <a:t>辗转反侧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难以入眠。</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6" name="矩形 5"/>
          <p:cNvSpPr/>
          <p:nvPr/>
        </p:nvSpPr>
        <p:spPr>
          <a:xfrm>
            <a:off x="2920010" y="3553079"/>
            <a:ext cx="1080120" cy="33491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766462" y="4746916"/>
            <a:ext cx="1224136" cy="33491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33401925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531584" y="908720"/>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背景助读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543680" y="908720"/>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相关链接</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555776" y="908720"/>
            <a:ext cx="93600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知识梳理</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 name="矩形 4"/>
          <p:cNvSpPr>
            <a:spLocks noChangeAspect="1"/>
          </p:cNvSpPr>
          <p:nvPr/>
        </p:nvSpPr>
        <p:spPr>
          <a:xfrm>
            <a:off x="508000" y="2106757"/>
            <a:ext cx="8128000" cy="289848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ea typeface="Times New Roman" panose="02020603050405020304" pitchFamily="18" charset="0"/>
                <a:cs typeface="Times New Roman" panose="02020603050405020304" pitchFamily="18" charset="0"/>
              </a:rPr>
              <a:t> </a:t>
            </a:r>
            <a:r>
              <a:rPr lang="en-US" altLang="zh-CN" sz="2200" dirty="0">
                <a:solidFill>
                  <a:srgbClr val="000000"/>
                </a:solidFill>
                <a:latin typeface="NEU-BZ-S92" panose="02020503000000020003" pitchFamily="18" charset="-122"/>
                <a:ea typeface="Times New Roman" panose="02020603050405020304" pitchFamily="18" charset="0"/>
                <a:cs typeface="Times New Roman" panose="02020603050405020304" pitchFamily="18" charset="0"/>
              </a:rPr>
              <a:t>(4)</a:t>
            </a:r>
            <a:r>
              <a:rPr lang="zh-CN" altLang="zh-CN" sz="2200" dirty="0">
                <a:solidFill>
                  <a:srgbClr val="000000"/>
                </a:solidFill>
                <a:latin typeface="NEU-BZ-S92" panose="02020503000000020003" pitchFamily="18" charset="-122"/>
                <a:ea typeface="方正宋黑_GBK"/>
                <a:cs typeface="Times New Roman" panose="02020603050405020304" pitchFamily="18" charset="0"/>
              </a:rPr>
              <a:t>手足无措</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panose="02020503000000020003" pitchFamily="18" charset="-122"/>
                <a:ea typeface="方正宋黑_GBK"/>
                <a:cs typeface="Times New Roman" panose="02020603050405020304" pitchFamily="18" charset="0"/>
              </a:rPr>
              <a:t>束手无策</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辨析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两者都有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没有办法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之意。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手足无措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手和脚不知放在哪里好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形容举动慌乱或没有办法应付。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束手无策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形容一点儿办法也没有。</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例句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panose="02020503000000020003" pitchFamily="18" charset="-12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刚分来的老师上第一堂课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读错了一个字音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在同学们的注视下显得</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手足无措</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这个问题实在牵扯太广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决策部门一时也</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束手无策</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6" name="矩形 5"/>
          <p:cNvSpPr/>
          <p:nvPr/>
        </p:nvSpPr>
        <p:spPr>
          <a:xfrm>
            <a:off x="2009727" y="4159966"/>
            <a:ext cx="1090921" cy="33491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5990388" y="4549028"/>
            <a:ext cx="1080120" cy="33491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13381223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hlinkClick r:id="rId3" action="ppaction://hlinksldjump"/>
          </p:cNvPr>
          <p:cNvSpPr/>
          <p:nvPr/>
        </p:nvSpPr>
        <p:spPr>
          <a:xfrm>
            <a:off x="531584" y="908720"/>
            <a:ext cx="93600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问题导思</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4" action="ppaction://hlinksldjump"/>
          </p:cNvPr>
          <p:cNvSpPr/>
          <p:nvPr/>
        </p:nvSpPr>
        <p:spPr>
          <a:xfrm>
            <a:off x="1543680" y="908720"/>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多维探究</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4" name="矩形 3">
            <a:hlinkClick r:id="rId5" action="ppaction://hlinksldjump"/>
          </p:cNvPr>
          <p:cNvSpPr/>
          <p:nvPr/>
        </p:nvSpPr>
        <p:spPr>
          <a:xfrm>
            <a:off x="2555776" y="908720"/>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文脉图解</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5" name="矩形 4">
            <a:hlinkClick r:id="rId6" action="ppaction://hlinksldjump"/>
          </p:cNvPr>
          <p:cNvSpPr/>
          <p:nvPr/>
        </p:nvSpPr>
        <p:spPr>
          <a:xfrm>
            <a:off x="3568146" y="908720"/>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技法鉴赏</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6" name="矩形 5"/>
          <p:cNvSpPr>
            <a:spLocks noChangeAspect="1"/>
          </p:cNvSpPr>
          <p:nvPr/>
        </p:nvSpPr>
        <p:spPr>
          <a:xfrm>
            <a:off x="440146" y="1188842"/>
            <a:ext cx="8128000" cy="872355"/>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【目标一】</a:t>
            </a:r>
            <a:r>
              <a:rPr lang="zh-CN" altLang="zh-CN" sz="2200" b="1" dirty="0">
                <a:solidFill>
                  <a:srgbClr val="000000"/>
                </a:solidFill>
                <a:latin typeface="NEU-BZ-S92" panose="02020503000000020003" pitchFamily="18" charset="-122"/>
                <a:ea typeface="Times New Roman" panose="02020603050405020304" pitchFamily="18" charset="0"/>
                <a:cs typeface="Times New Roman" panose="02020603050405020304" pitchFamily="18" charset="0"/>
              </a:rPr>
              <a:t> </a:t>
            </a:r>
            <a:r>
              <a:rPr lang="zh-CN" altLang="zh-CN" sz="2200" b="1" dirty="0">
                <a:solidFill>
                  <a:srgbClr val="000000"/>
                </a:solidFill>
                <a:latin typeface="Times New Roman" panose="02020603050405020304" pitchFamily="18" charset="0"/>
                <a:cs typeface="Times New Roman" panose="02020603050405020304" pitchFamily="18" charset="0"/>
              </a:rPr>
              <a:t>把握情节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b="1" dirty="0">
                <a:solidFill>
                  <a:srgbClr val="000000"/>
                </a:solidFill>
                <a:latin typeface="Times New Roman" panose="02020603050405020304" pitchFamily="18" charset="0"/>
                <a:cs typeface="Times New Roman" panose="02020603050405020304" pitchFamily="18" charset="0"/>
              </a:rPr>
              <a:t>分析形象</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pPr>
            <a:r>
              <a:rPr lang="en-US" altLang="zh-CN" sz="2200" b="1" dirty="0">
                <a:solidFill>
                  <a:srgbClr val="000000"/>
                </a:solidFill>
                <a:latin typeface="Times New Roman" panose="02020603050405020304" pitchFamily="18" charset="0"/>
              </a:rPr>
              <a:t>1</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请按照小说的情节组成</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填写下面的情节结构表。</a:t>
            </a:r>
            <a:endParaRPr lang="zh-CN" altLang="en-US" sz="2200" dirty="0"/>
          </a:p>
        </p:txBody>
      </p:sp>
      <p:graphicFrame>
        <p:nvGraphicFramePr>
          <p:cNvPr id="7" name="对象 6"/>
          <p:cNvGraphicFramePr>
            <a:graphicFrameLocks noChangeAspect="1"/>
          </p:cNvGraphicFramePr>
          <p:nvPr>
            <p:extLst>
              <p:ext uri="{D42A27DB-BD31-4B8C-83A1-F6EECF244321}">
                <p14:modId xmlns:p14="http://schemas.microsoft.com/office/powerpoint/2010/main" xmlns="" val="4033107332"/>
              </p:ext>
            </p:extLst>
          </p:nvPr>
        </p:nvGraphicFramePr>
        <p:xfrm>
          <a:off x="529961" y="2092976"/>
          <a:ext cx="8128000" cy="1907795"/>
        </p:xfrm>
        <a:graphic>
          <a:graphicData uri="http://schemas.openxmlformats.org/presentationml/2006/ole">
            <p:oleObj spid="_x0000_s7173" name="Document" r:id="rId7" imgW="3895785" imgH="914631" progId="Word.Document.12">
              <p:embed/>
            </p:oleObj>
          </a:graphicData>
        </a:graphic>
      </p:graphicFrame>
      <p:sp>
        <p:nvSpPr>
          <p:cNvPr id="8" name="矩形 7"/>
          <p:cNvSpPr>
            <a:spLocks noChangeAspect="1"/>
          </p:cNvSpPr>
          <p:nvPr/>
        </p:nvSpPr>
        <p:spPr>
          <a:xfrm>
            <a:off x="529961" y="3573016"/>
            <a:ext cx="8128000" cy="249222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提示</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丢</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献</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啮</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祭</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眉间尺的母亲最初为什么认为眉间尺的父亲的仇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是没有人报的了</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提示</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因为母亲认为眉间尺的性情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还是那样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不冷不热地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一点也不变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。眉间尺的性情既有疾恶如仇的一面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又有软弱优柔的一面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而且他还缺少彻底惩恶的决心。</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xmlns="" val="3689121501"/>
      </p:ext>
    </p:extLst>
  </p:cSld>
  <p:clrMapOvr>
    <a:masterClrMapping/>
  </p:clrMapOvr>
  <mc:AlternateContent xmlns:mc="http://schemas.openxmlformats.org/markup-compatibility/2006">
    <mc:Choice xmlns:p14="http://schemas.microsoft.com/office/powerpoint/2010/main" xmlns="" Requires="p14">
      <p:transition spd="slow" p14:dur="2000">
        <p:cover dir="d"/>
      </p:transition>
    </mc:Choice>
    <mc:Fallback>
      <p:transition spd="slow">
        <p:cover dir="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531584" y="908720"/>
            <a:ext cx="93600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问题导思</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543680" y="908720"/>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多维探究</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555776" y="908720"/>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文脉图解</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5" name="矩形 4">
            <a:hlinkClick r:id="rId5" action="ppaction://hlinksldjump"/>
          </p:cNvPr>
          <p:cNvSpPr/>
          <p:nvPr/>
        </p:nvSpPr>
        <p:spPr>
          <a:xfrm>
            <a:off x="3568146" y="908720"/>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技法鉴赏</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9" name="矩形 8"/>
          <p:cNvSpPr>
            <a:spLocks noChangeAspect="1"/>
          </p:cNvSpPr>
          <p:nvPr/>
        </p:nvSpPr>
        <p:spPr>
          <a:xfrm>
            <a:off x="508000" y="1700492"/>
            <a:ext cx="8128000" cy="3711016"/>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性情改变后的眉间尺是否足以担当替父报仇的重任</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提示</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眉间尺为父报仇的信念越来越坚定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他已具备了替父报仇的能力。</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眉间尺为什么会相信黑色人的话自刎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而把复仇任务交给黑色人来完成</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提示</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眉间尺在与黑色人的对话中接受了黑色人的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复仇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理论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那就是坚决、彻底地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复仇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要对一切罪恶进行审判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而这样的复仇是不需要任何名义与借口的。所以眉间尺相信了黑色人的话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然后自刎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而把复仇任务交给黑色人来完成。</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xmlns="" val="1896632213"/>
      </p:ext>
    </p:extLst>
  </p:cSld>
  <p:clrMapOvr>
    <a:masterClrMapping/>
  </p:clrMapOvr>
  <mc:AlternateContent xmlns:mc="http://schemas.openxmlformats.org/markup-compatibility/2006">
    <mc:Choice xmlns:p14="http://schemas.microsoft.com/office/powerpoint/2010/main" xmlns="" Requires="p14">
      <p:transition spd="slow" p14:dur="2000">
        <p:cover dir="d"/>
      </p:transition>
    </mc:Choice>
    <mc:Fallback>
      <p:transition spd="slow">
        <p:cover dir="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9">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531584" y="908720"/>
            <a:ext cx="93600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问题导思</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543680" y="908720"/>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多维探究</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555776" y="908720"/>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文脉图解</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5" name="矩形 4">
            <a:hlinkClick r:id="rId5" action="ppaction://hlinksldjump"/>
          </p:cNvPr>
          <p:cNvSpPr/>
          <p:nvPr/>
        </p:nvSpPr>
        <p:spPr>
          <a:xfrm>
            <a:off x="3568146" y="908720"/>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技法鉴赏</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6" name="矩形 5"/>
          <p:cNvSpPr>
            <a:spLocks noChangeAspect="1"/>
          </p:cNvSpPr>
          <p:nvPr/>
        </p:nvSpPr>
        <p:spPr>
          <a:xfrm>
            <a:off x="440146" y="1757773"/>
            <a:ext cx="8128000" cy="3342453"/>
          </a:xfrm>
          <a:prstGeom prst="rect">
            <a:avLst/>
          </a:prstGeom>
        </p:spPr>
        <p:txBody>
          <a:bodyPr>
            <a:spAutoFit/>
          </a:bodyPr>
          <a:lstStyle/>
          <a:p>
            <a:pPr indent="306070">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【目标二】</a:t>
            </a:r>
            <a:r>
              <a:rPr lang="zh-CN" altLang="zh-CN" sz="2200" b="1" dirty="0">
                <a:solidFill>
                  <a:srgbClr val="000000"/>
                </a:solidFill>
                <a:latin typeface="NEU-BZ-S92" panose="02020503000000020003" pitchFamily="18" charset="-122"/>
                <a:ea typeface="Times New Roman" panose="02020603050405020304" pitchFamily="18" charset="0"/>
                <a:cs typeface="Times New Roman" panose="02020603050405020304" pitchFamily="18" charset="0"/>
              </a:rPr>
              <a:t> </a:t>
            </a:r>
            <a:r>
              <a:rPr lang="zh-CN" altLang="zh-CN" sz="2200" b="1" dirty="0">
                <a:solidFill>
                  <a:srgbClr val="000000"/>
                </a:solidFill>
                <a:latin typeface="Times New Roman" panose="02020603050405020304" pitchFamily="18" charset="0"/>
                <a:cs typeface="Times New Roman" panose="02020603050405020304" pitchFamily="18" charset="0"/>
              </a:rPr>
              <a:t>理解描写的方法</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本文描写人物的手法多样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下面几段话各自运用了什么人物描写方法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有何艺术效果</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他看见他的母亲坐在灰白色的月影中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忽然腾沸。</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提示</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心理描写。表现眉间尺的复杂心态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既有对母亲的愧疚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又有为父报仇的激动。</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黑色人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黑须黑眼睛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瘦得如铁。他并不言语</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提示</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肖像描写。表现黑色人的坚毅、冷酷、严峻</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xmlns="" val="3348889979"/>
      </p:ext>
    </p:extLst>
  </p:cSld>
  <p:clrMapOvr>
    <a:masterClrMapping/>
  </p:clrMapOvr>
  <mc:AlternateContent xmlns:mc="http://schemas.openxmlformats.org/markup-compatibility/2006">
    <mc:Choice xmlns:p14="http://schemas.microsoft.com/office/powerpoint/2010/main" xmlns="" Requires="p14">
      <p:transition spd="slow" p14:dur="2000">
        <p:cover dir="d"/>
      </p:transition>
    </mc:Choice>
    <mc:Fallback>
      <p:transition spd="slow">
        <p:cover dir="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extLst>
              <p:ext uri="{D42A27DB-BD31-4B8C-83A1-F6EECF244321}">
                <p14:modId xmlns:p14="http://schemas.microsoft.com/office/powerpoint/2010/main" xmlns="" val="3859023169"/>
              </p:ext>
            </p:extLst>
          </p:nvPr>
        </p:nvGraphicFramePr>
        <p:xfrm>
          <a:off x="508000" y="936542"/>
          <a:ext cx="8128000" cy="5238916"/>
        </p:xfrm>
        <a:graphic>
          <a:graphicData uri="http://schemas.openxmlformats.org/presentationml/2006/ole">
            <p:oleObj spid="_x0000_s1030" name="Document" r:id="rId3" imgW="3947619" imgH="2544200" progId="Word.Document.12">
              <p:embed/>
            </p:oleObj>
          </a:graphicData>
        </a:graphic>
      </p:graphicFrame>
    </p:spTree>
    <p:extLst>
      <p:ext uri="{BB962C8B-B14F-4D97-AF65-F5344CB8AC3E}">
        <p14:creationId xmlns:p14="http://schemas.microsoft.com/office/powerpoint/2010/main" xmlns="" val="3788969902"/>
      </p:ext>
    </p:extLst>
  </p:cSld>
  <p:clrMapOvr>
    <a:masterClrMapping/>
  </p:clrMapOvr>
  <mc:AlternateContent xmlns:mc="http://schemas.openxmlformats.org/markup-compatibility/2006">
    <mc:Choice xmlns:p14="http://schemas.microsoft.com/office/powerpoint/2010/main" xmlns="" Requires="p14">
      <p:transition spd="slow" p14:dur="1600">
        <p:cover dir="rd"/>
      </p:transition>
    </mc:Choice>
    <mc:Fallback>
      <p:transition spd="slow">
        <p:cover dir="rd"/>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531584" y="908720"/>
            <a:ext cx="93600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问题导思</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543680" y="908720"/>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多维探究</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555776" y="908720"/>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文脉图解</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5" name="矩形 4">
            <a:hlinkClick r:id="rId5" action="ppaction://hlinksldjump"/>
          </p:cNvPr>
          <p:cNvSpPr/>
          <p:nvPr/>
        </p:nvSpPr>
        <p:spPr>
          <a:xfrm>
            <a:off x="3568146" y="908720"/>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技法鉴赏</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6" name="矩形 5"/>
          <p:cNvSpPr>
            <a:spLocks noChangeAspect="1"/>
          </p:cNvSpPr>
          <p:nvPr/>
        </p:nvSpPr>
        <p:spPr>
          <a:xfrm>
            <a:off x="508000" y="2106757"/>
            <a:ext cx="8128000" cy="2898486"/>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眉间尺便举手向肩头抽取青色的剑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顺手从后项窝向前一削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头颅坠在地面的青苔上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一面将剑交给黑色人。</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提示</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动作描写。表现眉间尺行为果敢、壮烈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完全摆脱了优柔寡断的性格。</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NEU-BZ-S92" panose="02020503000000020003" pitchFamily="18" charset="-12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向鼎边一摸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然而浑身一抖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立刻缩了回来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伸出两个指头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放在口边吹个不住。</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提示</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细节描写。对老臣惊慌丑态的辛辣讽刺。</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xmlns="" val="1719847498"/>
      </p:ext>
    </p:extLst>
  </p:cSld>
  <p:clrMapOvr>
    <a:masterClrMapping/>
  </p:clrMapOvr>
  <mc:AlternateContent xmlns:mc="http://schemas.openxmlformats.org/markup-compatibility/2006">
    <mc:Choice xmlns:p14="http://schemas.microsoft.com/office/powerpoint/2010/main" xmlns="" Requires="p14">
      <p:transition spd="slow" p14:dur="2000">
        <p:cover dir="d"/>
      </p:transition>
    </mc:Choice>
    <mc:Fallback>
      <p:transition spd="slow">
        <p:cover dir="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531584" y="908720"/>
            <a:ext cx="93600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问题导思</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543680" y="908720"/>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多维探究</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555776" y="908720"/>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文脉图解</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5" name="矩形 4">
            <a:hlinkClick r:id="rId5" action="ppaction://hlinksldjump"/>
          </p:cNvPr>
          <p:cNvSpPr/>
          <p:nvPr/>
        </p:nvSpPr>
        <p:spPr>
          <a:xfrm>
            <a:off x="3568146" y="908720"/>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技法鉴赏</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6" name="矩形 5"/>
          <p:cNvSpPr>
            <a:spLocks noChangeAspect="1"/>
          </p:cNvSpPr>
          <p:nvPr/>
        </p:nvSpPr>
        <p:spPr>
          <a:xfrm>
            <a:off x="508000" y="1700492"/>
            <a:ext cx="8128000" cy="371101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i="1" dirty="0">
                <a:solidFill>
                  <a:srgbClr val="000000"/>
                </a:solidFill>
                <a:latin typeface="Arial" panose="020B0604020202020204" pitchFamily="34" charset="0"/>
                <a:ea typeface="黑体" panose="02010609060101010101" pitchFamily="49" charset="-122"/>
                <a:cs typeface="Times New Roman" panose="02020603050405020304" pitchFamily="18" charset="0"/>
              </a:rPr>
              <a:t>知识窗</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小说中细节描写的作用</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细节描写在刻画人物性格、丰满人物形象、连接故事情节、丰富作品内涵等方面具有重要作用。生动的细节描写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有助于折射广阔的生活画面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表现深刻的社会主题。</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5</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几个义民很忠愤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咽着泪</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提示</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强烈讽刺。揭露国民无聊、愚昧、麻木的劣根性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以引起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疗救者注意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xmlns="" val="2950916935"/>
      </p:ext>
    </p:extLst>
  </p:cSld>
  <p:clrMapOvr>
    <a:masterClrMapping/>
  </p:clrMapOvr>
  <mc:AlternateContent xmlns:mc="http://schemas.openxmlformats.org/markup-compatibility/2006">
    <mc:Choice xmlns:p14="http://schemas.microsoft.com/office/powerpoint/2010/main" xmlns="" Requires="p14">
      <p:transition spd="slow" p14:dur="2000">
        <p:cover dir="d"/>
      </p:transition>
    </mc:Choice>
    <mc:Fallback>
      <p:transition spd="slow">
        <p:cover dir="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531584" y="908720"/>
            <a:ext cx="93600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问题导思</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543680" y="908720"/>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多维探究</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555776" y="908720"/>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文脉图解</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5" name="矩形 4">
            <a:hlinkClick r:id="rId5" action="ppaction://hlinksldjump"/>
          </p:cNvPr>
          <p:cNvSpPr/>
          <p:nvPr/>
        </p:nvSpPr>
        <p:spPr>
          <a:xfrm>
            <a:off x="3568146" y="908720"/>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技法鉴赏</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7" name="矩形 6"/>
          <p:cNvSpPr>
            <a:spLocks noChangeAspect="1"/>
          </p:cNvSpPr>
          <p:nvPr/>
        </p:nvSpPr>
        <p:spPr>
          <a:xfrm>
            <a:off x="531584" y="1412776"/>
            <a:ext cx="8128000" cy="492981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i="1" dirty="0">
                <a:solidFill>
                  <a:srgbClr val="000000"/>
                </a:solidFill>
                <a:latin typeface="Arial" panose="020B0604020202020204" pitchFamily="34" charset="0"/>
                <a:ea typeface="黑体" panose="02010609060101010101" pitchFamily="49" charset="-122"/>
                <a:cs typeface="Times New Roman" panose="02020603050405020304" pitchFamily="18" charset="0"/>
              </a:rPr>
              <a:t>知识窗</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讽刺手法</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讽刺是一种文学手法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用于暴露对象的缺点和可笑之处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常采用夸张或反讽等方式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产生幽默的效果。</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漫画法。抓住事物的一个方面通过夸张的手法表现描述的对象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突出其丑恶、缺陷等。</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对比法。描述被讽刺对象对待同一人或事的前后不同的言行表现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以显示被讽刺对象的愚蠢可笑。</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托物法。把讽刺对象托比于某物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使讽刺对象具体化、形象化的手法。</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反说法。用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反话正说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方法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即用肯定赞美的语言描述明显的丑恶、虚假的现象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表达作者的鄙视与挖苦。</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xmlns="" val="2424971298"/>
      </p:ext>
    </p:extLst>
  </p:cSld>
  <p:clrMapOvr>
    <a:masterClrMapping/>
  </p:clrMapOvr>
  <mc:AlternateContent xmlns:mc="http://schemas.openxmlformats.org/markup-compatibility/2006">
    <mc:Choice xmlns:p14="http://schemas.microsoft.com/office/powerpoint/2010/main" xmlns="" Requires="p14">
      <p:transition spd="slow" p14:dur="2000">
        <p:cover dir="d"/>
      </p:transition>
    </mc:Choice>
    <mc:Fallback>
      <p:transition spd="slow">
        <p:cover dir="d"/>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531584" y="908720"/>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问题导思</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543680" y="908720"/>
            <a:ext cx="93600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多维探究</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555776" y="908720"/>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文脉图解</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5" name="矩形 4">
            <a:hlinkClick r:id="rId5" action="ppaction://hlinksldjump"/>
          </p:cNvPr>
          <p:cNvSpPr/>
          <p:nvPr/>
        </p:nvSpPr>
        <p:spPr>
          <a:xfrm>
            <a:off x="3568146" y="908720"/>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技法鉴赏</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6" name="矩形 5"/>
          <p:cNvSpPr>
            <a:spLocks noChangeAspect="1"/>
          </p:cNvSpPr>
          <p:nvPr/>
        </p:nvSpPr>
        <p:spPr>
          <a:xfrm>
            <a:off x="508000" y="1497360"/>
            <a:ext cx="8128000" cy="411728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本文的主题是十分冷峻与严肃的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但在文中却出现了一些无聊的看客、闲人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他们的出现与本文的主题是否矛盾</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提示</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这种情节表面上似乎与文章主题无关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但作者所描绘的这样的人物形象在其他作品中并不少见。正是这些闲人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他走进无物之阵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所遇见的却是对他一式的点头。他知道这就是敌人的武器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是杀人不见血的武器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许多的战士都在此灭亡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中了炮弹一样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使猛士无所用其力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。正是这些愚昧麻木的国民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深受重压而至死不悟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不仅残害自己还束缚别人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正是这些麻木的灵魂使夏瑜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鲁迅小说《药》中的革命者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的血白流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今天又使眉间尺掉进了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无物之阵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无所用其力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xmlns="" val="2037956056"/>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531584" y="908720"/>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问题导思</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543680" y="908720"/>
            <a:ext cx="93600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多维探究</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555776" y="908720"/>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文脉图解</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5" name="矩形 4">
            <a:hlinkClick r:id="rId5" action="ppaction://hlinksldjump"/>
          </p:cNvPr>
          <p:cNvSpPr/>
          <p:nvPr/>
        </p:nvSpPr>
        <p:spPr>
          <a:xfrm>
            <a:off x="3568146" y="908720"/>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技法鉴赏</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6" name="矩形 5"/>
          <p:cNvSpPr>
            <a:spLocks noChangeAspect="1"/>
          </p:cNvSpPr>
          <p:nvPr/>
        </p:nvSpPr>
        <p:spPr>
          <a:xfrm>
            <a:off x="508000" y="1700492"/>
            <a:ext cx="8128000" cy="371101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文中写道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七天之后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是落葬的日期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全城很热闹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城里和远处的人民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都奔来瞻仰国王的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大出丧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百姓都跪下去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祭桌便一列一列地在人丛中出现。几个义民很忠愤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咽着泪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怕那两个大逆不道的逆贼的魂灵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此时也和王一同享受祭礼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然而也无法可施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。这就是作者曾在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幻灯片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中见到过的民众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是作者深爱着但又憎恶的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路人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。他们与为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复仇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而献身的眉间尺和黑色人形成了鲜明的对比与强烈的反差。</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作者借此来表现自己作品中多次出现的一个主题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那就是改造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国民性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的问题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在这里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我们又一次看到改造国民性的必要与艰巨。</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xmlns="" val="2095391346"/>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hlinkClick r:id="rId3" action="ppaction://hlinksldjump"/>
          </p:cNvPr>
          <p:cNvSpPr/>
          <p:nvPr/>
        </p:nvSpPr>
        <p:spPr>
          <a:xfrm>
            <a:off x="531584" y="908720"/>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问题导思</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3" name="矩形 2">
            <a:hlinkClick r:id="rId4" action="ppaction://hlinksldjump"/>
          </p:cNvPr>
          <p:cNvSpPr/>
          <p:nvPr/>
        </p:nvSpPr>
        <p:spPr>
          <a:xfrm>
            <a:off x="1543680" y="908720"/>
            <a:ext cx="93600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多维探究</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4" name="矩形 3">
            <a:hlinkClick r:id="rId5" action="ppaction://hlinksldjump"/>
          </p:cNvPr>
          <p:cNvSpPr/>
          <p:nvPr/>
        </p:nvSpPr>
        <p:spPr>
          <a:xfrm>
            <a:off x="2555776" y="908720"/>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文脉图解</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5" name="矩形 4">
            <a:hlinkClick r:id="rId6" action="ppaction://hlinksldjump"/>
          </p:cNvPr>
          <p:cNvSpPr/>
          <p:nvPr/>
        </p:nvSpPr>
        <p:spPr>
          <a:xfrm>
            <a:off x="3568146" y="908720"/>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技法鉴赏</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6" name="矩形 5"/>
          <p:cNvSpPr>
            <a:spLocks noChangeAspect="1"/>
          </p:cNvSpPr>
          <p:nvPr/>
        </p:nvSpPr>
        <p:spPr>
          <a:xfrm>
            <a:off x="539901" y="1187151"/>
            <a:ext cx="8128000" cy="1278620"/>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在我们的新文学史上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《铸剑》是一篇少有的奇特的作品。应该如何理解作品的主题</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提示</a:t>
            </a:r>
            <a:endParaRPr lang="zh-CN" altLang="en-US" sz="2200" dirty="0"/>
          </a:p>
        </p:txBody>
      </p:sp>
      <p:graphicFrame>
        <p:nvGraphicFramePr>
          <p:cNvPr id="8" name="对象 7"/>
          <p:cNvGraphicFramePr>
            <a:graphicFrameLocks noChangeAspect="1"/>
          </p:cNvGraphicFramePr>
          <p:nvPr>
            <p:extLst>
              <p:ext uri="{D42A27DB-BD31-4B8C-83A1-F6EECF244321}">
                <p14:modId xmlns:p14="http://schemas.microsoft.com/office/powerpoint/2010/main" xmlns="" val="1191921520"/>
              </p:ext>
            </p:extLst>
          </p:nvPr>
        </p:nvGraphicFramePr>
        <p:xfrm>
          <a:off x="539901" y="2465771"/>
          <a:ext cx="8128000" cy="2719138"/>
        </p:xfrm>
        <a:graphic>
          <a:graphicData uri="http://schemas.openxmlformats.org/presentationml/2006/ole">
            <p:oleObj spid="_x0000_s8200" name="Document" r:id="rId7" imgW="3947619" imgH="1321214" progId="Word.Document.12">
              <p:embed/>
            </p:oleObj>
          </a:graphicData>
        </a:graphic>
      </p:graphicFrame>
      <p:graphicFrame>
        <p:nvGraphicFramePr>
          <p:cNvPr id="9" name="对象 8"/>
          <p:cNvGraphicFramePr>
            <a:graphicFrameLocks noChangeAspect="1"/>
          </p:cNvGraphicFramePr>
          <p:nvPr>
            <p:extLst>
              <p:ext uri="{D42A27DB-BD31-4B8C-83A1-F6EECF244321}">
                <p14:modId xmlns:p14="http://schemas.microsoft.com/office/powerpoint/2010/main" xmlns="" val="1664334209"/>
              </p:ext>
            </p:extLst>
          </p:nvPr>
        </p:nvGraphicFramePr>
        <p:xfrm>
          <a:off x="531584" y="4581128"/>
          <a:ext cx="8128000" cy="2490364"/>
        </p:xfrm>
        <a:graphic>
          <a:graphicData uri="http://schemas.openxmlformats.org/presentationml/2006/ole">
            <p:oleObj spid="_x0000_s8201" name="Document" r:id="rId8" imgW="3947619" imgH="1210393" progId="Word.Document.12">
              <p:embed/>
            </p:oleObj>
          </a:graphicData>
        </a:graphic>
      </p:graphicFrame>
    </p:spTree>
    <p:extLst>
      <p:ext uri="{BB962C8B-B14F-4D97-AF65-F5344CB8AC3E}">
        <p14:creationId xmlns:p14="http://schemas.microsoft.com/office/powerpoint/2010/main" xmlns="" val="539456616"/>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hlinkClick r:id="rId3" action="ppaction://hlinksldjump"/>
          </p:cNvPr>
          <p:cNvSpPr/>
          <p:nvPr/>
        </p:nvSpPr>
        <p:spPr>
          <a:xfrm>
            <a:off x="531584" y="908720"/>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问题导思</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3" name="矩形 2">
            <a:hlinkClick r:id="rId4" action="ppaction://hlinksldjump"/>
          </p:cNvPr>
          <p:cNvSpPr/>
          <p:nvPr/>
        </p:nvSpPr>
        <p:spPr>
          <a:xfrm>
            <a:off x="1543680" y="908720"/>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多维探究</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4" name="矩形 3">
            <a:hlinkClick r:id="rId5" action="ppaction://hlinksldjump"/>
          </p:cNvPr>
          <p:cNvSpPr/>
          <p:nvPr/>
        </p:nvSpPr>
        <p:spPr>
          <a:xfrm>
            <a:off x="2555776" y="908720"/>
            <a:ext cx="93600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文脉图解</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 name="矩形 4">
            <a:hlinkClick r:id="rId6" action="ppaction://hlinksldjump"/>
          </p:cNvPr>
          <p:cNvSpPr/>
          <p:nvPr/>
        </p:nvSpPr>
        <p:spPr>
          <a:xfrm>
            <a:off x="3568146" y="908720"/>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技法鉴赏</a:t>
            </a:r>
            <a:endParaRPr lang="zh-CN" altLang="en-US" sz="1400" dirty="0">
              <a:solidFill>
                <a:schemeClr val="tx1"/>
              </a:solidFill>
              <a:latin typeface="微软雅黑" panose="020B0503020204020204" pitchFamily="34" charset="-122"/>
              <a:ea typeface="微软雅黑" panose="020B0503020204020204" pitchFamily="34" charset="-122"/>
            </a:endParaRPr>
          </a:p>
        </p:txBody>
      </p:sp>
      <p:graphicFrame>
        <p:nvGraphicFramePr>
          <p:cNvPr id="6" name="对象 5"/>
          <p:cNvGraphicFramePr>
            <a:graphicFrameLocks noChangeAspect="1"/>
          </p:cNvGraphicFramePr>
          <p:nvPr>
            <p:extLst>
              <p:ext uri="{D42A27DB-BD31-4B8C-83A1-F6EECF244321}">
                <p14:modId xmlns:p14="http://schemas.microsoft.com/office/powerpoint/2010/main" xmlns="" val="1919823079"/>
              </p:ext>
            </p:extLst>
          </p:nvPr>
        </p:nvGraphicFramePr>
        <p:xfrm>
          <a:off x="530773" y="1556792"/>
          <a:ext cx="8128000" cy="4511074"/>
        </p:xfrm>
        <a:graphic>
          <a:graphicData uri="http://schemas.openxmlformats.org/presentationml/2006/ole">
            <p:oleObj spid="_x0000_s9221" name="Document" r:id="rId7" imgW="3838193" imgH="2130421" progId="Word.Document.12">
              <p:embed/>
            </p:oleObj>
          </a:graphicData>
        </a:graphic>
      </p:graphicFrame>
    </p:spTree>
    <p:extLst>
      <p:ext uri="{BB962C8B-B14F-4D97-AF65-F5344CB8AC3E}">
        <p14:creationId xmlns:p14="http://schemas.microsoft.com/office/powerpoint/2010/main" xmlns="" val="3078630610"/>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531584" y="908720"/>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问题导思</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543680" y="908720"/>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多维探究</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555776" y="908720"/>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文脉图解</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5" name="矩形 4">
            <a:hlinkClick r:id="rId5" action="ppaction://hlinksldjump"/>
          </p:cNvPr>
          <p:cNvSpPr/>
          <p:nvPr/>
        </p:nvSpPr>
        <p:spPr>
          <a:xfrm>
            <a:off x="3568146" y="908720"/>
            <a:ext cx="93600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技法鉴赏</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6" name="矩形 5"/>
          <p:cNvSpPr>
            <a:spLocks noChangeAspect="1"/>
          </p:cNvSpPr>
          <p:nvPr/>
        </p:nvSpPr>
        <p:spPr>
          <a:xfrm>
            <a:off x="508000" y="2106757"/>
            <a:ext cx="8128000" cy="289848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在《铸剑》中作者善于运用肖像描写来刻画人物的性格特征。例如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前面的人圈子动摇了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挤进一个黑色的人来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黑须黑眼睛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瘦得如铁。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这个句子写出了黑色人的特点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强调了他的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给人一种坚毅、冷酷、严峻的印象。</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学以致用</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选取你所熟悉的人物或作品中的形象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运用肖像描写的方法写一段文字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不少于</a:t>
            </a:r>
            <a:r>
              <a:rPr lang="en-US" altLang="zh-CN" sz="2200" dirty="0">
                <a:solidFill>
                  <a:srgbClr val="000000"/>
                </a:solidFill>
                <a:latin typeface="Times New Roman" panose="02020603050405020304" pitchFamily="18" charset="0"/>
                <a:cs typeface="Times New Roman" panose="02020603050405020304" pitchFamily="18" charset="0"/>
              </a:rPr>
              <a:t>100</a:t>
            </a:r>
            <a:r>
              <a:rPr lang="zh-CN" altLang="zh-CN" sz="2200" dirty="0">
                <a:solidFill>
                  <a:srgbClr val="000000"/>
                </a:solidFill>
                <a:latin typeface="Times New Roman" panose="02020603050405020304" pitchFamily="18" charset="0"/>
                <a:cs typeface="Times New Roman" panose="02020603050405020304" pitchFamily="18" charset="0"/>
              </a:rPr>
              <a:t>字。</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xmlns="" val="769810417"/>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531584" y="908720"/>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问题导思</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543680" y="908720"/>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多维探究</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555776" y="908720"/>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文脉图解</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5" name="矩形 4">
            <a:hlinkClick r:id="rId5" action="ppaction://hlinksldjump"/>
          </p:cNvPr>
          <p:cNvSpPr/>
          <p:nvPr/>
        </p:nvSpPr>
        <p:spPr>
          <a:xfrm>
            <a:off x="3568146" y="908720"/>
            <a:ext cx="93600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技法鉴赏</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6" name="矩形 5"/>
          <p:cNvSpPr>
            <a:spLocks noChangeAspect="1"/>
          </p:cNvSpPr>
          <p:nvPr/>
        </p:nvSpPr>
        <p:spPr>
          <a:xfrm>
            <a:off x="508000" y="2309890"/>
            <a:ext cx="8128000" cy="249222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答案示例</a:t>
            </a:r>
            <a:r>
              <a:rPr lang="zh-CN" altLang="zh-CN" sz="2200" dirty="0">
                <a:solidFill>
                  <a:srgbClr val="000000"/>
                </a:solidFill>
                <a:latin typeface="Times New Roman" panose="02020603050405020304" pitchFamily="18" charset="0"/>
                <a:cs typeface="Times New Roman" panose="02020603050405020304" pitchFamily="18" charset="0"/>
              </a:rPr>
              <a:t>这种高高兴兴的性情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在他的脸上不是表现为一团笑纹的微笑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就是表现为欢快地扬眉张口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似乎急于把人生献给他的一切狼吞虎咽地吃下去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再用咂得乱响的双唇像回声一样说着全能的上帝所说的话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看哪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这很好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他那轮廓鲜明的相貌和锐利的眼睛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透露出来高超的智慧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它渴望对心灵作深入的探险。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温源宁《梁宗岱先生》</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xmlns="" val="2135339513"/>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294227"/>
            <a:ext cx="8128000" cy="452354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美文品读</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ea typeface="方正宋黑_GBK"/>
                <a:cs typeface="Times New Roman" panose="02020603050405020304" pitchFamily="18" charset="0"/>
              </a:rPr>
              <a:t>在山阴道上</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方令孺</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撩起窗幕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看初升的红日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可把它五彩的光华撒在湖上了么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湖水呈现着一片冷清清的铅色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天空也云气沉沉。难道今天的旅行又要被风雨来阻挡么</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好久以来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就在吸引着我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百草园和三味书屋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这些美妙的名称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像童话一样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时时在我思想上盘桓。我想看看咸亨酒店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土谷祠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还想看看祥林嫂放过菜篮子的小河边</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在那浓雾弥漫的黑暗时代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鲁迅先生在那里开始磨砺他的剑锋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终生把持它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划破黑暗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露出曙光。今天我决定要去瞻仰磨剑的圣地。</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xmlns="" val="316957513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887962"/>
            <a:ext cx="8128000" cy="533607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学法提示</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理清小说思路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理解作品的思想内涵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能做出自己的分析和评价。了解小说叙述、写人的基本特点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如叙述人称、细节刻画、虚构等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。抓住小说的要素。</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这些小说往往截取横断面来表现生活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迅速地把握时代脉搏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以局部透视整体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于瞬间凝结永恒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以简单显示丰富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。阅读这些小说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就要随同作者走进不同的时代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认识时代风云变化中的不同人物的生活和命运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感受平凡人物丰富敏感的内心世界。</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运用比较阅读法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在阅读中仔细地体味不同作家各自独特的语言风格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注重个性化阅读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充分调动自己的生活经验和知识积累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在主动积极的思维和情感活动中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对小说做出自己的分析判断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努力从不同的角度和层面进行阐发、评价和质疑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获得独特的感受和体验。</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xmlns="" val="752572826"/>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497360"/>
            <a:ext cx="8128000" cy="411728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湖水轻轻地拍岸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像是赞同我的决心。天空也对我显出无可奈何的气色。七点钟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我们就从北山下乘车出发。这时云雾渐渐稀散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清风吹送着月桂的芳香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阳光从薄云后面透射出来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像放下轻轻的纱帐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爱护似的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笼罩着大地。</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汽车迅速地前进。将要到钱塘江大桥了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我看见高大的六和塔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岿然坐在林木蓊郁的山岗上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背负着远山与高空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下临浩渺的白水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气象非常雄伟。</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在高楼一样的大桥上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俯看江水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像一条潇洒的阔带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从西面群山之下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一撇而来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越流越宽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向东长逝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到眼睛所能见到的尽头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水和云都融合成一片混沌。</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xmlns="" val="543832762"/>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700492"/>
            <a:ext cx="8128000" cy="371101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山川的壮丽和我心里正在思想的巨人形象也融合在一起。</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车在奔驰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风在欢笑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将要成熟的晚稻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沉沉地压在整片大地上。我们的车子奔跑着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远山也像一起一伏的跟着赛跑。萧山、柯桥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刚刚落到眼前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却又远远退到车的后面。</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中午到了绍兴城。</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我们走在青石铺成的古老的街道上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心情是这样严肃又欢愉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眼睛四处张望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处处都像有生动的故事在牵引人。</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一片粉墙反映着白日的光辉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新台门的门口簇拥着一群红领巾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他们争先要领路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我就和这些孩子们一道拥进了黑漆的大门。</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xmlns="" val="2819350749"/>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684830"/>
            <a:ext cx="8128000" cy="574234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这是一座古老朴素的房屋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空闻无人。可是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这方桌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这条台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这窗前的一把椅子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都告诉了我们许多故事。就是在这座房子里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鲁迅先生幼年和农民儿子结成朋友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在父亲的病中分担了母亲的忧愁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从这里他认识了封建社会的欺骗与毒辣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被侮辱与损害的究竟是哪一些人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十七岁的时候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在一个刮风下雨的早晨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带了一点简单的行装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辞别了母亲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走出这座黑漆大门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奔向他一生战斗的长途。</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百草园是芳草萋萋的后院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这是幼年鲁迅的乐园。孩子们在园里跑着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笑着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在那儿寻觅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可还有像人形一样的何首乌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他们又围在新建的亭子旁边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仰着头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望着鲁迅先生塑像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孩子们的脸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像朝阳照耀下初开的百合花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眼睛像星星一样的明亮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亮着无限亲切爱慕的光。</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一座曲折如画的小石桥把我和孩子们引到三味书屋。书房里的陈设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正像鲁迅先生《从百草园到三味书屋》中写的一样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正中的书桌上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现在还放着寿老先生手抄的唐诗。好像这儿刚刚放学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老先生和学生们都吃饭去了。</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xmlns="" val="1590894419"/>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903625"/>
            <a:ext cx="8128000" cy="330475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今天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我们的孩子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有了明亮的课室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有了大块的草地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还有细沙铺成的球场。他们有了自由广阔的天地。我这样想着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突然在脑中出现了一座勇士的雕像</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背着因袭的重担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肩住黑暗的闸门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放他们到宽阔光明的地方去。</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我抚摸着身边一个孩子的头发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心中油然生出感激的深情。</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我正在默默地寻思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一只小手伸过来了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又一只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又一只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原来时间已经不早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他们要整队回去了。我们热情地握手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我们还要见面。</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xmlns="" val="958057674"/>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091094"/>
            <a:ext cx="8128000" cy="492981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回来的路上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我们让车在河边慢慢开行。在静静的黄昏里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发光的小河上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滑着一只乌篷船。船尾坐着一个农民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戴着毡帽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有节奏地划动一根大桨。河岸上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有时是稻田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有时又是开着红花、黄花的青草地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草地上有一群牧童在放牛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牛背平得像一块石板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牧童从牛角间爬上爬下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牛万般温存地驯服着。</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我不知道这可就是著名的山阴道</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鲁迅先生在一篇《好的故事》中描写过</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我仿佛记得曾坐小船经过山阴道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两岸边的乌桕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新禾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野花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丛树和枯树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茅屋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伽蓝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农夫和村妇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村女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晒着的衣裳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和尚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蓑笠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竹</a:t>
            </a:r>
            <a:r>
              <a:rPr lang="en-US"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都倒影在澄碧的小河中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随着每一打桨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各各夹带了闪烁的日光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井水里的萍蔓游鱼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一同荡漾</a:t>
            </a:r>
            <a:r>
              <a:rPr lang="en-US"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凡是我所经过的河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都是如此。</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xmlns="" val="2923048218"/>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091094"/>
            <a:ext cx="8128000" cy="492981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生活本来应该是这样和平、美丽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而且光明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鲁迅先生所说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好的故事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正是他所想望的好的生活。然而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在昏沉如夜的时代里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人们只能在朦胧的梦中见到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即使是梦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也被打碎</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今天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鲁迅先生在三十年前朦胧中看见的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许多美的人和美的事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错综起来像一天云锦。而且万颗奔星似的飞动着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好的故事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不是在天上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也不是在水底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而在我们祖国大地上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到处出现了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永是生动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永是展开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以至于无穷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又转过一条山路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就看见了反映出暮天幽蓝色的湖水。远处城市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电灯通明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烘托着天空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像一片光的海。</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一九五六年十月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杭州</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选自《中华百年游记精华》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人民文学</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出版社</a:t>
            </a:r>
            <a:r>
              <a:rPr lang="en-US" altLang="zh-CN" sz="2200" dirty="0">
                <a:solidFill>
                  <a:srgbClr val="000000"/>
                </a:solidFill>
                <a:latin typeface="Times New Roman" panose="02020603050405020304" pitchFamily="18" charset="0"/>
                <a:cs typeface="Times New Roman" panose="02020603050405020304" pitchFamily="18" charset="0"/>
              </a:rPr>
              <a:t>,2001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略有改动</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xmlns="" val="1269043146"/>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2716154"/>
            <a:ext cx="8128000" cy="167969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品读提示</a:t>
            </a:r>
            <a:r>
              <a:rPr lang="zh-CN" altLang="zh-CN" sz="2200" dirty="0">
                <a:solidFill>
                  <a:srgbClr val="000000"/>
                </a:solidFill>
                <a:latin typeface="Times New Roman" panose="02020603050405020304" pitchFamily="18" charset="0"/>
                <a:cs typeface="Times New Roman" panose="02020603050405020304" pitchFamily="18" charset="0"/>
              </a:rPr>
              <a:t>文章以参观鲁迅故居的游程为外部线索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以追寻精神家园和赞颂鲁迅精神为内部线索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两条线索互为表里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相互映衬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完美地表现了文章主题。开头与结尾相照应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思想和情感逐层推进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逐层深入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从而巧妙地将文章导向了高潮。</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xmlns="" val="2332058210"/>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903625"/>
            <a:ext cx="8128000" cy="330475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素材开发</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如果没有复仇的重担在肩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也许眉间尺还是优柔寡断、难成大器。但母亲的叹息、父亲的遗嘱、敌人的得意、黑色人的激励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使眉间尺蜕去了稚嫩虚弱的蝉衣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迅速成长起来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有了彻底惩恶的决心与决绝斗争的勇气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最终完成了父亲的嘱托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也为天下铲除了残忍的暴君。</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运用方向</a:t>
            </a:r>
            <a:r>
              <a:rPr lang="zh-CN" altLang="zh-CN" sz="2200" dirty="0">
                <a:solidFill>
                  <a:srgbClr val="000000"/>
                </a:solidFill>
                <a:latin typeface="Times New Roman" panose="02020603050405020304" pitchFamily="18" charset="0"/>
                <a:cs typeface="Times New Roman" panose="02020603050405020304" pitchFamily="18" charset="0"/>
              </a:rPr>
              <a:t>这则材料可以用在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成长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成长如蜕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经历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磨难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使人成熟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嘱托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等话题或材料作文中。</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xmlns="" val="241142846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altLang="zh-CN" b="1" dirty="0"/>
              <a:t>7</a:t>
            </a:r>
            <a:r>
              <a:rPr lang="zh-CN" altLang="zh-CN" dirty="0"/>
              <a:t>　</a:t>
            </a:r>
            <a:r>
              <a:rPr lang="zh-CN" altLang="zh-CN" b="1" dirty="0"/>
              <a:t>铸</a:t>
            </a:r>
            <a:r>
              <a:rPr lang="zh-CN" altLang="zh-CN" dirty="0"/>
              <a:t>　</a:t>
            </a:r>
            <a:r>
              <a:rPr lang="zh-CN" altLang="zh-CN" b="1" dirty="0"/>
              <a:t>剑</a:t>
            </a:r>
            <a:endParaRPr lang="zh-CN" altLang="zh-CN" dirty="0"/>
          </a:p>
        </p:txBody>
      </p:sp>
    </p:spTree>
    <p:extLst>
      <p:ext uri="{BB962C8B-B14F-4D97-AF65-F5344CB8AC3E}">
        <p14:creationId xmlns:p14="http://schemas.microsoft.com/office/powerpoint/2010/main" xmlns="" val="591445002"/>
      </p:ext>
    </p:extLst>
  </p:cSld>
  <p:clrMapOvr>
    <a:masterClrMapping/>
  </p:clrMapOvr>
  <p:transition spd="slow">
    <p:pull dir="ld"/>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extLst>
              <p:ext uri="{D42A27DB-BD31-4B8C-83A1-F6EECF244321}">
                <p14:modId xmlns:p14="http://schemas.microsoft.com/office/powerpoint/2010/main" xmlns="" val="3997430305"/>
              </p:ext>
            </p:extLst>
          </p:nvPr>
        </p:nvGraphicFramePr>
        <p:xfrm>
          <a:off x="508000" y="1161143"/>
          <a:ext cx="8128000" cy="4789713"/>
        </p:xfrm>
        <a:graphic>
          <a:graphicData uri="http://schemas.openxmlformats.org/presentationml/2006/ole">
            <p:oleObj spid="_x0000_s2053" name="Document" r:id="rId3" imgW="4000172" imgH="2358180" progId="Word.Document.12">
              <p:embed/>
            </p:oleObj>
          </a:graphicData>
        </a:graphic>
      </p:graphicFrame>
    </p:spTree>
    <p:extLst>
      <p:ext uri="{BB962C8B-B14F-4D97-AF65-F5344CB8AC3E}">
        <p14:creationId xmlns:p14="http://schemas.microsoft.com/office/powerpoint/2010/main" xmlns="" val="260654040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531584" y="908720"/>
            <a:ext cx="93600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背景助读</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 name="矩形 4">
            <a:hlinkClick r:id="rId3" action="ppaction://hlinksldjump"/>
          </p:cNvPr>
          <p:cNvSpPr/>
          <p:nvPr/>
        </p:nvSpPr>
        <p:spPr>
          <a:xfrm>
            <a:off x="1543680" y="908720"/>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相关链接</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2555776" y="908720"/>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知识梳理</a:t>
            </a:r>
            <a:endParaRPr lang="zh-CN" altLang="en-US" sz="1400" dirty="0">
              <a:solidFill>
                <a:srgbClr val="333333"/>
              </a:solidFill>
              <a:latin typeface="微软雅黑" panose="020B0503020204020204" pitchFamily="34" charset="-122"/>
              <a:ea typeface="微软雅黑" panose="020B0503020204020204" pitchFamily="34" charset="-122"/>
            </a:endParaRPr>
          </a:p>
        </p:txBody>
      </p:sp>
      <p:pic>
        <p:nvPicPr>
          <p:cNvPr id="7" name="Picture 54"/>
          <p:cNvPicPr/>
          <p:nvPr/>
        </p:nvPicPr>
        <p:blipFill>
          <a:blip r:embed="rId5" cstate="print"/>
          <a:stretch>
            <a:fillRect/>
          </a:stretch>
        </p:blipFill>
        <p:spPr>
          <a:xfrm>
            <a:off x="4044987" y="1412776"/>
            <a:ext cx="1054026" cy="1513965"/>
          </a:xfrm>
          <a:prstGeom prst="rect">
            <a:avLst/>
          </a:prstGeom>
        </p:spPr>
      </p:pic>
      <p:sp>
        <p:nvSpPr>
          <p:cNvPr id="2" name="矩形 1"/>
          <p:cNvSpPr>
            <a:spLocks noChangeAspect="1"/>
          </p:cNvSpPr>
          <p:nvPr/>
        </p:nvSpPr>
        <p:spPr>
          <a:xfrm>
            <a:off x="199740" y="2926741"/>
            <a:ext cx="8744520" cy="3748719"/>
          </a:xfrm>
          <a:prstGeom prst="rect">
            <a:avLst/>
          </a:prstGeom>
        </p:spPr>
        <p:txBody>
          <a:bodyPr wrap="square">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鲁迅写作《铸剑》时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国内一片黑暗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那些假革命的反革命者假借革命的名义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杀害无辜而天真的革命者。作者目睹辛亥革命实际上的失败、秋瑾的被杀、袁世凯的大杀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革命党人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五卅惨案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女师大事件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直至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三一八惨案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以段祺瑞为首的北洋军阀血腥屠杀手无寸铁的请愿学生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血的游戏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把鲁迅压抑得喘不过气来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激发了他反抗的、复仇的怒火。于是他想用文学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振奋起人们的反抗力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《铸剑》就是在这样的背景下写成的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表达了作者强烈的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复仇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精神。本文最初发表于</a:t>
            </a:r>
            <a:r>
              <a:rPr lang="en-US" altLang="zh-CN" sz="2200" dirty="0">
                <a:solidFill>
                  <a:srgbClr val="000000"/>
                </a:solidFill>
                <a:latin typeface="Times New Roman" panose="02020603050405020304" pitchFamily="18" charset="0"/>
                <a:cs typeface="Times New Roman" panose="02020603050405020304" pitchFamily="18" charset="0"/>
              </a:rPr>
              <a:t>1927</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25</a:t>
            </a:r>
            <a:r>
              <a:rPr lang="zh-CN" altLang="zh-CN" sz="2200" dirty="0">
                <a:solidFill>
                  <a:srgbClr val="000000"/>
                </a:solidFill>
                <a:latin typeface="Times New Roman" panose="02020603050405020304" pitchFamily="18" charset="0"/>
                <a:cs typeface="Times New Roman" panose="02020603050405020304" pitchFamily="18" charset="0"/>
              </a:rPr>
              <a:t>日、</a:t>
            </a: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10</a:t>
            </a:r>
            <a:r>
              <a:rPr lang="zh-CN" altLang="zh-CN" sz="2200" dirty="0">
                <a:solidFill>
                  <a:srgbClr val="000000"/>
                </a:solidFill>
                <a:latin typeface="Times New Roman" panose="02020603050405020304" pitchFamily="18" charset="0"/>
                <a:cs typeface="Times New Roman" panose="02020603050405020304" pitchFamily="18" charset="0"/>
              </a:rPr>
              <a:t>日《莽原》半月刊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原题为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眉间尺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。后收入小说集《故事新编》时改题为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铸剑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xmlns="" val="2602319192"/>
      </p:ext>
    </p:extLst>
  </p:cSld>
  <p:clrMapOvr>
    <a:masterClrMapping/>
  </p:clrMapOvr>
  <p:transition spd="slow">
    <p:cut/>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531584" y="908720"/>
            <a:ext cx="93600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背景助读</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 name="矩形 4">
            <a:hlinkClick r:id="rId3" action="ppaction://hlinksldjump"/>
          </p:cNvPr>
          <p:cNvSpPr/>
          <p:nvPr/>
        </p:nvSpPr>
        <p:spPr>
          <a:xfrm>
            <a:off x="1543680" y="908720"/>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相关链接</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2555776" y="908720"/>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知识梳理</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484784"/>
            <a:ext cx="8128000" cy="492981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《铸剑》取材于曹丕的《列异传》和干宝的《搜神记》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记述了眉间尺复仇的故事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干将为楚王铸雌雄王剑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历经三年而成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知楚王多疑残忍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必杀自己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就只将雌剑献上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果然被杀。其子眉间尺长到</a:t>
            </a:r>
            <a:r>
              <a:rPr lang="en-US" altLang="zh-CN" sz="2200" dirty="0">
                <a:solidFill>
                  <a:srgbClr val="000000"/>
                </a:solidFill>
                <a:latin typeface="Times New Roman" panose="02020603050405020304" pitchFamily="18" charset="0"/>
                <a:cs typeface="Times New Roman" panose="02020603050405020304" pitchFamily="18" charset="0"/>
              </a:rPr>
              <a:t>16</a:t>
            </a:r>
            <a:r>
              <a:rPr lang="zh-CN" altLang="zh-CN" sz="2200" dirty="0">
                <a:solidFill>
                  <a:srgbClr val="000000"/>
                </a:solidFill>
                <a:latin typeface="Times New Roman" panose="02020603050405020304" pitchFamily="18" charset="0"/>
                <a:cs typeface="Times New Roman" panose="02020603050405020304" pitchFamily="18" charset="0"/>
              </a:rPr>
              <a:t>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奉母命携雄剑为父报仇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却无机可乘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一筹莫展。在野外遇见宴之敖者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宴之敖者愿代替眉间尺复仇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但须用眉间尺的头作进见之资。眉间尺挥剑自杀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宴之敖者悲怆地唱起歌来。之后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他提头负剑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来到皇宫蛊惑楚王。他让楚王摆放一金鼎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将水煮沸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把眉间尺的头抛进去煮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宴之敖者唱起惨烈的歌来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眉间尺的头在水里边舞边耍忽然也唱起歌来。待楚王到金鼎跟前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宴之敖者一下砍掉了楚王的脑袋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两颗头就在沸水里撕咬。眼看眉间尺不敌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宴之敖者毫不犹豫地横剑断颅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三颗头在水中激战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宴之敖者与眉间尺合力把楚王打败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眉间尺终报大仇。</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xmlns="" val="2610869292"/>
      </p:ext>
    </p:extLst>
  </p:cSld>
  <p:clrMapOvr>
    <a:masterClrMapping/>
  </p:clrMapOvr>
  <p:transition spd="slow">
    <p:cut/>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531584" y="908720"/>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背景助读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543680" y="908720"/>
            <a:ext cx="93600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相关链接</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555776" y="908720"/>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知识梳理</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5" name="矩形 4"/>
          <p:cNvSpPr>
            <a:spLocks noChangeAspect="1"/>
          </p:cNvSpPr>
          <p:nvPr/>
        </p:nvSpPr>
        <p:spPr>
          <a:xfrm>
            <a:off x="508000" y="2309890"/>
            <a:ext cx="8128000" cy="249222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鲁迅</a:t>
            </a:r>
            <a:r>
              <a:rPr lang="en-US" altLang="zh-CN" sz="2200" dirty="0">
                <a:solidFill>
                  <a:srgbClr val="000000"/>
                </a:solidFill>
                <a:latin typeface="Times New Roman" panose="02020603050405020304" pitchFamily="18" charset="0"/>
                <a:cs typeface="Times New Roman" panose="02020603050405020304" pitchFamily="18" charset="0"/>
              </a:rPr>
              <a:t>(1881—1936),</a:t>
            </a:r>
            <a:r>
              <a:rPr lang="zh-CN" altLang="zh-CN" sz="2200" dirty="0">
                <a:solidFill>
                  <a:srgbClr val="000000"/>
                </a:solidFill>
                <a:latin typeface="Times New Roman" panose="02020603050405020304" pitchFamily="18" charset="0"/>
                <a:cs typeface="Times New Roman" panose="02020603050405020304" pitchFamily="18" charset="0"/>
              </a:rPr>
              <a:t>原名周树人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字豫才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浙江绍兴人。中国现代伟大的文学家、思想家和革命家。</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《故事新编》是鲁迅先生以远古神话和历史传说为题材而写就的短篇小说集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包括他在不同时期所写的</a:t>
            </a:r>
            <a:r>
              <a:rPr lang="en-US" altLang="zh-CN" sz="2200" dirty="0">
                <a:solidFill>
                  <a:srgbClr val="000000"/>
                </a:solidFill>
                <a:latin typeface="Times New Roman" panose="02020603050405020304" pitchFamily="18" charset="0"/>
                <a:cs typeface="Times New Roman" panose="02020603050405020304" pitchFamily="18" charset="0"/>
              </a:rPr>
              <a:t>8</a:t>
            </a:r>
            <a:r>
              <a:rPr lang="zh-CN" altLang="zh-CN" sz="2200" dirty="0">
                <a:solidFill>
                  <a:srgbClr val="000000"/>
                </a:solidFill>
                <a:latin typeface="Times New Roman" panose="02020603050405020304" pitchFamily="18" charset="0"/>
                <a:cs typeface="Times New Roman" panose="02020603050405020304" pitchFamily="18" charset="0"/>
              </a:rPr>
              <a:t>篇作品。整个《故事新编》虽说以浪漫主义为基本线索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但也融合了现实主义和某些现代主义的成分。</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xmlns="" val="3922263358"/>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hlinkClick r:id="rId3" action="ppaction://hlinksldjump"/>
          </p:cNvPr>
          <p:cNvSpPr/>
          <p:nvPr/>
        </p:nvSpPr>
        <p:spPr>
          <a:xfrm>
            <a:off x="531584" y="908720"/>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背景助读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3" name="矩形 2">
            <a:hlinkClick r:id="rId4" action="ppaction://hlinksldjump"/>
          </p:cNvPr>
          <p:cNvSpPr/>
          <p:nvPr/>
        </p:nvSpPr>
        <p:spPr>
          <a:xfrm>
            <a:off x="1543680" y="908720"/>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相关链接</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5" action="ppaction://hlinksldjump"/>
          </p:cNvPr>
          <p:cNvSpPr/>
          <p:nvPr/>
        </p:nvSpPr>
        <p:spPr>
          <a:xfrm>
            <a:off x="2555776" y="908720"/>
            <a:ext cx="93600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知识梳理</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aphicFrame>
        <p:nvGraphicFramePr>
          <p:cNvPr id="5" name="对象 4"/>
          <p:cNvGraphicFramePr>
            <a:graphicFrameLocks noChangeAspect="1"/>
          </p:cNvGraphicFramePr>
          <p:nvPr>
            <p:extLst>
              <p:ext uri="{D42A27DB-BD31-4B8C-83A1-F6EECF244321}">
                <p14:modId xmlns:p14="http://schemas.microsoft.com/office/powerpoint/2010/main" xmlns="" val="431405419"/>
              </p:ext>
            </p:extLst>
          </p:nvPr>
        </p:nvGraphicFramePr>
        <p:xfrm>
          <a:off x="508000" y="1840310"/>
          <a:ext cx="8128000" cy="3431381"/>
        </p:xfrm>
        <a:graphic>
          <a:graphicData uri="http://schemas.openxmlformats.org/presentationml/2006/ole">
            <p:oleObj spid="_x0000_s3077" name="Document" r:id="rId6" imgW="3895785" imgH="1645401" progId="Word.Document.12">
              <p:embed/>
            </p:oleObj>
          </a:graphicData>
        </a:graphic>
      </p:graphicFrame>
    </p:spTree>
    <p:extLst>
      <p:ext uri="{BB962C8B-B14F-4D97-AF65-F5344CB8AC3E}">
        <p14:creationId xmlns:p14="http://schemas.microsoft.com/office/powerpoint/2010/main" xmlns="" val="1735502240"/>
      </p:ext>
    </p:extLst>
  </p:cSld>
  <p:clrMapOvr>
    <a:masterClrMapping/>
  </p:clrMapOvr>
  <p:timing>
    <p:tnLst>
      <p:par>
        <p:cTn id="1" dur="indefinite" restart="never" nodeType="tmRoot"/>
      </p:par>
    </p:tnLst>
  </p:timing>
</p:sld>
</file>

<file path=ppt/theme/theme1.xml><?xml version="1.0" encoding="utf-8"?>
<a:theme xmlns:a="http://schemas.openxmlformats.org/drawingml/2006/main" name="测控设计模板14新">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语文模板.potx" id="{9C6A8938-2F6C-4DEB-97BE-68ABAF154A87}" vid="{EE0D3671-22AB-4BE8-9419-AF5451C479D3}"/>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语文模板</Template>
  <TotalTime>51</TotalTime>
  <Words>3382</Words>
  <Application>Microsoft Office PowerPoint</Application>
  <PresentationFormat>全屏显示(4:3)</PresentationFormat>
  <Paragraphs>186</Paragraphs>
  <Slides>37</Slides>
  <Notes>0</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37</vt:i4>
      </vt:variant>
    </vt:vector>
  </HeadingPairs>
  <TitlesOfParts>
    <vt:vector size="39" baseType="lpstr">
      <vt:lpstr>测控设计模板14新</vt:lpstr>
      <vt:lpstr>Document</vt:lpstr>
      <vt:lpstr>第三单元成长如蜕</vt:lpstr>
      <vt:lpstr>幻灯片 2</vt:lpstr>
      <vt:lpstr>幻灯片 3</vt:lpstr>
      <vt:lpstr>7　铸　剑</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第三单元成长如蜕</dc:title>
  <dc:creator>Windows User</dc:creator>
  <cp:lastModifiedBy>Administrator</cp:lastModifiedBy>
  <cp:revision>6</cp:revision>
  <dcterms:created xsi:type="dcterms:W3CDTF">2017-06-10T03:18:28Z</dcterms:created>
  <dcterms:modified xsi:type="dcterms:W3CDTF">2017-09-09T13:06:15Z</dcterms:modified>
</cp:coreProperties>
</file>