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62" r:id="rId6"/>
    <p:sldId id="265" r:id="rId7"/>
    <p:sldId id="268" r:id="rId8"/>
    <p:sldId id="271" r:id="rId9"/>
    <p:sldId id="274" r:id="rId10"/>
    <p:sldId id="278" r:id="rId11"/>
    <p:sldId id="281" r:id="rId12"/>
    <p:sldId id="389" r:id="rId13"/>
    <p:sldId id="285" r:id="rId14"/>
    <p:sldId id="288" r:id="rId15"/>
    <p:sldId id="292" r:id="rId16"/>
    <p:sldId id="296" r:id="rId17"/>
    <p:sldId id="299" r:id="rId18"/>
    <p:sldId id="302" r:id="rId19"/>
    <p:sldId id="305" r:id="rId20"/>
    <p:sldId id="308" r:id="rId21"/>
    <p:sldId id="311" r:id="rId22"/>
    <p:sldId id="314" r:id="rId23"/>
    <p:sldId id="317" r:id="rId24"/>
    <p:sldId id="320" r:id="rId25"/>
    <p:sldId id="323" r:id="rId26"/>
    <p:sldId id="326" r:id="rId27"/>
    <p:sldId id="329" r:id="rId28"/>
    <p:sldId id="332" r:id="rId29"/>
    <p:sldId id="335" r:id="rId30"/>
    <p:sldId id="338" r:id="rId31"/>
    <p:sldId id="341" r:id="rId32"/>
    <p:sldId id="344" r:id="rId33"/>
    <p:sldId id="347" r:id="rId34"/>
    <p:sldId id="350" r:id="rId35"/>
    <p:sldId id="353" r:id="rId36"/>
    <p:sldId id="356" r:id="rId37"/>
    <p:sldId id="359" r:id="rId38"/>
    <p:sldId id="362" r:id="rId39"/>
    <p:sldId id="365" r:id="rId40"/>
    <p:sldId id="368" r:id="rId41"/>
    <p:sldId id="371" r:id="rId42"/>
    <p:sldId id="374" r:id="rId43"/>
    <p:sldId id="377" r:id="rId44"/>
    <p:sldId id="380" r:id="rId45"/>
    <p:sldId id="383" r:id="rId46"/>
    <p:sldId id="386" r:id="rId47"/>
  </p:sldIdLst>
  <p:sldSz cx="9144000" cy="684022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65" d="100"/>
          <a:sy n="65" d="100"/>
        </p:scale>
        <p:origin x="-756" y="-108"/>
      </p:cViewPr>
      <p:guideLst>
        <p:guide orient="horz" pos="2160"/>
        <p:guide pos="29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3Bppt模板1-0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2235" y="-5700"/>
            <a:ext cx="9360535" cy="6844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" Target="../slides/slide17.xml"/><Relationship Id="rId6" Type="http://schemas.openxmlformats.org/officeDocument/2006/relationships/slide" Target="../slides/slide2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823200" y="-969076"/>
            <a:ext cx="928688" cy="962742"/>
            <a:chOff x="7893906" y="683558"/>
            <a:chExt cx="928694" cy="965862"/>
          </a:xfrm>
        </p:grpSpPr>
        <p:sp>
          <p:nvSpPr>
            <p:cNvPr id="15" name="圆角矩形 14"/>
            <p:cNvSpPr/>
            <p:nvPr/>
          </p:nvSpPr>
          <p:spPr>
            <a:xfrm>
              <a:off x="7898669" y="683558"/>
              <a:ext cx="889006" cy="965862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93906" y="1072762"/>
              <a:ext cx="928694" cy="5223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6" action="ppaction://hlinksldjump"/>
                </a:rPr>
                <a:t>五年高考</a:t>
              </a:r>
              <a:endParaRPr kumimoji="0" lang="zh-CN" altLang="en-US" sz="14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7" action="ppaction://hlinksldjump"/>
                </a:rPr>
                <a:t>三年模拟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713346" y="-633"/>
            <a:ext cx="1461135" cy="815164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-6985" y="4729480"/>
            <a:ext cx="9144000" cy="1117600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专题六 </a:t>
            </a:r>
            <a:r>
              <a:rPr kumimoji="0" lang="zh-CN" altLang="en-US" sz="3600" b="0" kern="0" cap="none" spc="0" normalizeH="0" baseline="0" noProof="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默写常见的名句名篇</a:t>
            </a:r>
            <a:endParaRPr kumimoji="0" lang="zh-CN" altLang="en-US" sz="2800" b="0" kern="0" cap="none" spc="0" normalizeH="0" baseline="0" noProof="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Rectangle 2"/>
          <p:cNvSpPr txBox="1"/>
          <p:nvPr/>
        </p:nvSpPr>
        <p:spPr>
          <a:xfrm>
            <a:off x="635" y="3936365"/>
            <a:ext cx="91440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高考语文</a:t>
            </a:r>
            <a:r>
              <a: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(课标专用)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(2014课标全国Ⅱ,10)补写出下列句子中的空缺部分。(6分)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(1)《庄子·逍遥游》中以“朝菌”和“蟪蛄”为例来说明“小年”一词的两句是“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(2)李白《行路难》(金樽清酒斗十千)一诗经过大段的反复回旋,最后境界顿开,用“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”两句表达了诗人的乐观和自信。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(3)在《赤壁赋》中,苏轼用“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”两句概括了曹操的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军队在攻破荆州后顺流东下时的军容之盛。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56691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(1)朝菌不知晦朔　蟪蛄不知春秋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(2)长风破浪会有时　直挂云帆济沧海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(3)舳舻千里　旌旗蔽空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(2014课标全国Ⅱ,10)补写出下列句子中的空缺部分。(6分)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(1)《庄子·逍遥游》中以“朝菌”和“蟪蛄”为例来说明“小年”一词的两句是“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(2)李白《行路难》(金樽清酒斗十千)一诗经过大段的反复回旋,最后境界顿开,用“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”两句表达了诗人的乐观和自信。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(3)在《赤壁赋》中,苏轼用“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”两句概括了曹操的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军队在攻破荆州后顺流东下时的军容之盛。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56691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(1)朝菌不知晦朔　蟪蛄不知春秋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(2)长风破浪会有时　直挂云帆济沧海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(3)舳舻千里　旌旗蔽空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88404" y="468906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易错字词:(1)菌,晦朔,蟪蛄;(2)济;(3)舳舻,旌,蔽。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80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(2013课标全国Ⅰ,10)补写出下列名篇名句中的空缺部分。(6分)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(1)足蒸暑土气,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,但惜夏日长。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(白居易《观刈麦》)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(2)五步一楼,十步一阁;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,檐牙高啄;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,钩心斗角。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(杜牧《阿房宫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(3)西望夏口,东望武昌,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,此非孟德之困于周郎者乎?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赋》)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138286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(1)背灼炎天光　力尽不知热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(2)廊腰缦回　各抱地势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(3)山川相缪　郁乎苍苍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4260437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易错字:(1)灼;(2)廊,缦;(3)缪,苍。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71472" y="4700456"/>
            <a:ext cx="8127000" cy="64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注意事项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本题考查考生识记名篇名句的能力。默写时做到“三不”:不丢字,不添字,不写错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别字。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80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(2013课标全国Ⅱ,10)补写出下列名篇名句中的空缺部分。(6分)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(1)蚓无爪牙之利,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,上食埃土,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,用心一也。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(《荀子·劝学》)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(2)每至晴初霜旦,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,属引凄异,空谷传响,哀转久绝。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(郦道元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《三峡》)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(3)春江花朝秋月夜,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。岂无山歌与村笛,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(白居易《琵琶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320972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(1)筋骨之强　下饮黄泉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(2)林寒涧肃　常有高猿长啸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(3)往往取酒还独倾　呕哑嘲哳难为听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445528" y="4348963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易错字词:(1)筋;(2)啸;(3)倾,呕哑嘲哳。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62881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(2012课标全国,10)补写出下列名篇名句中的空缺部分。(6分)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(1)是故所欲有甚于生者,所恶有甚于死者。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,人皆有之,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br>
              <a:rPr dirty="0"/>
            </a:b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(《孟子·告子上》)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(2)呜呼!师道之不复,可知矣。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,君子不齿,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,其可怪也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欤!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(3)四十三年,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,烽火扬州路。可堪回首,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一片神鸦社鼓!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(辛弃疾《永遇乐》)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28926" y="1062815"/>
            <a:ext cx="197104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x-none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教师专用题组</a:t>
            </a:r>
            <a:endParaRPr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71472" y="3991773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(1)非独贤者有是心也　贤者能勿丧耳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(2)巫医乐师百工之人　今其智乃反不能及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(3)望中犹记　佛狸祠下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16966" y="5063343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易错字:(1)丧;(2)及;(3)佛,狸,祠。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(2011课标全国,10)补写出下列名篇名句中的空缺部分。(6分)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(1)子曰:“三人行,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。择其善者而从之,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(2)西当太白有鸟道,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。地崩山摧壮士死,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(李白《蜀道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(3)若夫日出而林霏开,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,晦明变化者,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(欧阳修《醉翁亭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记》)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563145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(1)必有我师焉　其不善者而改之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(2)可以横绝峨眉巅　然后天梯石栈相钩连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(3)云归而岩穴暝　山间之朝暮也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468906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易错字:(1)焉;(2)巅,钩;(3)暝。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383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(2010课标全国,10)补写出下列名篇名句中的空缺部分。(6分)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(1)故木受绳则直,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,君子博学而日参省乎己,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(《荀子·劝学》)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(2)千里马常有,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。故虽有名马,只辱于奴隶人之手,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,不以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千里称也。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(韩愈《杂说&lt;四&gt;》)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(3)莫笑农家腊酒浑,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。山重水复疑无路,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(陆游《游山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西村》)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356691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(1)金就砺则利　则知明而行无过矣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(2)而伯乐不常有　骈死于槽枥之间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(3)丰年留客足鸡豚　柳暗花明又一村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63471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易错字:(1)砺,知,矣;(2)骈,枥;(3)豚。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78822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(2017河南郑州三模,16)补写出下列句子中的空缺部分。(5分)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(1)《逍遥游》中,庄子认为宋荣子在世人都称赞他时却并不因此而奋勉,世人都非难他时也并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不因此而沮丧,只因他能够做到“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(2)《登高》中,杜甫写登高所见秋江之景,视线由高处转向江面洲头,用“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一句,描写出一幅精美的画面。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(3)韩愈在《马说》中写道,如果世上没有伯乐,那么即使有名贵的马,也会“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86116" y="848501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469233" y="1413016"/>
            <a:ext cx="3674403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A组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2017年模拟探究能力测试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：45分钟   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：70分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445528" y="4777591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(1)定乎内外之分　辩乎荣辱之境　(2)渚清沙白鸟飞回　(3)祇辱于奴隶人之手　骈死于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槽枥之间(5分;每答出一空给1分,有错别字则该空不给分)</a:t>
            </a:r>
            <a:endParaRPr lang="zh-CN" altLang="en-US" dirty="0"/>
          </a:p>
        </p:txBody>
      </p:sp>
      <p:sp>
        <p:nvSpPr>
          <p:cNvPr id="8" name="TextBox 2"/>
          <p:cNvSpPr txBox="1"/>
          <p:nvPr/>
        </p:nvSpPr>
        <p:spPr>
          <a:xfrm>
            <a:off x="428596" y="5573837"/>
            <a:ext cx="8127000" cy="346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易错字词:辩、渚、祇、辱、槽枥。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(2017河南百校联盟4月教学质检,16)补写出下列名篇名句中的空缺部分。(5分)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(1)苏轼在《赤壁赋》中从变的角度,描述天地万物不断变化的两句是“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(2)庄子在《逍遥游》中,用夸张的手法描写大鹏先拍击水面达三千里,然后才“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”,飞腾升空。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(3)《观沧海》一诗中写大海水波动荡、山岛高耸突兀的两句是“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3556486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(1)盖将自其变者而观之　则天地曾不能以一瞬　(2)抟扶摇而上者九万里　(3)水何澹澹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山岛竦峙(5分;每答出一空给1分,有错别字则该空不给分)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298382"/>
            <a:ext cx="8127000" cy="693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对于理解型默写,要注意语境的提示语。如(1)中的“从变的角度”;(2)中的“飞腾升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空”;(3)中的“水波动荡、山岛高耸突兀”。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383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(2017河南开封一模,16)补写出下列句子中的空缺部分。(5分)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(1)屈原在《离骚》中,表明自己保持清白,献身正道,追慕古代圣贤的两句是“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(2)杜牧《赤壁》中“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”两句,是对赤壁之战双方胜败易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位后结局的设想。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(3)辛弃疾在《永遇乐·京口北固亭怀古》中运用典故,指出南朝刘义隆草率出兵的结局是:“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563145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(1)伏清白以死直兮　固前圣之所厚　(2)东风不与周郎便　铜雀春深锁二乔　(3)赢得仓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皇北顾(5分;每答出一空给1分,有错别字则该空不给分)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642910" y="4359391"/>
            <a:ext cx="8127000" cy="346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易错字词:兮、雀、赢、仓皇。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062947"/>
            <a:ext cx="8127000" cy="1343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(2017课标全国Ⅰ,16)补写出下列句子中的空缺部分。(5分)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(1)曹操《观沧海》中“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”两句描写了海水荡漾、峰峦矗立的景象。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(2)杜牧在《阿房宫赋》的结尾处感叹道,如果六国爱护自己的百姓,就足以抵抗秦国,紧接着说: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?”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8985" y="991377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五年高考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036975" y="1634319"/>
            <a:ext cx="2749471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统一命题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课标卷题组</a:t>
            </a:r>
            <a:endParaRPr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71472" y="3563145"/>
            <a:ext cx="8127000" cy="64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(1)水何澹澹　山岛竦峙　(2)使秦复爱六国之人　则递三世可至万世而为君　谁得而族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灭也</a:t>
            </a:r>
            <a:endParaRPr lang="zh-CN" altLang="en-US" dirty="0"/>
          </a:p>
        </p:txBody>
      </p:sp>
      <p:sp>
        <p:nvSpPr>
          <p:cNvPr id="8" name="TextBox 2"/>
          <p:cNvSpPr txBox="1"/>
          <p:nvPr/>
        </p:nvSpPr>
        <p:spPr>
          <a:xfrm>
            <a:off x="571472" y="4348963"/>
            <a:ext cx="8127000" cy="64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本题考查默写名篇名句的能力。(1)注意“澹澹”“竦峙”的正确书写;(2)注意“则”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“而”“也”等虚词不要遗漏。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(2017河南南阳期终质评,16)补写出下列句子中的空缺部分。(5分)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(1)《荀子·劝学》善用比喻说理,如第2段,运用多个比喻后,得出了“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”的结论。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(2)李煜《虞美人》中“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”两句写词人夜晚在春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风里、月光下深切怀念故国的情景,伤悲之情溢于言表。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(3)诸葛亮在《出师表》中明确指出,自己身为平民百姓,躬耕于南阳只不过是“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”,并不希望在诸侯中出名、显达。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3556486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(1)君子博学而日参省乎己　则知明而行无过矣　(2)小楼昨夜又东风　故国不堪回首月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明中　(3)苟全性命于乱世(5分;每答出一空给1分,有错别字则该空不给分)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16966" y="4277525"/>
            <a:ext cx="8127000" cy="3018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本题易错字有“己”“知”“矣”“堪”“苟”。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(2017湖北重点中学适应考,16)补写出下列句子中的空缺部分。(5分)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(1)荀况在《劝学》中提出,要成为智慧明达、行为没有错误的人,就应做到“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(2)杜甫《登高》中“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”两句,运用工笔手法,从形、声、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色、态等不同角度具体描写夔州的特定环境。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(3)辛弃疾《破阵子·为陈同甫赋壮词以寄之》中“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句,表现了战况的激烈,画面感很强。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512564"/>
            <a:ext cx="8127000" cy="693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(1)君子博学而日参省乎己　(2)风急天高猿啸哀　渚清沙白鸟飞回　(3)马作的卢飞快    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弓如霹雳弦惊(5分;每答出一空给1分,有错别字则该空不给分)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261399"/>
            <a:ext cx="8127000" cy="3018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本题易错字词有“博”“参省”“渚清”“霹雳”。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(2017湖北荆、荆、襄、宜四地七校联考,12)补写出下列句子中的空缺部分。(5分)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(1)《鱼我所欲也》中体现孟子在不合乎礼义时拒绝追求名利的做人原则的语句是:“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(2)屈原在《离骚》中用方圆不相合来表达自己和世俗小人不相容的两句是: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(3)杜甫晚年四处漂泊、久客他乡。他晚期的诗作《登高》对这种生活状态作了生动而准确的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概括的句子是: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563145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(1)万钟则不辩礼义而受之　万钟于我何加焉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(2)何方圜之能周兮　夫孰异道而相安　(3)万里悲秋常作客(5分;每答出一空给1分,有错别字则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617627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易错字词:辩、方圜、作客等。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(2017安徽百校论坛第二次联考,16)补写出下列句子中的空缺部分。(5分)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(1)陶潜的《饮酒》(其五)中,写再精妙的语言,也不足以传达诗人复杂的感受的两句是: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(2)杜甫在《登高》中用“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”两句,从空间、时间两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方面着笔,把久客最易悲秋的复杂感情融入诗句中。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(3)苏轼的《赤壁赋》中,写客人所吹的箫声使深谷中的蛟龙听了起舞的一句是: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556486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(1)此中有真意　欲辨已忘言　(2)万里悲秋常作客　百年多病独登台　(3)舞幽壑之潜蛟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(5分;每答出一空给1分,有错别字则该空不给分)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16966" y="4277525"/>
            <a:ext cx="8127000" cy="346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该题中需要注意的易错字有“辨”“常”“壑”“潜”等。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(2017安徽皖南八校联考,12)补写出下列句子中的空缺部分。(5分)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(1)孟子在《鱼我所欲也》中指出,当鱼和熊掌“不可得兼”时,“舍鱼而取熊掌者也”;当生和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义“不可得兼”时,“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(2)在《蜀道难》中,诗人通过连绵高耸的山峰、崖壁上的奇树极力地渲染蜀道周围环境凶险的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句子是“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(3)《赤壁赋》中的“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”两句,是苏轼借客之口,用比喻手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法慨叹人的一生只是短暂的片刻。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485048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(1)舍生而取义者也　(2)连峰去天不盈尺　枯松倒挂倚绝壁　(3)寄蜉蝣于天地　渺沧海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之一粟(5分;每答出一空给1分,有错别字则该空不给分)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88404" y="4206087"/>
            <a:ext cx="8127000" cy="3018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“盈”“倚”“蜉蝣”“沧”“粟”等字词要写准确。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(2017安徽马鞍山二中、安师大附中阶段测试,16)补写出下列句子中的空缺部分。(5分)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(1)《离骚》中“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”两句写裁剪荷叶做上衣,缝缀荷花花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瓣做下装,比喻作者品行高洁。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(2)辛弃疾在《永遇乐·京口北固亭怀古》中发出“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感慨,感叹当年的风流余韵已被岁月洗涤殆尽。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(3)李煜《相见欢》中情景交融地描画出秋的萧瑟与词人的孤寂凄寒的词句是“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556486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(1)制芰荷以为衣兮　集芙蓉以为裳　(2)舞榭歌台　风流总被雨打风吹去　(3)寂寞梧桐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深院锁清秋(5分;每答出一空给1分,有错别字则该空不给分)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445528" y="4260437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易错字词:芰荷、舞榭、梧桐。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80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(2017江西宜春二模,16)补写出下列句子中的空缺部分。(5分)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(1)李贺《雁门太守行》中从听觉、视觉角度写出战争激烈场面的诗句是:“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(2)《离骚》中,表现屈原为实现自己的政治理想,至死斗争的句子是:“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(3)李煜《虞美人》中将抽象的愁思形象化的诗句是:“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199296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(1)角声满天秋色里　塞上燕脂凝夜紫　(2)虽体解吾犹未变兮　岂余心之可惩　(3)恰似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一江春水向东流(5分;每答出一空给1分,有错别字则该空不给分)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88404" y="397468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易错字词:燕脂、凝、犹、惩。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80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(2017福建漳州八校联考,16)补写出下列句子中的空缺部分。(5分)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(1)《饮酒》(其五)一诗中,表现诗人虽身居闹市却内心宁静的诗句是: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(2)《逍遥游》在论小年时,指出有的生命短暂得不足一月的句子是: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(3)韩愈《师说》一文中,用“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”两句批判了士大夫以社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会地位为借口而耻于互相学习的心理。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270734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(1)结庐在人境　而无车马喧　(2)朝菌不知晦朔　(3)位卑则足羞　官盛则近谀(5分;每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答出一空给1分,有错别字则该空不给分)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4063211"/>
            <a:ext cx="8127000" cy="3018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易错字词有“喧”“晦朔”“卑”“谀”。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383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(2017广东广州模拟,16)补写出下列句子中的空缺部分。(5分)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(1)李白“朝辞白帝彩云间,千里江陵一日还”的江行奇景令人惊叹,郦道元在《三峡》中也写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到了这段水路,并用“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”形象地写出船行之快。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(2)庄周提出了“不知周之梦为胡蝶与,胡蝶之梦为周与”的哲学命题,李商隐借此在《锦瑟》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中写道“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”,以表达迷离之悲秋、难言之怨愤。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(3)苏轼在《赤壁赋》中,回想起曹孟德在赤壁之战前豪气勃发,在长江岸边高举酒杯,“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”,高声吟咏出千古名句“月明星稀,乌鹊南飞”的场面。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563145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(1)虽乘奔御风　不以疾也　(2)庄生晓梦迷蝴蝶　望帝春心托杜鹃　(3)横槊赋诗(5分;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每答出一空给1分,有错别字则该空不给分)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88404" y="4332837"/>
            <a:ext cx="8127000" cy="3018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易错字有“御”“鹃”“槊”“赋”。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(2017广东揭阳二模,16)补写出下列句子中的空缺部分。(5分)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(1)我国信息产业虽然起步晚,但发展很快,颇有《白雪歌送武判官归京》中的“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”之势。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(2)苏轼的《赤壁赋》中有对英雄人物形象的精彩描写,如写曹操“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(3)韩愈《师说》中“是故弟子不必不如师,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”的观点,与《劝学》中的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“青,取之于蓝,而青于蓝”是相近的。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556486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(1)忽如一夜春风来　千树万树梨花开　(2)酾酒临江　横槊赋诗　(3)师不必贤于弟子(5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分;每答出一空给1分,有错别字则该空不给分)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4348963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易错字:酾、槊、赋。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338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(2017课标全国Ⅱ,16)补写出下列句子中的空缺部分。(5分)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(1)《庄子·逍遥游》中以八千年为一季的大椿为例,阐述何为“大年”,随后指出八百岁的长寿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老人实在不算什么:“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(2)刘禹锡在《陋室铭》中以“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”来借指自己的陋室,抒发自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己仰慕前贤、安贫乐道的情怀。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290311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(1)而彭祖乃今以久特闻　众人匹之　不亦悲乎　(2)南阳诸葛庐　西蜀子云亭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3348831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本题考查默写常见名句名篇的能力。易错情况如下:考生易将“久”写作“寿”,将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“匹”写作“比”,将“不亦”写作“岂不”,将“庐”写作“芦”。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(2017广东梅州二模,16)补写出下列句子中的空缺部分。(5分)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(1)辛弃疾在《永遇乐·京口北固亭怀古》中写古代英雄叱咤风云、驰骋疆场的两句是“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(2)诗句“身无彩凤双飞翼,心有灵犀一点通”表达了身不能共处,心却能相通的意思。白居易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《琵琶行》中与之意思相近的两句是:“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(3)韩愈在《师说》中写道,时人在从师学习的问题上,对其子和对自身有不同的态度,对其子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”;对自身“则耻师焉”。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556486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(1)金戈铁马　气吞万里如虎　(2)同是天涯沦落人　相逢何必曾相识　(3)择师而教之(5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分;每答出一空给1分,有错别字则该空不给分)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27752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易错字词:词戈、沦落、曾。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48633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(2016河南六市一联,10)补写出下列句子中的空缺部分。(6分)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(1)白居易《琵琶行》中的“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”两句借用设问句式和借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景抒情手法,自现境况,表达了“迁谪意”。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(2)荀子《劝学》中“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”两句拿“思”与“学”进行对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比,强调了“学”的重要意义。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(3)世间如无“伯乐”,那么“千里马”也很可能难以摆脱“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”(韩愈《马说》)的悲惨境遇。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1977527" y="991377"/>
            <a:ext cx="4451861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2015—2016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年模拟探究能力测试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 eaLnBrk="0" latinLnBrk="1" hangingPunct="0">
              <a:lnSpc>
                <a:spcPct val="150000"/>
              </a:lnSpc>
              <a:spcBef>
                <a:spcPts val="140"/>
              </a:spcBef>
            </a:pPr>
            <a:r>
              <a:rPr lang="en-US" altLang="zh-CN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时间：</a:t>
            </a:r>
            <a:r>
              <a:rPr lang="en-US" altLang="zh-CN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45</a:t>
            </a:r>
            <a:r>
              <a:rPr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分钟   分值：</a:t>
            </a:r>
            <a:r>
              <a:rPr lang="en-US" altLang="zh-CN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84</a:t>
            </a:r>
            <a:r>
              <a:rPr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</a:t>
            </a:r>
            <a:r>
              <a:rPr lang="en-US" altLang="zh-CN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lang="zh-CN" altLang="en-US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00034" y="4352732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(1)其间旦暮闻何物　杜鹃啼血猿哀鸣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(2)吾尝终日而思矣　不如须臾之所学也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(3)祇辱于奴隶人之手　骈死于槽枥之间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00034" y="5420533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易错字词:(1)啼,哀;(2)臾;(3)祇,槽枥。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80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(2016河南许昌、新乡、平顶山一调,10)补写出下列句子中的空缺部分。(6分)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(1)《庄子·逍遥游》中用“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”两句写出了鲲鹏徙南冥的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壮观场面。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(2)苏轼《赤壁赋》中描写月出之后江面景色的句子是“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(3)陆游在《游山西村》中的名句“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”,既描写实景,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也形容由困境到佳境的转变。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205955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(1)水击三千里　抟扶摇而上者九万里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(2)白露横江　水光接天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(3)山重水复疑无路　柳暗花明又一村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88404" y="427752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易错字:(1)抟;(3)重,复,暗。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(2016河北石家庄一检,10)补写出下列句子中的空缺部分。(6分)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(1)《诗经·氓》中“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”两句,通过叶子衰败的景象预示不如意的事情就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要发生。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(2)《师说》中,韩愈指出“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”不是他所说的能传授道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理、解答疑难问题的老师。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(3)李商隐《无题》(相见时难别亦难)中“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”一联,以想象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手法来写对方的相思之苦。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356691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(1)桑之落矣　其黄而陨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(2)彼童子之师　授之书而习其句读者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(3)晓镜但愁云鬓改　夜吟应觉月光寒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463471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易错字:(1)陨;(2)授;(3)鬓。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(2016河北石家庄二检,10)补写出下列句子中的空缺部分。(6分)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(1)《诗经·氓》中“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”两句,体现了女主人公自嫁氓为妻,多年来一直早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起晚睡,忙碌操劳。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(2)苏轼《赤壁赋》中用比喻的手法,感叹生命短暂和个体渺小的句子是:“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(3)李贺《雁门太守行》中从听觉、视觉角度写出战争的激烈场面的诗句是:“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563145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(1)夙兴夜寐　靡有朝矣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(2)寄蜉蝣于天地　渺沧海之一粟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(3)角声满天秋色里　塞上燕脂凝夜紫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16966" y="468906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易错字词:(1)夙,寐,靡;(2)蜉蝣,粟;(3)燕脂。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(2016河北邯郸一模,10)补写出下列句子中的空缺部分。(6分)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(1)苏轼《赤壁赋》中“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”两句,写作者与友人在扁舟中举杯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共饮的场景。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(2)《逍遥游》中,写宋荣子看淡了世间的荣辱,不会因为外界的评价而更加奋勉或沮丧的句子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(3)白居易在《钱塘湖春行》中,借飞鸟的活动来传达春天来临的信息并表达自己喜悦之情的句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56691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(1)驾一叶之扁舟　举匏樽以相属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(2)且举世誉之而不加劝　举世非之而不加沮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(3)几处早莺争暖树　谁家新燕啄春泥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68906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易错字:(1)匏,樽,属;(2)沮;(3)啄。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(2016山西八校联考,10)补写出下面句子中的空缺部分。(6分)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(1)荀子在《劝学》中说自己整天思考不如片刻学习收获大的两句是“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(2)王维在《使至塞上》中,以传神之笔勾画出塞外雄浑壮观景象的名句是“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(3)辛弃疾在《永遇乐·京口北固亭怀古》中写古代英雄叱咤风云、驰骋疆场的名句是“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638352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(1)吾尝终日而思矣　不如须臾之所学也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(2)大漠孤烟直　长河落日圆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(3)金戈铁马　气吞万里如虎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445528" y="4706153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易错字词:(1)矣,须臾;(2)圆;(3)戈。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(2016山西四校二联,10)补写出下列句子中的空缺部分。(6分)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(1)荀子在《劝学》中强调学习与省察自己的必要性的句子是: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(2)李白《蜀道难》中“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”两句运用夸张的手法从人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的角度极写蜀道之高危。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(3)苏轼在《水调歌头》(明月几时有)中寄寓离情,释却离愁后,表达美好祝愿的名句是: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594430"/>
            <a:ext cx="8127000" cy="1040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(1)君子博学而日参省乎己　则知明而行无过矣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(2)扪参历井仰胁息　以手抚膺坐长叹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(3)但愿人长久　千里共婵娟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445528" y="4716581"/>
            <a:ext cx="8127000" cy="346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易错字词:(1)博,知;(2)扌门,膺;(3)婵娟。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(2016山西四校三联,10)补写出下列句子中的空缺部分。(6分)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(1)《琵琶行》中从听者感受的角度写乐曲声中止时的效果的两句是“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(2)苏轼在《赤壁赋》中,表达自己愿意与神仙相交,与明月同在的句子是“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(3)欧阳修在《醉翁亭记》中用对比手法写游人和自己不同的乐趣,从而表现自己“与民同乐”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的志趣的句子是“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356691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(1)别有幽愁暗恨生　此时无声胜有声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(2)挟飞仙以遨游　抱明月而长终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(3)人知从太守游而乐　而不知太守之乐其乐也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706153"/>
            <a:ext cx="8127000" cy="346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易错字词:(1)幽愁;(2)挟,遨。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(2016安徽合肥一模,10)补写出下列句子中的空缺部分。(6分)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(1)《道德经》里提及的“善人者,不善人之师;不善人者,善人之资”,与《论语》中的“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”有异曲同工之妙。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(2)杜牧在《阿房宫赋》中用比喻和反问的手法描写楼阁之间通道壮美的句子是:“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(3)辛弃疾在《永遇乐·京口北固亭怀古》中赞叹刘裕北伐气势和战功的句子是:“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563145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(1)择其善者而从之　其不善者而改之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(2)复道行空　不霁何虹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(3)金戈铁马　气吞万里如虎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706153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易错字:(1)择;(2)霁;(3)戈。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338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(2017课标全国Ⅲ,16)补写出下列句子中的空缺部分。(5分)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(1)《荀子·劝学》中强调了积累的重要。以积土成山、积水成渊可以兴风雨、生蛟龙设喻,引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”的观点。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(2)杜甫《茅屋为秋风所破歌》中,“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”两句写狂风停止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之后云层变得墨黑,天色马上暗下来,引出下文屋破又遭连夜雨的境况。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2842106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(1)积善成德　而神明自得　圣心备焉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(2)俄顷风定云墨色　秋天漠漠向昏黑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16966" y="356691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本题考查默写名篇名句的能力。(1)易误点:被题干中的“以积土成山、积水成渊可以兴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风雨、生蛟龙设喻”误导。观点是直接阐明的内容,不用比喻。(2)先找切入点,以横线后“狂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风停止之后”为切入点想出对应词语“风定”;然后前后填充即可。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80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(2016广东深圳一调,10)补写出下列句子中的空缺部分。(6分)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(1)《阿房宫赋》中作者泼墨写意,粗笔勾勒。言阿房宫占地之广,状其楼阁之高的句子是: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(2)杜甫一生失意,常陷入病痛孤独之境,《登高》一诗对此有直接描述,这个句子是: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(3)《爱莲说》中描写莲花高洁质朴的对偶句是: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205955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(1)覆压三百余里　隔离天日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(2)万里悲秋常作客　百年多病独登台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(3)出淤泥而不染　濯清涟而不妖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88404" y="433187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易错字:(1)覆;(2)作;(3)濯,涟。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(2016湖北武汉调研,10)补写出下列句子中的空缺部分。(6分)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(1)在《三峡》中,郦道元用“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”来概括峡江两岸峰峦紧密相接的特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(2)杜牧《阿房宫赋》中“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”两句,意在讽喻唐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朝统治者,如果不吸取教训,就会重蹈历史的覆辙。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(3)李煜《虞美人》中“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”两句,表现了作者对江山易主、物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是人非的怅恨和叹惋。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56691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(1)两岸连山　略无阙处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(2)后人哀之而不鉴之　亦使后人而复哀后人也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(3)雕栏玉砌应犹在　只是朱颜改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468906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易错字:(1)阙;(3)砌。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383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(2016福建福州质检,10)补写出下列句子中的空缺部分。(6分)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(1)《庄子·逍遥游》中“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”两句,意思是说大鹏要高飞万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里,必须借助强劲大风负载其巨大的翅膀。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(2)白居易《琵琶行》中“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”两句,从侧面烘托出听众完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全沉浸在音乐声中的状态,表现了琵琶女的弹奏动人。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(3)范仲淹《渔家傲》中“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”两句,写出了戍边将士离家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万里,但功业未成,因而没打算归家的内心世界。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56691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(1)风之积也不厚　则其负大翼也无力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(2)东船西舫悄无言　唯见江心秋月白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(3)浊酒一杯家万里　燕然未勒归无计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716581"/>
            <a:ext cx="8127000" cy="346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易错字:(1)翼;(2)舫,唯;(3)燕,勒。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(2015河北石家庄一检,10)补写出下列句子中的空缺部分。(6分)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(1)杜甫在《登高》中抒发漂泊异乡、年老体病的惆怅之情的名句是: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(2)荀子《劝学》中“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”两句直接表明了君子广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泛学习并经常反思的意义。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(3)柳宗元在《小石潭记》中借鱼来表现水清的名句是: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56691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(1)万里悲秋常作客　百年多病独登台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(2)君子博学而日参省乎己　则知明而行无过矣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(3)潭中鱼可百许头　皆若空游无所依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645143"/>
            <a:ext cx="8127000" cy="346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易错字:(1)作;(2)参,己,知;(3)依。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(2015河南郑州一模,10)补写出下列句子中的空缺部分。(6分)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(1)从《诗经·氓》最后一章里的“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”来看,男女主人公年少时关系非常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融洽。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(2)苏轼《赤壁赋》中“客”感叹自己生命短暂、羡慕江水长流不息的句子是:“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(3)岑参《白雪歌送武判官归京》中以花喻雪的两句诗是:“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563145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(1)总角之宴　言笑晏晏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(2)哀吾生之须臾　羡长江之无穷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(3)忽如一夜春风来　千树万树梨花开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445528" y="4706153"/>
            <a:ext cx="8127000" cy="64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易错字:(1)晏;(2)臾,羡。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第三部分　语言文字应用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(2016课标全国Ⅰ,10)补写出下列句子中的空缺部分。(6分)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(1)《荀子·劝学》指出,蚯蚓虽然身体柔弱,却能“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”,是用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心专一的缘故。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(2)在《出师表》开头,诸葛亮向后主指出,先帝刘备过早去世,“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”,正是危急存亡之时。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(3)在《永遇乐(千古江山)》中,辛弃疾回顾了元嘉年间的那次北伐,宋文帝刘义隆本希望能够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”,但由于行事草率,最终却“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56691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(1)上食埃土　下饮黄泉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(2)今天下三分　益州疲弊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(3)封狼居胥　赢得仓皇北顾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63471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易错字词:(1)埃;(2)弊;(3)胥,赢,仓皇。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(2016课标全国Ⅱ,10)补写出下列句子中的空缺部分。(6分)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(1)《孟子·鱼我所欲也》中表示,生是我希望得到的,义也是我希望得到的,但“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(2)李白《蜀道难》中“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”两句,以感叹的方式收束对蜀道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凶险的描写,转入后文对人事的关注。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(3)杜牧《阿房宫赋》中以“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”描写阿房宫宫人的美丽,她们伫立远眺,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盼望皇帝临幸。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491707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(1)二者不可得兼　舍生而取义者也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(2)其险也如此　嗟尔远道之人胡为乎来哉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(3)一肌一容　尽态极妍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63471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易错字词:(1)得兼;(2)嗟,哉;(3)妍。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6.(2016课标全国Ⅲ,10)补写出下列句子中的空缺部分。(6分)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(1)《左传·曹刿论战》中记载,鲁庄公十年,齐国入侵。曹刿求见国君献策,但他的乡人质疑道:</a:t>
            </a:r>
            <a:br/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?”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(2)严格地说,浔阳并非绝对没有音乐,只是声音单调繁杂,实在难以入耳。白居易《琵琶行》中</a:t>
            </a:r>
            <a:br/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”两句表达了这样的意思。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(3)在《赤壁赋》的开头,苏轼写自己与朋友泛舟赤壁之下,朗诵《诗经·陈风》中的《月出》篇,</a:t>
            </a:r>
            <a:br/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即文中所谓“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00034" y="3522992"/>
            <a:ext cx="8127000" cy="1040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(1)肉食者谋之　又何间焉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(2)岂无山歌与村笛　呕哑嘲哳难为听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(3)诵明月之诗　歌窈窕之章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63471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易错字词:(1)焉;(2)嘲哳;(3)窈窕。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445528" y="5068074"/>
            <a:ext cx="8127000" cy="9954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易错警示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易错点有三:一是有些字形易出错,如“焉”“嘲哳”“诵”“窈窕”等;二是有些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字的顺序易颠倒,如“呕哑”“嘲哳”“窈窕”;三是有些字易被习惯性漏掉,如“肉食者谋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之”“诵明月之诗”“歌窈窕之章”的“之”。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(2015课标全国Ⅱ,10)补写出下列句子中的空缺部分。(6分)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(1)《庄子·逍遥游》指出,“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就像倒在堂前洼地的一杯水,无法浮起一个杯子一样。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(2)白居易《琵琶行》中“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”两句,写的是演奏正式开始之前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的准备过程。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(3)杜牧《赤壁》中“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”两句,设想了赤壁之战双方胜败易位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后将导致的结局。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3491707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(1)(且夫)水之积也不厚　则其负大舟也无力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(2)转轴拨弦三两声　未成曲调先有情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(3)东风不与周郎便　铜雀春深锁二乔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617627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易错字:(1)负;(2)轴,弦;(3)雀,锁。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383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(2014课标全国Ⅰ,10)补写出下列句子中的空缺部分。(6分)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(1)屈原在《离骚》中表现自己同情百姓的苦难生活,并因此流泪叹息的名句是“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(2)李白《蜀道难》中“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”两句写山势高险,即便是善飞的黄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鹤、轻捷的猿猴都很难越过。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(3)杜甫在《春望》中借花鸟以抒发自己悲愤情感的名句是“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3563145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(1)长太息以掩涕兮　哀民生之多艰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(2)黄鹤之飞尚不得过　猿猱欲度愁攀援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(3)感时花溅泪　恨别鸟惊心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63471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易错字:(1)涕;(2)猱,援;(3)溅。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00034" y="5067112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疑难突破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高考所选择的名句大多出自课内所学篇目,只有少数来自课外,该如何识记这些课内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的名句,需要一定的技巧。平时对名句的识记要立足于对诗句的理解,在理解的基础上记忆既准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确还不容易写错字;然后要立足于“写”,不要出现错别字。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模板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0</TotalTime>
  <Words>13854</Words>
  <Application>WPS 演示</Application>
  <PresentationFormat>自定义</PresentationFormat>
  <Paragraphs>472</Paragraphs>
  <Slides>44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Calibri</vt:lpstr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Administrator</cp:lastModifiedBy>
  <cp:revision>138</cp:revision>
  <dcterms:created xsi:type="dcterms:W3CDTF">2017-07-29T02:57:02Z</dcterms:created>
  <dcterms:modified xsi:type="dcterms:W3CDTF">2017-07-29T03:04:12Z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