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04" r:id="rId3"/>
    <p:sldId id="306" r:id="rId4"/>
    <p:sldId id="307" r:id="rId5"/>
    <p:sldId id="308" r:id="rId6"/>
    <p:sldId id="309" r:id="rId7"/>
    <p:sldId id="311" r:id="rId8"/>
    <p:sldId id="312" r:id="rId9"/>
    <p:sldId id="314" r:id="rId10"/>
    <p:sldId id="315" r:id="rId11"/>
    <p:sldId id="317" r:id="rId12"/>
    <p:sldId id="318" r:id="rId13"/>
    <p:sldId id="320" r:id="rId14"/>
    <p:sldId id="337" r:id="rId15"/>
    <p:sldId id="338" r:id="rId16"/>
    <p:sldId id="339" r:id="rId17"/>
    <p:sldId id="350" r:id="rId18"/>
    <p:sldId id="352" r:id="rId19"/>
    <p:sldId id="351" r:id="rId20"/>
    <p:sldId id="324" r:id="rId21"/>
    <p:sldId id="346" r:id="rId22"/>
    <p:sldId id="347" r:id="rId23"/>
    <p:sldId id="348" r:id="rId24"/>
    <p:sldId id="349" r:id="rId25"/>
    <p:sldId id="353" r:id="rId26"/>
    <p:sldId id="354" r:id="rId27"/>
    <p:sldId id="355" r:id="rId28"/>
    <p:sldId id="356" r:id="rId29"/>
    <p:sldId id="357" r:id="rId30"/>
    <p:sldId id="358" r:id="rId3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4" autoAdjust="0"/>
    <p:restoredTop sz="81520" autoAdjust="0"/>
  </p:normalViewPr>
  <p:slideViewPr>
    <p:cSldViewPr snapToGrid="0">
      <p:cViewPr>
        <p:scale>
          <a:sx n="75" d="100"/>
          <a:sy n="75" d="100"/>
        </p:scale>
        <p:origin x="-1854" y="-4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package" Target="../embeddings/Microsoft_Office_Word___6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16681" y="991210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词语运用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229360" y="1772682"/>
            <a:ext cx="6614160" cy="262359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(4)</a:t>
            </a:r>
            <a:r>
              <a:rPr lang="zh-CN" altLang="en-US" sz="1400" dirty="0" smtClean="0"/>
              <a:t>必备考点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①望文生义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主观臆断。</a:t>
            </a:r>
            <a:r>
              <a:rPr lang="en-US" sz="1400" dirty="0" smtClean="0"/>
              <a:t>(5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3</a:t>
            </a:r>
            <a:r>
              <a:rPr lang="zh-CN" altLang="en-US" sz="1400" dirty="0" smtClean="0"/>
              <a:t>考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②对象不当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张冠李戴。③褒贬不分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感情失当。</a:t>
            </a:r>
            <a:r>
              <a:rPr lang="en-US" sz="1400" dirty="0" smtClean="0"/>
              <a:t>(5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考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④语意重复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画蛇添足。⑤前后矛盾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自相抵牾。</a:t>
            </a:r>
            <a:r>
              <a:rPr lang="en-US" sz="1400" dirty="0" smtClean="0"/>
              <a:t>(5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考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⑥不明语境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谦敬错位。⑦范围不清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轻重失当。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(5)</a:t>
            </a:r>
            <a:r>
              <a:rPr lang="zh-CN" altLang="en-US" sz="1400" dirty="0" smtClean="0"/>
              <a:t>备考提醒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解答这类题目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首先要重视平时的积累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对课文或课外读物中出现的词语要读得准确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写得无误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用得自如。其次要能从词语的感情色彩、适用对象范围等角度从整体上准确把握词语的意义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防止一知半解、望文生义。中考对正确使用词语的考查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已经不再是对语言静态的分析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而是提供语境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让考生加以辨析。因此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辨析词语使用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除了对词语本身的含义、功能等把握外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还需在语境中准确解读与把握。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20800" y="2185716"/>
            <a:ext cx="7020560" cy="6809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真题定位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/>
              <a:t>江西省</a:t>
            </a:r>
            <a:r>
              <a:rPr lang="en-US" sz="1400" dirty="0" smtClean="0"/>
              <a:t>2014—2018</a:t>
            </a:r>
            <a:r>
              <a:rPr lang="zh-CN" altLang="en-US" sz="1400" dirty="0" smtClean="0"/>
              <a:t>年第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题都考查了此考点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分值为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分。</a:t>
            </a: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42720" y="1442720"/>
            <a:ext cx="6492240" cy="294676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分析近年江西省及全国各地中考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成语考查设错方法主要有下面八种。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1.</a:t>
            </a:r>
            <a:r>
              <a:rPr lang="zh-CN" altLang="en-US" sz="1400" dirty="0" smtClean="0"/>
              <a:t>望文生义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仅按照成语字面意思判断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忽视了成语的引申义、比喻义等深层次含义。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我市将举行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讲文明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树新风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知识竞赛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同学们都当仁不让地推荐能说会道的林宇同学参赛。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当仁不让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原指以仁为任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无所谦让。后指遇到应该做的事就积极主动去做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不退让。本句中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同学们推荐林宇同学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用在此处是望文生义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深夜凛冽的北风从后窗缝里灌进来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常常把人们从梦中冻醒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让人不寒而栗。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不寒而栗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指不冷而发抖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形容非常害怕、恐惧。不是用来形容因为寒冷而发抖。用在此处是望文生义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  <p:grpSp>
        <p:nvGrpSpPr>
          <p:cNvPr id="3" name="组合 16"/>
          <p:cNvGrpSpPr/>
          <p:nvPr/>
        </p:nvGrpSpPr>
        <p:grpSpPr>
          <a:xfrm>
            <a:off x="644346" y="846050"/>
            <a:ext cx="1094096" cy="288147"/>
            <a:chOff x="2074963" y="4295092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2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71600" y="1300480"/>
            <a:ext cx="6776720" cy="24180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2.</a:t>
            </a:r>
            <a:r>
              <a:rPr lang="zh-CN" altLang="en-US" sz="1400" dirty="0" smtClean="0"/>
              <a:t>张冠李戴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忽略了成语的使用对象和使用范围。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三年的初中生活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我们师生相处融洽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相敬如宾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留下了许多美好的记忆。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相敬如宾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专指夫妻间互敬和睦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此处用于师生相处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属于不分对象的乱用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张冠李戴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井冈山的石、雾、松是大自然的造化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无不巧夺天工。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巧夺天工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意思是精巧的人工胜过天然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其适用对象是人造的东西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这里用来描述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石、雾、松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等自然景观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是不适宜的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20800" y="1117600"/>
            <a:ext cx="6797040" cy="39506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3.</a:t>
            </a:r>
            <a:r>
              <a:rPr lang="zh-CN" altLang="en-US" sz="1400" dirty="0" smtClean="0"/>
              <a:t>褒贬不分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词语的感情色彩可谓褒贬分明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我们在运用时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要因目的、场合、对象的不同而异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用于赞扬、夸奖的使用褒义词语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用于贬斥、批评的使用贬义词语。否则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词语运用就不恰当了。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阳春四月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井冈山的杜鹃花开了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游客们趋之若鹜。即使是下雨天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井冈山茨坪也是人山人海。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趋之若鹜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本义是像鸭子一样成群跑过去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比喻人们成群地争着前去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常含贬义。游客们赏花是合理的、正当的、正常的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没有任何可贬低之处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趋之若鹜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这一贬义词来描述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显然是不准确的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徐玉玉被电信诈骗致死案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审判会上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法官面对着罪犯陈文辉一伙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满腔怒火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振振有词地痛斥这帮罪犯。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振振有词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形容自以为理由充分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说个没完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是个贬义词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用在法官身上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感情色彩用反了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endParaRPr lang="zh-CN" altLang="en-US" sz="14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2080" y="1259840"/>
            <a:ext cx="6746240" cy="197726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4.</a:t>
            </a:r>
            <a:r>
              <a:rPr lang="zh-CN" altLang="en-US" sz="1400" dirty="0" smtClean="0"/>
              <a:t>语意重复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有些句子中已含有某个词语的部分意思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再用该词语就会造成重复啰唆的毛病。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他父亲因事入狱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对你这个不甚相熟的朋友来说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确实有难言之隐的苦衷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不便明说。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难言之隐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指隐藏在内心深处不便说出口的原因或事情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苦衷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重复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听了江西最美乡村教师代表支月英的事迹介绍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我对他们的崇敬之情油然而生地产生。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油然而生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指自然地产生某种思想感情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与后面的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地产生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重复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0960" y="1087120"/>
            <a:ext cx="6827520" cy="331216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5.</a:t>
            </a:r>
            <a:r>
              <a:rPr lang="zh-CN" altLang="en-US" sz="1400" dirty="0" smtClean="0"/>
              <a:t>前后矛盾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由于不了解某些词语的准确意思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容易造成前后矛盾而误用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使之与整个句子的意思前后矛盾。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中国男子足球队在亚足联</a:t>
            </a:r>
            <a:r>
              <a:rPr lang="en-US" sz="1400" dirty="0" smtClean="0"/>
              <a:t>U23</a:t>
            </a:r>
            <a:r>
              <a:rPr lang="zh-CN" altLang="en-US" sz="1400" dirty="0" smtClean="0"/>
              <a:t>预选赛中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连连失利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最后功亏一篑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艰难逼平柬埔寨队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激起了球迷的普遍不满。</a:t>
            </a:r>
            <a:r>
              <a:rPr lang="en-US" sz="1400" dirty="0" smtClean="0"/>
              <a:t>(</a:t>
            </a:r>
            <a:r>
              <a:rPr lang="zh-CN" altLang="en-US" sz="1400" dirty="0" smtClean="0"/>
              <a:t>既然说中国男子足球队在亚足联</a:t>
            </a:r>
            <a:r>
              <a:rPr lang="en-US" sz="1400" dirty="0" smtClean="0"/>
              <a:t>U23</a:t>
            </a:r>
            <a:r>
              <a:rPr lang="zh-CN" altLang="en-US" sz="1400" dirty="0" smtClean="0"/>
              <a:t>预选赛中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连连失利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艰难逼平柬埔寨队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那么就不能说是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功亏一篑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。比赛中一路过关斩将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最后在决赛中惜败获得亚军才是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功亏一篑</a:t>
            </a:r>
            <a:r>
              <a:rPr lang="en-US" sz="1400" dirty="0" smtClean="0"/>
              <a:t>”)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开始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人家送礼他都不收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时间长了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他就认为是小事一桩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犯不着太认真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也就不以为然了。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不以为然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意思是不认为是对的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表示不同意。说话者要表达的意思是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不认为错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可用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不以为非</a:t>
            </a:r>
            <a:r>
              <a:rPr lang="en-US" sz="1400" dirty="0" smtClean="0"/>
              <a:t>”)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0960" y="1087120"/>
            <a:ext cx="677672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6.</a:t>
            </a:r>
            <a:r>
              <a:rPr lang="zh-CN" altLang="en-US" sz="1400" dirty="0" smtClean="0"/>
              <a:t>谦敬错位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谦敬错位主要是指没有明晰成语有其特定的成语环境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谦辞与敬辞混淆。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我不计较你的过错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高抬贵手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放你一马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希望你以后不要再犯这样的错误了。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高抬贵手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是个表示敬称的成语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用于说自己就不对了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这就是主客颠倒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谦敬错位的乱用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专家对高效课堂精辟的论述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深入浅出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抛砖引玉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令我茅塞顿开。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抛砖引玉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比喻用自己不成熟的意见或作品引出别人更好的意见或好作品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是个谦称成语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用来说自己的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句子中是说别人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谦敬错位了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0960" y="1087120"/>
            <a:ext cx="677672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7.</a:t>
            </a:r>
            <a:r>
              <a:rPr lang="zh-CN" altLang="en-US" sz="1400" dirty="0" smtClean="0"/>
              <a:t>轻重失当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成语词义有轻重之分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容易导致大词小用或小词大用。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十八大后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反腐力度不断加大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许多贪污腐败的高官认罚伏法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人们认为他们真是自作自受。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自作自受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指自己做错了事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自己承受不好的结果。用以表述人们对罪犯判处死刑一事的看法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很明显感情程度过轻。可改为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罪有应得</a:t>
            </a:r>
            <a:r>
              <a:rPr lang="en-US" sz="1400" dirty="0" smtClean="0"/>
              <a:t>”)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每个考生都应充分做好复习准备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否则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上了考场有个三长两短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就会影响水平的发挥。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三长两短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意思是指发生意外而死亡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考试不做好复习准备就会死亡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这显然是轻重失当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05280" y="1513840"/>
            <a:ext cx="6553200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8.</a:t>
            </a:r>
            <a:r>
              <a:rPr lang="zh-CN" altLang="en-US" sz="1400" dirty="0" smtClean="0"/>
              <a:t>不当修饰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成语的修饰不当主要表现在修饰语与中心词之间的搭配。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　那是一张两人的合影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左边是一位英俊的解放军战士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右边是一位文弱的莘莘学子。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莘莘学子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是集体概念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与数量短语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一位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不能搭配</a:t>
            </a:r>
            <a:r>
              <a:rPr lang="en-US" sz="1400" dirty="0" smtClean="0"/>
              <a:t>)</a:t>
            </a:r>
            <a:endParaRPr lang="zh-CN" altLang="en-US" sz="1400" dirty="0" smtClean="0"/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例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　当登上黄山天都峰的鲫鱼背时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人们都常有如临深渊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如履薄冰的恐惧感。</a:t>
            </a:r>
            <a:r>
              <a:rPr lang="en-US" sz="1400" dirty="0" smtClean="0"/>
              <a:t>(“</a:t>
            </a:r>
            <a:r>
              <a:rPr lang="zh-CN" altLang="en-US" sz="1400" dirty="0" smtClean="0"/>
              <a:t>如临深渊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如履薄冰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表示小心、谨慎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不能修饰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恐惧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这一中心语</a:t>
            </a:r>
            <a:r>
              <a:rPr lang="en-US" sz="1400" dirty="0" smtClean="0"/>
              <a:t>)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05680" y="1281613"/>
            <a:ext cx="3777211" cy="33107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8880" y="1326709"/>
            <a:ext cx="2838865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98721" y="1656078"/>
            <a:ext cx="346455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此题考查理解和运用常见成语的能力。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宽宏大量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形容人度量大。使用正确。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开卷有益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读书总有好处。使用正确。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草长莺飞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形容江南春天的景色。使用正确。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一拍即合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一打拍子就合上了曲子的节奏。比喻双方很容易一致。不符合句中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几轮艰难谈判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的语境。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50863" y="1255713"/>
          <a:ext cx="3987800" cy="4141787"/>
        </p:xfrm>
        <a:graphic>
          <a:graphicData uri="http://schemas.openxmlformats.org/presentationml/2006/ole">
            <p:oleObj spid="_x0000_s1025" name="文档" r:id="rId3" imgW="4017179" imgH="417022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应考必备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16462" y="1908474"/>
            <a:ext cx="5815298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版资源“专题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词语运用”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598279" y="966007"/>
            <a:ext cx="1644399" cy="288147"/>
            <a:chOff x="2074963" y="4295094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4"/>
              <a:ext cx="2028936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随堂巩固训练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96721" y="3291840"/>
            <a:ext cx="6492240" cy="1239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扑朔迷离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形容事情错综复杂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难以辨别清楚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用来形容大雾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语境不妥。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674813" y="1311275"/>
          <a:ext cx="6059487" cy="1927225"/>
        </p:xfrm>
        <a:graphic>
          <a:graphicData uri="http://schemas.openxmlformats.org/presentationml/2006/ole">
            <p:oleObj spid="_x0000_s19457" name="文档" r:id="rId4" imgW="6064631" imgH="2186170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门庭若市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指门口和院子里人很多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热闹得像市场一样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形容交际来往的人很多。用来形容市场不当。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03718" y="982980"/>
          <a:ext cx="6062662" cy="2185988"/>
        </p:xfrm>
        <a:graphic>
          <a:graphicData uri="http://schemas.openxmlformats.org/presentationml/2006/ole">
            <p:oleObj spid="_x0000_s34817" name="文档" r:id="rId3" imgW="6063192" imgH="2186170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别具匠心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指在技巧和艺术方面具有与众不同的巧妙构思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不能用来形容自然景物。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83093" y="869315"/>
          <a:ext cx="6059487" cy="2379663"/>
        </p:xfrm>
        <a:graphic>
          <a:graphicData uri="http://schemas.openxmlformats.org/presentationml/2006/ole">
            <p:oleObj spid="_x0000_s35841" name="文档" r:id="rId3" imgW="6064631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趋之若鹜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本义是像鸭子一样成群跑过去。比喻人们成群地争着前去。常含贬义。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795145" y="825183"/>
          <a:ext cx="6380163" cy="2582862"/>
        </p:xfrm>
        <a:graphic>
          <a:graphicData uri="http://schemas.openxmlformats.org/presentationml/2006/ole">
            <p:oleObj spid="_x0000_s36865" name="文档" r:id="rId3" imgW="6380565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指列举出一件事情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进而以此类推知道其他许多事情。比喻善于学习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能够由此知彼。而列举多个交通安全和游泳安全问题不能用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774825" y="839788"/>
          <a:ext cx="6489700" cy="2582862"/>
        </p:xfrm>
        <a:graphic>
          <a:graphicData uri="http://schemas.openxmlformats.org/presentationml/2006/ole">
            <p:oleObj spid="_x0000_s37889" name="文档" r:id="rId3" imgW="6489954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栩栩如生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形容画作、雕塑中的艺术形象等生动逼真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就像活的一样。此处用错对象。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05305" y="884238"/>
          <a:ext cx="6302375" cy="2582862"/>
        </p:xfrm>
        <a:graphic>
          <a:graphicData uri="http://schemas.openxmlformats.org/presentationml/2006/ole">
            <p:oleObj spid="_x0000_s38913" name="文档" r:id="rId3" imgW="6302121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忍辱负重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指忍受屈辱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承担重任。轻重失当。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915478" y="761048"/>
          <a:ext cx="6062662" cy="2582862"/>
        </p:xfrm>
        <a:graphic>
          <a:graphicData uri="http://schemas.openxmlformats.org/presentationml/2006/ole">
            <p:oleObj spid="_x0000_s39937" name="文档" r:id="rId3" imgW="6063192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抛砖引玉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比喻用自己不成熟的意见或作品引出别人更好的意见或作品。常用于自谦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不能用于他指。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622425" y="844550"/>
          <a:ext cx="6578600" cy="2582863"/>
        </p:xfrm>
        <a:graphic>
          <a:graphicData uri="http://schemas.openxmlformats.org/presentationml/2006/ole">
            <p:oleObj spid="_x0000_s40961" name="文档" r:id="rId3" imgW="6578113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味同嚼蜡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是形容写文章或说话枯燥无味。用在此处属望文生义。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976438" y="814705"/>
          <a:ext cx="6062662" cy="2582863"/>
        </p:xfrm>
        <a:graphic>
          <a:graphicData uri="http://schemas.openxmlformats.org/presentationml/2006/ole">
            <p:oleObj spid="_x0000_s41985" name="文档" r:id="rId3" imgW="6063192" imgH="2583098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8729" y="1245429"/>
            <a:ext cx="33121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7440" y="1467437"/>
            <a:ext cx="3403600" cy="427385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此题考查理解常见成语的情况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也考查运用成语的能力。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开卷有益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开卷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打开书本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指读书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好处。意思是读书总有好处。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人迹罕至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很少有人到的地方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指偏僻荒凉的地方。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乐此不疲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形容对某事特别喜爱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沉浸其中而不感到疲倦。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首当其冲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比喻最先受到攻击或遭到灾难。句子中将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首当其冲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理解成了冲在前面的意思了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这纯属主观臆断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望文生义。此处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首当其冲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与语境不符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应改为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一马当先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48323" y="1255713"/>
          <a:ext cx="4229100" cy="3679825"/>
        </p:xfrm>
        <a:graphic>
          <a:graphicData uri="http://schemas.openxmlformats.org/presentationml/2006/ole">
            <p:oleObj spid="_x0000_s15361" name="文档" r:id="rId3" imgW="4228402" imgH="376388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6721" y="3444240"/>
            <a:ext cx="6492240" cy="1097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53142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69440" y="375573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本题考查对词语运用正误的辨识。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锐不可当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形容勇往直前的气势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不可抵挡。是褒义词。在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句中用来形容不法分子的造假势头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不恰当。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966278" y="741680"/>
          <a:ext cx="6062662" cy="2979737"/>
        </p:xfrm>
        <a:graphic>
          <a:graphicData uri="http://schemas.openxmlformats.org/presentationml/2006/ole">
            <p:oleObj spid="_x0000_s43009" name="文档" r:id="rId3" imgW="6063192" imgH="2980026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51120" y="1281613"/>
            <a:ext cx="3431771" cy="324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2400" y="1560389"/>
            <a:ext cx="30073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2240" y="1940560"/>
            <a:ext cx="327152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判断成语使用是否恰当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不仅要知道其含义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还要了解其用法和情感色彩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要根据语境从这三个方面判断正误。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左右逢源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指做事得心应手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怎样进行都很顺利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也形容办事圆滑。不符合句意。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60400" y="1233488"/>
          <a:ext cx="4264025" cy="3657600"/>
        </p:xfrm>
        <a:graphic>
          <a:graphicData uri="http://schemas.openxmlformats.org/presentationml/2006/ole">
            <p:oleObj spid="_x0000_s16385" name="文档" r:id="rId3" imgW="4267623" imgH="376388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86960" y="1281613"/>
            <a:ext cx="3695931" cy="34123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9360" y="161118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49520" y="1950718"/>
            <a:ext cx="3302000" cy="16504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吹毛求疵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原意指吹开皮上的毛寻找疤痕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现比喻故意挑剔毛病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寻找差错。这是一个贬义词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用来形容聂老师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对待工作认真负责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是错误的。</a:t>
            </a: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14998" y="1303973"/>
          <a:ext cx="3968750" cy="4048125"/>
        </p:xfrm>
        <a:graphic>
          <a:graphicData uri="http://schemas.openxmlformats.org/presentationml/2006/ole">
            <p:oleObj spid="_x0000_s17409" name="文档" r:id="rId3" imgW="3968242" imgH="404868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86960" y="1281613"/>
            <a:ext cx="3695931" cy="34123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9360" y="1371599"/>
            <a:ext cx="339344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90160" y="1767838"/>
            <a:ext cx="334264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孜孜不倦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指工作或学习勤奋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不知疲倦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是个褒义词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用来形容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汲取知识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是恰当的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莫衷一是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形容很多人之间的意见有分歧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没有一致的看法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这与前文的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七嘴八舌地商量着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众说纷纭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是相对应的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使用也恰当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顾名思义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从名称想到所包含的意义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川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想到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是自然的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使用也恰当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闲情逸致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指悠闲的心情和安逸的兴致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是一个名词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选项中用作了动词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这种用法是错误的。</a:t>
            </a:r>
          </a:p>
          <a:p>
            <a:pPr algn="just"/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94678" y="1303973"/>
          <a:ext cx="3794125" cy="3983037"/>
        </p:xfrm>
        <a:graphic>
          <a:graphicData uri="http://schemas.openxmlformats.org/presentationml/2006/ole">
            <p:oleObj spid="_x0000_s18433" name="文档" r:id="rId3" imgW="3794802" imgH="398252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798320" y="1908810"/>
          <a:ext cx="5547360" cy="2126996"/>
        </p:xfrm>
        <a:graphic>
          <a:graphicData uri="http://schemas.openxmlformats.org/drawingml/2006/table">
            <a:tbl>
              <a:tblPr/>
              <a:tblGrid>
                <a:gridCol w="519874"/>
                <a:gridCol w="3814039"/>
                <a:gridCol w="121344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年份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成语及出处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错误点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2018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宽宏大量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《我的早年生活》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、开卷有益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《不求甚解》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、草长莺飞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《大自然的语言》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、一拍即合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《福楼拜家的星期天》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一拍即合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前后矛盾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2017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开卷有益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《不求甚解》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、人迹罕至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《从百草园到三味书屋》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、乐此不疲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《人生》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、首当其冲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首当其冲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望文生义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737360" y="1771650"/>
          <a:ext cx="5547360" cy="2880360"/>
        </p:xfrm>
        <a:graphic>
          <a:graphicData uri="http://schemas.openxmlformats.org/drawingml/2006/table">
            <a:tbl>
              <a:tblPr/>
              <a:tblGrid>
                <a:gridCol w="519874"/>
                <a:gridCol w="3814039"/>
                <a:gridCol w="121344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2016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根深蒂固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《事物的正确答案不止一个》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、乐此不疲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《人生》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、左右逢源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《俗世奇人》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、当之无愧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《邓稼先》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左右逢源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望文生义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2015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兀兀穷年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《说和做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——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记闻一多先生言行片段》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、吹毛求疵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《谈读书》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、不言而喻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《事物的正确答案不止一个》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、受益匪浅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吹毛求疵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褒贬不分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2014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孜孜不倦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《事物的正确答案不止一个》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、莫衷一是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《喂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——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出来》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、顾名思义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《春酒》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、闲情逸致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《夏感》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闲情逸致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望文生义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412240" y="1833643"/>
            <a:ext cx="6654800" cy="197726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(1)</a:t>
            </a:r>
            <a:r>
              <a:rPr lang="zh-CN" altLang="en-US" sz="1400" dirty="0" smtClean="0"/>
              <a:t>设题形式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均以选择题形式考查</a:t>
            </a:r>
            <a:r>
              <a:rPr lang="en-US" sz="1400" dirty="0" smtClean="0"/>
              <a:t>,2014—2018</a:t>
            </a:r>
            <a:r>
              <a:rPr lang="zh-CN" altLang="en-US" sz="1400" dirty="0" smtClean="0"/>
              <a:t>年考查选择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使用不正确的一项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分值为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分。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(2)</a:t>
            </a:r>
            <a:r>
              <a:rPr lang="zh-CN" altLang="en-US" sz="1400" dirty="0" smtClean="0"/>
              <a:t>考查范围</a:t>
            </a:r>
            <a:r>
              <a:rPr lang="en-US" sz="1400" dirty="0" smtClean="0"/>
              <a:t>:2014—2018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词语运用考查的词语大部分来自六册课本中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尤其是课文后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读读写写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和课文下进行了注释的词语。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(3)</a:t>
            </a:r>
            <a:r>
              <a:rPr lang="zh-CN" altLang="en-US" sz="1400" dirty="0" smtClean="0"/>
              <a:t>命题特点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近</a:t>
            </a:r>
            <a:r>
              <a:rPr lang="en-US" sz="1400" dirty="0" smtClean="0"/>
              <a:t>5</a:t>
            </a:r>
            <a:r>
              <a:rPr lang="zh-CN" altLang="en-US" sz="1400" dirty="0" smtClean="0"/>
              <a:t>年考查的均为四字成语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可见成语考查已成为一种趋势。选项材料有的选自课内</a:t>
            </a:r>
            <a:r>
              <a:rPr lang="en-US" sz="1400" dirty="0" smtClean="0"/>
              <a:t>(</a:t>
            </a:r>
            <a:r>
              <a:rPr lang="zh-CN" altLang="en-US" sz="1400" dirty="0" smtClean="0"/>
              <a:t>直接引用或改编</a:t>
            </a:r>
            <a:r>
              <a:rPr lang="en-US" sz="1400" dirty="0" smtClean="0"/>
              <a:t>),</a:t>
            </a:r>
            <a:r>
              <a:rPr lang="zh-CN" altLang="en-US" sz="1400" dirty="0" smtClean="0"/>
              <a:t>有的选自课外。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1520</Words>
  <Application>WPS 演示</Application>
  <PresentationFormat>全屏显示(16:9)</PresentationFormat>
  <Paragraphs>113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主题1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2019-01-05T08:42:49Z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