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1.png"/><Relationship Id="rId3" Type="http://schemas.microsoft.com/office/2007/relationships/media" Target="file:///H:\012.mp3" TargetMode="External"/><Relationship Id="rId2" Type="http://schemas.openxmlformats.org/officeDocument/2006/relationships/audio" Target="file:///H:\012.mp3" TargetMode="Externa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microsoft.com/office/2007/relationships/media" Target="file:///H:\hhts.mp3" TargetMode="External"/><Relationship Id="rId1" Type="http://schemas.openxmlformats.org/officeDocument/2006/relationships/audio" Target="file:///H:\hhts.mp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2049"/>
          <p:cNvSpPr>
            <a:spLocks noGrp="1"/>
          </p:cNvSpPr>
          <p:nvPr>
            <p:ph type="ctrTitle"/>
          </p:nvPr>
        </p:nvSpPr>
        <p:spPr>
          <a:xfrm>
            <a:off x="2135188" y="333375"/>
            <a:ext cx="7772400" cy="1079500"/>
          </a:xfrm>
        </p:spPr>
        <p:txBody>
          <a:bodyPr anchor="ctr">
            <a:normAutofit fontScale="90000"/>
          </a:bodyPr>
          <a:p>
            <a:pPr defTabSz="914400"/>
            <a:r>
              <a:rPr lang="zh-CN" altLang="en-US" sz="4800" b="1" kern="1200" baseline="0" dirty="0">
                <a:latin typeface="Times New Roman" panose="02020603050405020304" pitchFamily="18" charset="0"/>
                <a:ea typeface="宋体" panose="02010600030101010101" pitchFamily="2" charset="-122"/>
              </a:rPr>
              <a:t>黄河颂综合实践活动</a:t>
            </a:r>
            <a:br>
              <a:rPr lang="zh-CN" altLang="en-US" sz="4800" b="1" kern="1200" baseline="0" dirty="0">
                <a:latin typeface="Times New Roman" panose="02020603050405020304" pitchFamily="18" charset="0"/>
                <a:ea typeface="宋体" panose="02010600030101010101" pitchFamily="2" charset="-122"/>
              </a:rPr>
            </a:br>
            <a:endParaRPr lang="zh-CN" altLang="en-US" sz="4800" b="1" kern="1200" baseline="0" dirty="0">
              <a:latin typeface="Times New Roman" panose="02020603050405020304" pitchFamily="18" charset="0"/>
              <a:ea typeface="宋体" panose="02010600030101010101" pitchFamily="2" charset="-122"/>
            </a:endParaRPr>
          </a:p>
        </p:txBody>
      </p:sp>
      <p:sp>
        <p:nvSpPr>
          <p:cNvPr id="2051" name="副标题 2050"/>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pic>
        <p:nvPicPr>
          <p:cNvPr id="2053" name="图片 2052" descr="60701.JPG (18435 字节)"/>
          <p:cNvPicPr>
            <a:picLocks noChangeAspect="1"/>
          </p:cNvPicPr>
          <p:nvPr/>
        </p:nvPicPr>
        <p:blipFill>
          <a:blip r:embed="rId1"/>
          <a:stretch>
            <a:fillRect/>
          </a:stretch>
        </p:blipFill>
        <p:spPr>
          <a:xfrm>
            <a:off x="1449705" y="-173672"/>
            <a:ext cx="9144000" cy="7205662"/>
          </a:xfrm>
          <a:prstGeom prst="rect">
            <a:avLst/>
          </a:prstGeom>
          <a:noFill/>
          <a:ln w="9525">
            <a:noFill/>
          </a:ln>
        </p:spPr>
      </p:pic>
      <p:sp>
        <p:nvSpPr>
          <p:cNvPr id="2055" name="矩形 2054"/>
          <p:cNvSpPr/>
          <p:nvPr/>
        </p:nvSpPr>
        <p:spPr>
          <a:xfrm>
            <a:off x="2135188" y="333375"/>
            <a:ext cx="8064500" cy="1150938"/>
          </a:xfrm>
          <a:prstGeom prst="rect">
            <a:avLst/>
          </a:prstGeom>
        </p:spPr>
        <p:txBody>
          <a:bodyPr wrap="none" fromWordArt="1">
            <a:prstTxWarp prst="textPlain">
              <a:avLst>
                <a:gd name="adj" fmla="val 50000"/>
              </a:avLst>
            </a:prstTxWarp>
            <a:normAutofit/>
          </a:bodyPr>
          <a:p>
            <a:pPr algn="ctr"/>
            <a:r>
              <a:rPr lang="en-US" altLang="zh-CN" sz="60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charset="0"/>
                <a:ea typeface="隶书" charset="0"/>
              </a:rPr>
              <a:t>9</a:t>
            </a:r>
            <a:r>
              <a:rPr lang="zh-CN" altLang="zh-CN" sz="60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charset="0"/>
                <a:ea typeface="隶书" charset="0"/>
              </a:rPr>
              <a:t>、</a:t>
            </a:r>
            <a:r>
              <a:rPr lang="zh-CN" altLang="en-US" sz="60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charset="0"/>
                <a:ea typeface="隶书" charset="0"/>
              </a:rPr>
              <a:t>黄河颂</a:t>
            </a:r>
            <a:endParaRPr lang="zh-CN" altLang="en-US" sz="60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charset="0"/>
              <a:ea typeface="隶书" charset="0"/>
            </a:endParaRPr>
          </a:p>
        </p:txBody>
      </p:sp>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0961"/>
          <p:cNvSpPr>
            <a:spLocks noGrp="1"/>
          </p:cNvSpPr>
          <p:nvPr>
            <p:ph type="title"/>
          </p:nvPr>
        </p:nvSpPr>
        <p:spPr/>
        <p:txBody>
          <a:bodyPr anchor="ctr"/>
          <a:p>
            <a:endParaRPr dirty="0"/>
          </a:p>
        </p:txBody>
      </p:sp>
      <p:sp>
        <p:nvSpPr>
          <p:cNvPr id="40963" name="文本占位符 40962"/>
          <p:cNvSpPr>
            <a:spLocks noGrp="1"/>
          </p:cNvSpPr>
          <p:nvPr>
            <p:ph type="body" idx="1"/>
          </p:nvPr>
        </p:nvSpPr>
        <p:spPr/>
        <p:txBody>
          <a:bodyPr/>
          <a:p>
            <a:endParaRPr dirty="0"/>
          </a:p>
        </p:txBody>
      </p:sp>
      <p:pic>
        <p:nvPicPr>
          <p:cNvPr id="40965" name="图片 40964" descr="0a4bf0302a68f73d3a6f565d5751aad1?from=q4"/>
          <p:cNvPicPr>
            <a:picLocks noChangeAspect="1"/>
          </p:cNvPicPr>
          <p:nvPr/>
        </p:nvPicPr>
        <p:blipFill>
          <a:blip r:embed="rId1"/>
          <a:stretch>
            <a:fillRect/>
          </a:stretch>
        </p:blipFill>
        <p:spPr>
          <a:xfrm>
            <a:off x="838200" y="-206375"/>
            <a:ext cx="9829800" cy="7064375"/>
          </a:xfrm>
          <a:prstGeom prst="rect">
            <a:avLst/>
          </a:prstGeom>
          <a:noFill/>
          <a:ln w="9525">
            <a:noFill/>
          </a:ln>
        </p:spPr>
      </p:pic>
    </p:spTree>
  </p:cSld>
  <p:clrMapOvr>
    <a:masterClrMapping/>
  </p:clrMapOvr>
  <p:transition>
    <p:zo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3313"/>
          <p:cNvSpPr>
            <a:spLocks noGrp="1"/>
          </p:cNvSpPr>
          <p:nvPr>
            <p:ph type="title"/>
          </p:nvPr>
        </p:nvSpPr>
        <p:spPr/>
        <p:txBody>
          <a:bodyPr anchor="ctr"/>
          <a:p>
            <a:r>
              <a:rPr lang="en-US" altLang="zh-CN" sz="3600" b="1" dirty="0"/>
              <a:t>1997</a:t>
            </a:r>
            <a:r>
              <a:rPr lang="zh-CN" altLang="en-US" sz="3600" b="1" dirty="0"/>
              <a:t>年，柯受良在黄河中游哪个著名的景点驾驶跑车飞跃了黄河？</a:t>
            </a:r>
            <a:endParaRPr lang="zh-CN" altLang="en-US" sz="3600" b="1" dirty="0"/>
          </a:p>
        </p:txBody>
      </p:sp>
      <p:sp>
        <p:nvSpPr>
          <p:cNvPr id="13315" name="文本占位符 13314"/>
          <p:cNvSpPr>
            <a:spLocks noGrp="1"/>
          </p:cNvSpPr>
          <p:nvPr>
            <p:ph type="body" idx="1"/>
          </p:nvPr>
        </p:nvSpPr>
        <p:spPr/>
        <p:txBody>
          <a:bodyPr/>
          <a:p>
            <a:pPr>
              <a:buNone/>
            </a:pPr>
            <a:br>
              <a:rPr lang="en-US" altLang="zh-CN" sz="3600" b="1" dirty="0"/>
            </a:br>
            <a:endParaRPr lang="en-US" altLang="zh-CN" sz="3600" b="1" dirty="0"/>
          </a:p>
        </p:txBody>
      </p:sp>
      <p:pic>
        <p:nvPicPr>
          <p:cNvPr id="13319" name="图片 13318" descr="3ccf3ac9102dde3db8893af1524b68fb?from=q6"/>
          <p:cNvPicPr>
            <a:picLocks noChangeAspect="1"/>
          </p:cNvPicPr>
          <p:nvPr/>
        </p:nvPicPr>
        <p:blipFill>
          <a:blip r:embed="rId1"/>
          <a:stretch>
            <a:fillRect/>
          </a:stretch>
        </p:blipFill>
        <p:spPr>
          <a:xfrm>
            <a:off x="2743200" y="1639888"/>
            <a:ext cx="7696200" cy="5029200"/>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xEl>
                                              <p:charRg st="0" end="2"/>
                                            </p:txEl>
                                          </p:spTgt>
                                        </p:tgtEl>
                                        <p:attrNameLst>
                                          <p:attrName>style.visibility</p:attrName>
                                        </p:attrNameLst>
                                      </p:cBhvr>
                                      <p:to>
                                        <p:strVal val="visible"/>
                                      </p:to>
                                    </p:set>
                                    <p:anim calcmode="lin" valueType="num">
                                      <p:cBhvr additive="base">
                                        <p:cTn id="7" dur="500" fill="hold"/>
                                        <p:tgtEl>
                                          <p:spTgt spid="13315">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5">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p:cNvSpPr>
          <p:nvPr>
            <p:ph type="ctrTitle"/>
          </p:nvPr>
        </p:nvSpPr>
        <p:spPr>
          <a:xfrm>
            <a:off x="3886200" y="3048000"/>
            <a:ext cx="6477000" cy="1066800"/>
          </a:xfrm>
        </p:spPr>
        <p:txBody>
          <a:bodyPr anchor="ctr">
            <a:normAutofit fontScale="90000"/>
          </a:bodyPr>
          <a:p>
            <a:pPr defTabSz="914400"/>
            <a:r>
              <a:rPr lang="zh-CN" altLang="en-US" sz="3600" b="1" kern="1200" baseline="0" dirty="0">
                <a:solidFill>
                  <a:srgbClr val="000000"/>
                </a:solidFill>
                <a:latin typeface="Times New Roman" panose="02020603050405020304" pitchFamily="18" charset="0"/>
                <a:ea typeface="楷体_GB2312" panose="02010609030101010101" pitchFamily="49" charset="-122"/>
              </a:rPr>
              <a:t>壶口瀑布－－黄河在这里以雷霆万钧之势，奔腾过来，咆哮而去，壶口瀑布既是黄河的象征，更是中华民族不惧艰险，勇于开拓，勇往直前精神的象征。“风在吼，马在啸，黄河在咆哮，黄河在咆哮”这雄壮的歌声唱出了黄河的风采，更唱出了中华民族的战无不胜，奋发图强的英雄气概。</a:t>
            </a:r>
            <a:br>
              <a:rPr lang="zh-CN" altLang="en-US" sz="3600" b="1" kern="1200" baseline="0">
                <a:solidFill>
                  <a:srgbClr val="FF0000"/>
                </a:solidFill>
                <a:latin typeface="Times New Roman" panose="02020603050405020304" pitchFamily="18" charset="0"/>
                <a:ea typeface="宋体" panose="02010600030101010101" pitchFamily="2" charset="-122"/>
              </a:rPr>
            </a:br>
            <a:endParaRPr lang="zh-CN" altLang="en-US" sz="3600" b="1" kern="1200" baseline="0">
              <a:solidFill>
                <a:srgbClr val="FF0000"/>
              </a:solidFill>
              <a:latin typeface="Times New Roman" panose="02020603050405020304" pitchFamily="18" charset="0"/>
              <a:ea typeface="宋体" panose="02010600030101010101" pitchFamily="2" charset="-122"/>
            </a:endParaRPr>
          </a:p>
        </p:txBody>
      </p:sp>
      <p:sp>
        <p:nvSpPr>
          <p:cNvPr id="43011" name="副标题 43010"/>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p:txBody>
          <a:bodyPr anchor="ctr"/>
          <a:p>
            <a:endParaRPr dirty="0"/>
          </a:p>
        </p:txBody>
      </p:sp>
      <p:sp>
        <p:nvSpPr>
          <p:cNvPr id="22531" name="文本占位符 22530"/>
          <p:cNvSpPr>
            <a:spLocks noGrp="1"/>
          </p:cNvSpPr>
          <p:nvPr>
            <p:ph type="body" idx="1"/>
          </p:nvPr>
        </p:nvSpPr>
        <p:spPr>
          <a:xfrm>
            <a:off x="2743200" y="838200"/>
            <a:ext cx="7772400" cy="5257800"/>
          </a:xfrm>
        </p:spPr>
        <p:txBody>
          <a:bodyPr/>
          <a:p>
            <a:pPr>
              <a:lnSpc>
                <a:spcPct val="90000"/>
              </a:lnSpc>
            </a:pPr>
            <a:r>
              <a:rPr lang="zh-CN" altLang="en-US" sz="3600" b="1" dirty="0"/>
              <a:t>开封可是一个历史悠久的城市。战国时就是魏城大梁国都，北宋更了不得，东京汴梁恐怕是当时世界上首屈一指的大城市。北宋画家张择端的</a:t>
            </a:r>
            <a:r>
              <a:rPr lang="en-US" altLang="zh-CN" sz="3600" b="1" dirty="0"/>
              <a:t>《</a:t>
            </a:r>
            <a:r>
              <a:rPr lang="zh-CN" altLang="en-US" sz="3600" b="1" dirty="0"/>
              <a:t>　　　　　</a:t>
            </a:r>
            <a:r>
              <a:rPr lang="en-US" altLang="zh-CN" sz="3600" b="1" dirty="0"/>
              <a:t>》</a:t>
            </a:r>
            <a:r>
              <a:rPr lang="zh-CN" altLang="en-US" sz="3600" b="1" dirty="0"/>
              <a:t>，画的就是东京繁华之貌。一千年以前，这里就是一个一二百万人口的大都市，史称“汴京富丽天下无”，甚至有“曾经沧海难为水，除却梁园总是村”（梁园是汴京的别称）之傲。 </a:t>
            </a:r>
            <a:endParaRPr lang="zh-CN" altLang="en-US" sz="3600" b="1" dirty="0"/>
          </a:p>
        </p:txBody>
      </p:sp>
    </p:spTree>
  </p:cSld>
  <p:clrMapOvr>
    <a:masterClrMapping/>
  </p:clrMapOvr>
  <p:transition>
    <p:zo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p:cNvSpPr>
          <p:nvPr>
            <p:ph type="title"/>
          </p:nvPr>
        </p:nvSpPr>
        <p:spPr/>
        <p:txBody>
          <a:bodyPr anchor="ctr"/>
          <a:p>
            <a:endParaRPr dirty="0"/>
          </a:p>
        </p:txBody>
      </p:sp>
      <p:sp>
        <p:nvSpPr>
          <p:cNvPr id="17411" name="文本占位符 17410"/>
          <p:cNvSpPr>
            <a:spLocks noGrp="1"/>
          </p:cNvSpPr>
          <p:nvPr>
            <p:ph type="body" idx="1"/>
          </p:nvPr>
        </p:nvSpPr>
        <p:spPr>
          <a:xfrm>
            <a:off x="2743200" y="914400"/>
            <a:ext cx="7772400" cy="5181600"/>
          </a:xfrm>
        </p:spPr>
        <p:txBody>
          <a:bodyPr/>
          <a:p>
            <a:r>
              <a:rPr lang="zh-CN" altLang="en-US" sz="4000" b="1" dirty="0"/>
              <a:t>西岳</a:t>
            </a:r>
            <a:r>
              <a:rPr lang="en-US" altLang="zh-CN" sz="4000" b="1" dirty="0"/>
              <a:t>(         )</a:t>
            </a:r>
            <a:r>
              <a:rPr lang="zh-CN" altLang="en-US" sz="4000" b="1" dirty="0"/>
              <a:t>，屹立于黄河西南陕西省华阴市境南，海拔</a:t>
            </a:r>
            <a:r>
              <a:rPr lang="en-US" altLang="zh-CN" sz="4000" b="1" dirty="0"/>
              <a:t>2160.5</a:t>
            </a:r>
            <a:r>
              <a:rPr lang="zh-CN" altLang="en-US" sz="4000" b="1" dirty="0"/>
              <a:t>米，高居五岳之首。它以雄、秀、奇、险著称于世，是驰名中外的风景名胜区和道教圣地。</a:t>
            </a:r>
            <a:endParaRPr lang="zh-CN" altLang="en-US" sz="4000" b="1" dirty="0"/>
          </a:p>
          <a:p>
            <a:r>
              <a:rPr lang="zh-CN" altLang="en-US" sz="4000" b="1" dirty="0"/>
              <a:t>请说出其它四岳的名称 ：</a:t>
            </a:r>
            <a:endParaRPr lang="zh-CN" altLang="en-US" sz="4000" b="1" dirty="0"/>
          </a:p>
        </p:txBody>
      </p:sp>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8433"/>
          <p:cNvSpPr>
            <a:spLocks noGrp="1"/>
          </p:cNvSpPr>
          <p:nvPr>
            <p:ph type="title"/>
          </p:nvPr>
        </p:nvSpPr>
        <p:spPr/>
        <p:txBody>
          <a:bodyPr anchor="ctr"/>
          <a:p>
            <a:endParaRPr dirty="0"/>
          </a:p>
        </p:txBody>
      </p:sp>
      <p:sp>
        <p:nvSpPr>
          <p:cNvPr id="18435" name="文本占位符 18434"/>
          <p:cNvSpPr>
            <a:spLocks noGrp="1"/>
          </p:cNvSpPr>
          <p:nvPr>
            <p:ph type="body" idx="1"/>
          </p:nvPr>
        </p:nvSpPr>
        <p:spPr/>
        <p:txBody>
          <a:bodyPr/>
          <a:p>
            <a:endParaRPr dirty="0"/>
          </a:p>
        </p:txBody>
      </p:sp>
      <p:pic>
        <p:nvPicPr>
          <p:cNvPr id="18437" name="图片 18436" descr="524017.JPG (56227 字节)"/>
          <p:cNvPicPr>
            <a:picLocks noChangeAspect="1"/>
          </p:cNvPicPr>
          <p:nvPr/>
        </p:nvPicPr>
        <p:blipFill>
          <a:blip r:embed="rId1"/>
          <a:stretch>
            <a:fillRect/>
          </a:stretch>
        </p:blipFill>
        <p:spPr>
          <a:xfrm>
            <a:off x="1524000" y="-452437"/>
            <a:ext cx="9144000" cy="7310437"/>
          </a:xfrm>
          <a:prstGeom prst="rect">
            <a:avLst/>
          </a:prstGeom>
          <a:noFill/>
          <a:ln w="9525">
            <a:noFill/>
          </a:ln>
        </p:spPr>
      </p:pic>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p:txBody>
          <a:bodyPr anchor="ctr"/>
          <a:p>
            <a:endParaRPr dirty="0"/>
          </a:p>
        </p:txBody>
      </p:sp>
      <p:sp>
        <p:nvSpPr>
          <p:cNvPr id="20483" name="文本占位符 20482"/>
          <p:cNvSpPr>
            <a:spLocks noGrp="1"/>
          </p:cNvSpPr>
          <p:nvPr>
            <p:ph type="body" idx="1"/>
          </p:nvPr>
        </p:nvSpPr>
        <p:spPr/>
        <p:txBody>
          <a:bodyPr/>
          <a:p>
            <a:r>
              <a:rPr lang="zh-CN" altLang="en-US" sz="4000" b="1" dirty="0"/>
              <a:t>（　　　　）石窟位于洛阳市南郊</a:t>
            </a:r>
            <a:r>
              <a:rPr lang="en-US" altLang="zh-CN" sz="4000" b="1" dirty="0"/>
              <a:t>12</a:t>
            </a:r>
            <a:r>
              <a:rPr lang="zh-CN" altLang="en-US" sz="4000" b="1" dirty="0"/>
              <a:t>公里的伊洛河与龙门山（古称伊阙）、香山的交界处，它与大同的（　　）石窟、敦煌（　　　　）石窟并称我国佛教艺术的三大宝库</a:t>
            </a:r>
            <a:r>
              <a:rPr lang="zh-CN" altLang="en-US" dirty="0"/>
              <a:t> </a:t>
            </a:r>
            <a:endParaRPr lang="zh-CN" altLang="en-US" dirty="0"/>
          </a:p>
        </p:txBody>
      </p:sp>
    </p:spTree>
  </p:cSld>
  <p:clrMapOvr>
    <a:masterClrMapping/>
  </p:clrMapOvr>
  <p:transition>
    <p:zo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a:spLocks noGrp="1"/>
          </p:cNvSpPr>
          <p:nvPr>
            <p:ph type="title"/>
          </p:nvPr>
        </p:nvSpPr>
        <p:spPr/>
        <p:txBody>
          <a:bodyPr anchor="ctr"/>
          <a:p>
            <a:endParaRPr dirty="0"/>
          </a:p>
        </p:txBody>
      </p:sp>
      <p:sp>
        <p:nvSpPr>
          <p:cNvPr id="21507" name="文本占位符 21506"/>
          <p:cNvSpPr>
            <a:spLocks noGrp="1"/>
          </p:cNvSpPr>
          <p:nvPr>
            <p:ph type="body" idx="1"/>
          </p:nvPr>
        </p:nvSpPr>
        <p:spPr/>
        <p:txBody>
          <a:bodyPr/>
          <a:p>
            <a:endParaRPr dirty="0"/>
          </a:p>
        </p:txBody>
      </p:sp>
      <p:pic>
        <p:nvPicPr>
          <p:cNvPr id="21509" name="图片 21508" descr="52108.JPG (44082 字节)"/>
          <p:cNvPicPr>
            <a:picLocks noChangeAspect="1"/>
          </p:cNvPicPr>
          <p:nvPr/>
        </p:nvPicPr>
        <p:blipFill>
          <a:blip r:embed="rId1"/>
          <a:stretch>
            <a:fillRect/>
          </a:stretch>
        </p:blipFill>
        <p:spPr>
          <a:xfrm>
            <a:off x="5951538" y="333375"/>
            <a:ext cx="4716462" cy="6264275"/>
          </a:xfrm>
          <a:prstGeom prst="rect">
            <a:avLst/>
          </a:prstGeom>
          <a:noFill/>
          <a:ln w="9525">
            <a:noFill/>
          </a:ln>
        </p:spPr>
      </p:pic>
      <p:pic>
        <p:nvPicPr>
          <p:cNvPr id="21511" name="图片 21510" descr="52109.JPG (39186 字节)"/>
          <p:cNvPicPr>
            <a:picLocks noChangeAspect="1"/>
          </p:cNvPicPr>
          <p:nvPr/>
        </p:nvPicPr>
        <p:blipFill>
          <a:blip r:embed="rId2"/>
          <a:stretch>
            <a:fillRect/>
          </a:stretch>
        </p:blipFill>
        <p:spPr>
          <a:xfrm>
            <a:off x="1524000" y="3573463"/>
            <a:ext cx="3944938" cy="2951162"/>
          </a:xfrm>
          <a:prstGeom prst="rect">
            <a:avLst/>
          </a:prstGeom>
          <a:noFill/>
          <a:ln w="9525">
            <a:noFill/>
          </a:ln>
        </p:spPr>
      </p:pic>
      <p:pic>
        <p:nvPicPr>
          <p:cNvPr id="21513" name="图片 21512" descr="52106.JPG (38145 字节)"/>
          <p:cNvPicPr>
            <a:picLocks noChangeAspect="1"/>
          </p:cNvPicPr>
          <p:nvPr/>
        </p:nvPicPr>
        <p:blipFill>
          <a:blip r:embed="rId3"/>
          <a:stretch>
            <a:fillRect/>
          </a:stretch>
        </p:blipFill>
        <p:spPr>
          <a:xfrm>
            <a:off x="1992313" y="260350"/>
            <a:ext cx="2808287" cy="3305175"/>
          </a:xfrm>
          <a:prstGeom prst="rect">
            <a:avLst/>
          </a:prstGeom>
          <a:noFill/>
          <a:ln w="9525">
            <a:noFill/>
          </a:ln>
        </p:spPr>
      </p:pic>
    </p:spTree>
  </p:cSld>
  <p:clrMapOvr>
    <a:masterClrMapping/>
  </p:clrMapOvr>
  <p:transition>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矩形 49153"/>
          <p:cNvSpPr/>
          <p:nvPr/>
        </p:nvSpPr>
        <p:spPr>
          <a:xfrm>
            <a:off x="2927350" y="1052513"/>
            <a:ext cx="7740650" cy="3749040"/>
          </a:xfrm>
          <a:prstGeom prst="rect">
            <a:avLst/>
          </a:prstGeom>
          <a:noFill/>
          <a:ln w="9525">
            <a:noFill/>
          </a:ln>
        </p:spPr>
        <p:txBody>
          <a:bodyPr>
            <a:spAutoFit/>
          </a:bodyPr>
          <a:p>
            <a:pPr lvl="0"/>
            <a:r>
              <a:rPr lang="en-US" altLang="zh-CN" sz="6000" b="1" dirty="0">
                <a:latin typeface="Arial" panose="020B0604020202020204" pitchFamily="34" charset="0"/>
                <a:ea typeface="宋体" panose="02010600030101010101" pitchFamily="2" charset="-122"/>
              </a:rPr>
              <a:t>      </a:t>
            </a:r>
            <a:r>
              <a:rPr lang="zh-CN" altLang="en-US" sz="6000" b="1" dirty="0">
                <a:latin typeface="Arial" panose="020B0604020202020204" pitchFamily="34" charset="0"/>
                <a:ea typeface="宋体" panose="02010600030101010101" pitchFamily="2" charset="-122"/>
              </a:rPr>
              <a:t>唱黄河之歌： 收集关于黄河的古今诗词、歌曲、民谣、传说故事。</a:t>
            </a:r>
            <a:endParaRPr lang="zh-CN" altLang="en-US" sz="6000" b="1" dirty="0">
              <a:latin typeface="Arial" panose="020B0604020202020204" pitchFamily="34" charset="0"/>
              <a:ea typeface="宋体" panose="02010600030101010101" pitchFamily="2" charset="-122"/>
            </a:endParaRPr>
          </a:p>
        </p:txBody>
      </p:sp>
    </p:spTree>
  </p:cSld>
  <p:clrMapOvr>
    <a:masterClrMapping/>
  </p:clrMapOvr>
  <p:transition>
    <p:zo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1265"/>
          <p:cNvSpPr>
            <a:spLocks noGrp="1"/>
          </p:cNvSpPr>
          <p:nvPr>
            <p:ph type="title"/>
          </p:nvPr>
        </p:nvSpPr>
        <p:spPr/>
        <p:txBody>
          <a:bodyPr anchor="ctr"/>
          <a:p>
            <a:endParaRPr dirty="0"/>
          </a:p>
        </p:txBody>
      </p:sp>
      <p:sp>
        <p:nvSpPr>
          <p:cNvPr id="11267" name="文本占位符 11266"/>
          <p:cNvSpPr>
            <a:spLocks noGrp="1"/>
          </p:cNvSpPr>
          <p:nvPr>
            <p:ph type="body" idx="1"/>
          </p:nvPr>
        </p:nvSpPr>
        <p:spPr>
          <a:xfrm>
            <a:off x="2743200" y="990600"/>
            <a:ext cx="7772400" cy="5105400"/>
          </a:xfrm>
        </p:spPr>
        <p:txBody>
          <a:bodyPr/>
          <a:p>
            <a:r>
              <a:rPr lang="zh-CN" altLang="en-US" b="1" dirty="0"/>
              <a:t>请对出下列关于黄河的名句 </a:t>
            </a:r>
            <a:br>
              <a:rPr lang="zh-CN" altLang="en-US" b="1" dirty="0"/>
            </a:br>
            <a:r>
              <a:rPr lang="zh-CN" altLang="en-US" b="1" dirty="0"/>
              <a:t>（</a:t>
            </a:r>
            <a:r>
              <a:rPr lang="en-US" altLang="zh-CN" b="1" dirty="0"/>
              <a:t>1</a:t>
            </a:r>
            <a:r>
              <a:rPr lang="zh-CN" altLang="en-US" b="1" dirty="0"/>
              <a:t>）</a:t>
            </a:r>
            <a:r>
              <a:rPr lang="en-US" altLang="zh-CN" b="1" dirty="0"/>
              <a:t>__________</a:t>
            </a:r>
            <a:r>
              <a:rPr lang="zh-CN" altLang="en-US" b="1" dirty="0"/>
              <a:t>，奔流到海不复回。</a:t>
            </a:r>
            <a:r>
              <a:rPr lang="en-US" altLang="zh-CN" b="1" dirty="0"/>
              <a:t>(</a:t>
            </a:r>
            <a:r>
              <a:rPr lang="zh-CN" altLang="en-US" b="1" dirty="0"/>
              <a:t>李白</a:t>
            </a:r>
            <a:r>
              <a:rPr lang="en-US" altLang="zh-CN" b="1" dirty="0"/>
              <a:t>《</a:t>
            </a:r>
            <a:r>
              <a:rPr lang="zh-CN" altLang="en-US" b="1" dirty="0"/>
              <a:t>将进酒</a:t>
            </a:r>
            <a:r>
              <a:rPr lang="en-US" altLang="zh-CN" b="1" dirty="0"/>
              <a:t>》)</a:t>
            </a:r>
            <a:br>
              <a:rPr lang="en-US" altLang="zh-CN" b="1" dirty="0"/>
            </a:br>
            <a:r>
              <a:rPr lang="zh-CN" altLang="en-US" b="1" dirty="0"/>
              <a:t>（</a:t>
            </a:r>
            <a:r>
              <a:rPr lang="en-US" altLang="zh-CN" b="1" dirty="0"/>
              <a:t>2</a:t>
            </a:r>
            <a:r>
              <a:rPr lang="zh-CN" altLang="en-US" b="1" dirty="0"/>
              <a:t>）</a:t>
            </a:r>
            <a:r>
              <a:rPr lang="en-US" altLang="zh-CN" b="1" dirty="0"/>
              <a:t>__________</a:t>
            </a:r>
            <a:r>
              <a:rPr lang="zh-CN" altLang="en-US" b="1" dirty="0"/>
              <a:t>，万里写入胸怀间。</a:t>
            </a:r>
            <a:r>
              <a:rPr lang="en-US" altLang="zh-CN" b="1" dirty="0"/>
              <a:t>(</a:t>
            </a:r>
            <a:r>
              <a:rPr lang="zh-CN" altLang="en-US" b="1" dirty="0"/>
              <a:t>李白</a:t>
            </a:r>
            <a:r>
              <a:rPr lang="en-US" altLang="zh-CN" b="1" dirty="0"/>
              <a:t>《</a:t>
            </a:r>
            <a:r>
              <a:rPr lang="zh-CN" altLang="en-US" b="1" dirty="0"/>
              <a:t>赠裴十四</a:t>
            </a:r>
            <a:r>
              <a:rPr lang="en-US" altLang="zh-CN" b="1" dirty="0"/>
              <a:t>》)</a:t>
            </a:r>
            <a:br>
              <a:rPr lang="en-US" altLang="zh-CN" b="1" dirty="0"/>
            </a:br>
            <a:r>
              <a:rPr lang="zh-CN" altLang="en-US" b="1" dirty="0"/>
              <a:t>（</a:t>
            </a:r>
            <a:r>
              <a:rPr lang="en-US" altLang="zh-CN" b="1" dirty="0"/>
              <a:t>3</a:t>
            </a:r>
            <a:r>
              <a:rPr lang="zh-CN" altLang="en-US" b="1" dirty="0"/>
              <a:t>）</a:t>
            </a:r>
            <a:r>
              <a:rPr lang="en-US" altLang="zh-CN" b="1" dirty="0"/>
              <a:t>__________</a:t>
            </a:r>
            <a:r>
              <a:rPr lang="zh-CN" altLang="en-US" b="1" dirty="0"/>
              <a:t>，一片孤城万仞山。</a:t>
            </a:r>
            <a:r>
              <a:rPr lang="en-US" altLang="zh-CN" b="1" dirty="0"/>
              <a:t>(</a:t>
            </a:r>
            <a:r>
              <a:rPr lang="zh-CN" altLang="en-US" b="1" dirty="0"/>
              <a:t>王之涣</a:t>
            </a:r>
            <a:r>
              <a:rPr lang="en-US" altLang="zh-CN" b="1" dirty="0"/>
              <a:t>《</a:t>
            </a:r>
            <a:r>
              <a:rPr lang="zh-CN" altLang="en-US" b="1" dirty="0"/>
              <a:t>凉州词</a:t>
            </a:r>
            <a:r>
              <a:rPr lang="en-US" altLang="zh-CN" b="1" dirty="0"/>
              <a:t>》)</a:t>
            </a:r>
            <a:br>
              <a:rPr lang="en-US" altLang="zh-CN" b="1" dirty="0"/>
            </a:br>
            <a:r>
              <a:rPr lang="zh-CN" altLang="en-US" b="1" dirty="0"/>
              <a:t>（</a:t>
            </a:r>
            <a:r>
              <a:rPr lang="en-US" altLang="zh-CN" b="1" dirty="0"/>
              <a:t>4</a:t>
            </a:r>
            <a:r>
              <a:rPr lang="zh-CN" altLang="en-US" b="1" dirty="0"/>
              <a:t>）白日依山尽，</a:t>
            </a:r>
            <a:r>
              <a:rPr lang="en-US" altLang="zh-CN" b="1" dirty="0"/>
              <a:t>__________</a:t>
            </a:r>
            <a:r>
              <a:rPr lang="zh-CN" altLang="en-US" b="1" dirty="0"/>
              <a:t>。</a:t>
            </a:r>
            <a:r>
              <a:rPr lang="en-US" altLang="zh-CN" b="1" dirty="0"/>
              <a:t>(</a:t>
            </a:r>
            <a:r>
              <a:rPr lang="zh-CN" altLang="en-US" b="1" dirty="0"/>
              <a:t>王之涣</a:t>
            </a:r>
            <a:r>
              <a:rPr lang="en-US" altLang="zh-CN" b="1" dirty="0"/>
              <a:t>《</a:t>
            </a:r>
            <a:r>
              <a:rPr lang="zh-CN" altLang="en-US" b="1" dirty="0"/>
              <a:t>登鹳雀楼</a:t>
            </a:r>
            <a:r>
              <a:rPr lang="en-US" altLang="zh-CN" b="1"/>
              <a:t>》) </a:t>
            </a:r>
            <a:endParaRPr lang="en-US" altLang="zh-CN" b="1"/>
          </a:p>
        </p:txBody>
      </p:sp>
    </p:spTree>
  </p:cSld>
  <p:clrMapOvr>
    <a:masterClrMapping/>
  </p:clrMapOvr>
  <p:transition>
    <p:zo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矩形 68609"/>
          <p:cNvSpPr/>
          <p:nvPr/>
        </p:nvSpPr>
        <p:spPr>
          <a:xfrm>
            <a:off x="2514600" y="457200"/>
            <a:ext cx="8153400" cy="7406640"/>
          </a:xfrm>
          <a:prstGeom prst="rect">
            <a:avLst/>
          </a:prstGeom>
          <a:noFill/>
          <a:ln w="12700">
            <a:noFill/>
          </a:ln>
        </p:spPr>
        <p:txBody>
          <a:bodyPr>
            <a:spAutoFit/>
          </a:bodyPr>
          <a:p>
            <a:pPr lvl="0"/>
            <a:r>
              <a:rPr lang="zh-CN" altLang="en-US" sz="3600" b="1" dirty="0">
                <a:latin typeface="宋体" panose="02010600030101010101" pitchFamily="2" charset="-122"/>
                <a:ea typeface="宋体" panose="02010600030101010101" pitchFamily="2" charset="-122"/>
              </a:rPr>
              <a:t>河现为各种水道通称为“河”，但在文言文或古诗中，“河”专指黄河。例如：“大漠孤烟直，长河落日圆。”（王维</a:t>
            </a:r>
            <a:r>
              <a:rPr lang="en-US" altLang="zh-CN" sz="3600" b="1" dirty="0">
                <a:latin typeface="宋体" panose="02010600030101010101" pitchFamily="2" charset="-122"/>
                <a:ea typeface="宋体" panose="02010600030101010101" pitchFamily="2" charset="-122"/>
              </a:rPr>
              <a:t>《</a:t>
            </a:r>
            <a:r>
              <a:rPr lang="zh-CN" altLang="en-US" sz="3600" b="1" dirty="0">
                <a:latin typeface="宋体" panose="02010600030101010101" pitchFamily="2" charset="-122"/>
                <a:ea typeface="宋体" panose="02010600030101010101" pitchFamily="2" charset="-122"/>
              </a:rPr>
              <a:t>使至塞上</a:t>
            </a:r>
            <a:r>
              <a:rPr lang="en-US" altLang="zh-CN" sz="3600" b="1" dirty="0">
                <a:latin typeface="宋体" panose="02010600030101010101" pitchFamily="2" charset="-122"/>
                <a:ea typeface="宋体" panose="02010600030101010101" pitchFamily="2" charset="-122"/>
              </a:rPr>
              <a:t>》</a:t>
            </a:r>
            <a:r>
              <a:rPr lang="zh-CN" altLang="en-US" sz="3600" b="1" dirty="0">
                <a:latin typeface="宋体" panose="02010600030101010101" pitchFamily="2" charset="-122"/>
                <a:ea typeface="宋体" panose="02010600030101010101" pitchFamily="2" charset="-122"/>
              </a:rPr>
              <a:t>）自古以来，赞颂黄河的诗文举不胜举，这条奔腾不息的河流，用她甘甜的乳汁哺育了一代又一代的中华儿女，孕育了灿烂的华夏文明。今天，让我们做一次黄河文化巡礼，来捡拾沉淀文明印记的语言文化珍宝，来追溯过去，正视现在，展望未来。</a:t>
            </a:r>
            <a:r>
              <a:rPr lang="en-US" altLang="zh-CN" sz="3600" b="1" dirty="0">
                <a:latin typeface="_x000B__x000C_"/>
                <a:ea typeface="宋体" panose="02010600030101010101" pitchFamily="2" charset="-122"/>
              </a:rPr>
              <a:t>  </a:t>
            </a:r>
            <a:br>
              <a:rPr lang="en-US" altLang="zh-CN" sz="3600" b="1" dirty="0">
                <a:latin typeface="_x000B__x000C_"/>
                <a:ea typeface="宋体" panose="02010600030101010101" pitchFamily="2" charset="-122"/>
              </a:rPr>
            </a:br>
            <a:br>
              <a:rPr lang="en-US" altLang="zh-CN" sz="4000" b="1" dirty="0">
                <a:latin typeface="_x000B__x000C_"/>
                <a:ea typeface="宋体" panose="02010600030101010101" pitchFamily="2" charset="-122"/>
              </a:rPr>
            </a:br>
            <a:br>
              <a:rPr lang="en-US" altLang="zh-CN" sz="4000" dirty="0">
                <a:latin typeface="_x000B__x000C_"/>
                <a:ea typeface="宋体" panose="02010600030101010101" pitchFamily="2" charset="-122"/>
              </a:rPr>
            </a:br>
            <a:endParaRPr lang="en-US" altLang="zh-CN" sz="4000" dirty="0">
              <a:latin typeface="Arial" panose="020B0604020202020204" pitchFamily="34" charset="0"/>
              <a:ea typeface="宋体" panose="02010600030101010101" pitchFamily="2" charset="-122"/>
            </a:endParaRPr>
          </a:p>
        </p:txBody>
      </p:sp>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矩形 66561"/>
          <p:cNvSpPr/>
          <p:nvPr/>
        </p:nvSpPr>
        <p:spPr>
          <a:xfrm>
            <a:off x="2743200" y="304800"/>
            <a:ext cx="7924800" cy="8930640"/>
          </a:xfrm>
          <a:prstGeom prst="rect">
            <a:avLst/>
          </a:prstGeom>
          <a:noFill/>
          <a:ln w="12700">
            <a:noFill/>
          </a:ln>
        </p:spPr>
        <p:txBody>
          <a:bodyPr>
            <a:spAutoFit/>
          </a:bodyPr>
          <a:p>
            <a:pPr lvl="0"/>
            <a:r>
              <a:rPr lang="en-US" altLang="zh-CN" sz="2800" b="1" dirty="0">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王昌龄的“白花垣上望京师，黄河水流无尽时。</a:t>
            </a:r>
            <a:endParaRPr lang="zh-CN" altLang="en-US" sz="2800" b="1" dirty="0">
              <a:latin typeface="宋体" panose="02010600030101010101" pitchFamily="2" charset="-122"/>
              <a:ea typeface="宋体" panose="02010600030101010101" pitchFamily="2" charset="-122"/>
            </a:endParaRPr>
          </a:p>
          <a:p>
            <a:pPr lvl="0"/>
            <a:r>
              <a:rPr lang="zh-CN" altLang="en-US" sz="2800" b="1" dirty="0">
                <a:latin typeface="宋体" panose="02010600030101010101" pitchFamily="2" charset="-122"/>
                <a:ea typeface="宋体" panose="02010600030101010101" pitchFamily="2" charset="-122"/>
              </a:rPr>
              <a:t>          穷秋旷野行人绝，马首东来知是谁”</a:t>
            </a:r>
            <a:endParaRPr lang="zh-CN" altLang="en-US" sz="2800" b="1" dirty="0">
              <a:latin typeface="宋体" panose="02010600030101010101" pitchFamily="2" charset="-122"/>
              <a:ea typeface="宋体" panose="02010600030101010101" pitchFamily="2" charset="-122"/>
            </a:endParaRPr>
          </a:p>
          <a:p>
            <a:pPr lvl="0"/>
            <a:r>
              <a:rPr lang="zh-CN" altLang="en-US" sz="2800" b="1" dirty="0">
                <a:latin typeface="宋体" panose="02010600030101010101" pitchFamily="2" charset="-122"/>
                <a:ea typeface="宋体" panose="02010600030101010101" pitchFamily="2" charset="-122"/>
              </a:rPr>
              <a:t>         “黄河渡头归问津，离家几日茱萸新”。</a:t>
            </a:r>
            <a:r>
              <a:rPr lang="zh-CN" altLang="en-US" sz="2800" b="1" dirty="0">
                <a:latin typeface="Arial" panose="020B0604020202020204" pitchFamily="34" charset="0"/>
                <a:ea typeface="Arial" panose="020B0604020202020204" pitchFamily="34" charset="0"/>
              </a:rPr>
              <a:t> </a:t>
            </a:r>
            <a:br>
              <a:rPr lang="zh-CN" altLang="en-US" sz="2800" b="1" dirty="0">
                <a:latin typeface="Arial" panose="020B0604020202020204" pitchFamily="34" charset="0"/>
                <a:ea typeface="Arial" panose="020B0604020202020204" pitchFamily="34" charset="0"/>
              </a:rPr>
            </a:br>
            <a:r>
              <a:rPr lang="en-US" altLang="zh-CN" sz="2800" b="1" dirty="0">
                <a:latin typeface="Arial" panose="020B0604020202020204" pitchFamily="34" charset="0"/>
                <a:ea typeface="Arial" panose="020B0604020202020204" pitchFamily="34" charset="0"/>
              </a:rPr>
              <a:t>2</a:t>
            </a:r>
            <a:r>
              <a:rPr lang="zh-CN" altLang="en-US" sz="2800" b="1" dirty="0">
                <a:latin typeface="宋体" panose="02010600030101010101" pitchFamily="2" charset="-122"/>
                <a:ea typeface="宋体" panose="02010600030101010101" pitchFamily="2" charset="-122"/>
              </a:rPr>
              <a:t>唐代刘禹锡</a:t>
            </a:r>
            <a:r>
              <a:rPr lang="zh-CN" altLang="en-US" sz="2800" b="1" dirty="0">
                <a:latin typeface="Arial" panose="020B0604020202020204" pitchFamily="34" charset="0"/>
                <a:ea typeface="Arial" panose="020B0604020202020204" pitchFamily="34" charset="0"/>
              </a:rPr>
              <a:t> </a:t>
            </a:r>
            <a:r>
              <a:rPr lang="zh-CN" altLang="en-US" sz="2800" b="1" dirty="0">
                <a:latin typeface="宋体" panose="02010600030101010101" pitchFamily="2" charset="-122"/>
                <a:ea typeface="宋体" panose="02010600030101010101" pitchFamily="2" charset="-122"/>
              </a:rPr>
              <a:t>“九曲黄河万里沙，浪淘风簸自天涯”</a:t>
            </a:r>
            <a:r>
              <a:rPr lang="zh-CN" altLang="en-US" sz="2800" b="1" dirty="0">
                <a:latin typeface="Arial" panose="020B0604020202020204" pitchFamily="34" charset="0"/>
                <a:ea typeface="Arial" panose="020B0604020202020204" pitchFamily="34" charset="0"/>
              </a:rPr>
              <a:t> </a:t>
            </a:r>
            <a:br>
              <a:rPr lang="zh-CN" altLang="en-US" sz="2800" b="1" dirty="0">
                <a:latin typeface="Arial" panose="020B0604020202020204" pitchFamily="34" charset="0"/>
                <a:ea typeface="Arial" panose="020B0604020202020204" pitchFamily="34" charset="0"/>
              </a:rPr>
            </a:br>
            <a:r>
              <a:rPr lang="en-US" altLang="zh-CN" sz="2800" b="1" dirty="0">
                <a:latin typeface="Arial" panose="020B0604020202020204" pitchFamily="34" charset="0"/>
                <a:ea typeface="Arial" panose="020B0604020202020204" pitchFamily="34" charset="0"/>
              </a:rPr>
              <a:t>3</a:t>
            </a:r>
            <a:r>
              <a:rPr lang="zh-CN" altLang="en-US" sz="2800" b="1" dirty="0">
                <a:latin typeface="宋体" panose="02010600030101010101" pitchFamily="2" charset="-122"/>
                <a:ea typeface="宋体" panose="02010600030101010101" pitchFamily="2" charset="-122"/>
              </a:rPr>
              <a:t>李白   “黄河之水天上来，奔流到海不复回”、</a:t>
            </a:r>
            <a:endParaRPr lang="zh-CN" altLang="en-US" sz="2800" b="1" dirty="0">
              <a:latin typeface="宋体" panose="02010600030101010101" pitchFamily="2" charset="-122"/>
              <a:ea typeface="宋体" panose="02010600030101010101" pitchFamily="2" charset="-122"/>
            </a:endParaRPr>
          </a:p>
          <a:p>
            <a:pPr lvl="0" eaLnBrk="0" hangingPunct="0">
              <a:buClrTx/>
            </a:pPr>
            <a:r>
              <a:rPr lang="zh-CN" altLang="en-US" sz="2800" b="1" dirty="0">
                <a:latin typeface="宋体" panose="02010600030101010101" pitchFamily="2" charset="-122"/>
                <a:ea typeface="宋体" panose="02010600030101010101" pitchFamily="2" charset="-122"/>
              </a:rPr>
              <a:t>        “黄河落天走东海，万里写入胸怀间”、</a:t>
            </a:r>
            <a:endParaRPr lang="zh-CN" altLang="en-US" sz="2800" b="1" dirty="0">
              <a:latin typeface="宋体" panose="02010600030101010101" pitchFamily="2" charset="-122"/>
              <a:ea typeface="宋体" panose="02010600030101010101" pitchFamily="2" charset="-122"/>
            </a:endParaRPr>
          </a:p>
          <a:p>
            <a:pPr lvl="0" eaLnBrk="0" hangingPunct="0">
              <a:buClrTx/>
            </a:pPr>
            <a:r>
              <a:rPr lang="zh-CN" altLang="en-US" sz="2800" b="1" dirty="0">
                <a:latin typeface="宋体" panose="02010600030101010101" pitchFamily="2" charset="-122"/>
                <a:ea typeface="宋体" panose="02010600030101010101" pitchFamily="2" charset="-122"/>
              </a:rPr>
              <a:t>        “黄河西来决昆仑，咆吼万里触龙门”、</a:t>
            </a:r>
            <a:endParaRPr lang="zh-CN" altLang="en-US" sz="2800" b="1" dirty="0">
              <a:latin typeface="宋体" panose="02010600030101010101" pitchFamily="2" charset="-122"/>
              <a:ea typeface="宋体" panose="02010600030101010101" pitchFamily="2" charset="-122"/>
            </a:endParaRPr>
          </a:p>
          <a:p>
            <a:pPr lvl="0" eaLnBrk="0" hangingPunct="0">
              <a:buClrTx/>
            </a:pPr>
            <a:r>
              <a:rPr lang="zh-CN" altLang="en-US" sz="2800" b="1" dirty="0">
                <a:latin typeface="宋体" panose="02010600030101010101" pitchFamily="2" charset="-122"/>
                <a:ea typeface="宋体" panose="02010600030101010101" pitchFamily="2" charset="-122"/>
              </a:rPr>
              <a:t>        “欲渡黄河冰塞川，将登太行雪暗天”</a:t>
            </a:r>
            <a:endParaRPr lang="zh-CN" altLang="en-US" sz="2800" b="1" dirty="0">
              <a:latin typeface="宋体" panose="02010600030101010101" pitchFamily="2" charset="-122"/>
              <a:ea typeface="宋体" panose="02010600030101010101" pitchFamily="2" charset="-122"/>
            </a:endParaRPr>
          </a:p>
          <a:p>
            <a:pPr lvl="0" eaLnBrk="0" hangingPunct="0">
              <a:buClrTx/>
            </a:pPr>
            <a:r>
              <a:rPr lang="en-US" altLang="zh-CN" sz="2800" b="1" dirty="0">
                <a:latin typeface="Arial" panose="020B0604020202020204" pitchFamily="34" charset="0"/>
                <a:ea typeface="Arial" panose="020B0604020202020204" pitchFamily="34" charset="0"/>
              </a:rPr>
              <a:t>4</a:t>
            </a:r>
            <a:r>
              <a:rPr lang="zh-CN" altLang="en-US" sz="2800" b="1" dirty="0">
                <a:latin typeface="宋体" panose="02010600030101010101" pitchFamily="2" charset="-122"/>
                <a:ea typeface="宋体" panose="02010600030101010101" pitchFamily="2" charset="-122"/>
              </a:rPr>
              <a:t>王维的“独树临关门，黄河向天外”。</a:t>
            </a:r>
            <a:r>
              <a:rPr lang="zh-CN" altLang="en-US" sz="2800" b="1" dirty="0">
                <a:latin typeface="Arial" panose="020B0604020202020204" pitchFamily="34" charset="0"/>
                <a:ea typeface="Arial" panose="020B0604020202020204" pitchFamily="34" charset="0"/>
              </a:rPr>
              <a:t> </a:t>
            </a:r>
            <a:br>
              <a:rPr lang="zh-CN" altLang="en-US" sz="2800" b="1" dirty="0">
                <a:latin typeface="Arial" panose="020B0604020202020204" pitchFamily="34" charset="0"/>
                <a:ea typeface="Arial" panose="020B0604020202020204" pitchFamily="34" charset="0"/>
              </a:rPr>
            </a:br>
            <a:r>
              <a:rPr lang="en-US" altLang="zh-CN" sz="2800" b="1" dirty="0">
                <a:latin typeface="Arial" panose="020B0604020202020204" pitchFamily="34" charset="0"/>
                <a:ea typeface="Arial" panose="020B0604020202020204" pitchFamily="34" charset="0"/>
              </a:rPr>
              <a:t>5</a:t>
            </a:r>
            <a:r>
              <a:rPr lang="zh-CN" altLang="en-US" sz="2800" b="1" dirty="0">
                <a:latin typeface="宋体" panose="02010600030101010101" pitchFamily="2" charset="-122"/>
                <a:ea typeface="宋体" panose="02010600030101010101" pitchFamily="2" charset="-122"/>
              </a:rPr>
              <a:t>李商隐的“土花漠碧云茫茫，黄河欲尽天苍黄”。</a:t>
            </a:r>
            <a:r>
              <a:rPr lang="zh-CN" altLang="en-US" sz="2800" b="1" dirty="0">
                <a:latin typeface="Arial" panose="020B0604020202020204" pitchFamily="34" charset="0"/>
                <a:ea typeface="Arial" panose="020B0604020202020204" pitchFamily="34" charset="0"/>
              </a:rPr>
              <a:t> </a:t>
            </a:r>
            <a:br>
              <a:rPr lang="zh-CN" altLang="en-US" sz="2800" b="1" dirty="0">
                <a:latin typeface="Arial" panose="020B0604020202020204" pitchFamily="34" charset="0"/>
                <a:ea typeface="Arial" panose="020B0604020202020204" pitchFamily="34" charset="0"/>
              </a:rPr>
            </a:br>
            <a:r>
              <a:rPr lang="en-US" altLang="zh-CN" sz="2800" b="1" dirty="0">
                <a:latin typeface="Arial" panose="020B0604020202020204" pitchFamily="34" charset="0"/>
                <a:ea typeface="Arial" panose="020B0604020202020204" pitchFamily="34" charset="0"/>
              </a:rPr>
              <a:t>6</a:t>
            </a:r>
            <a:r>
              <a:rPr lang="zh-CN" altLang="en-US" sz="2800" b="1" dirty="0">
                <a:latin typeface="宋体" panose="02010600030101010101" pitchFamily="2" charset="-122"/>
                <a:ea typeface="宋体" panose="02010600030101010101" pitchFamily="2" charset="-122"/>
              </a:rPr>
              <a:t>白居易的“黄河水白黄云秋，行人河边相对愁”。</a:t>
            </a:r>
            <a:r>
              <a:rPr lang="zh-CN" altLang="en-US" sz="2800" b="1" dirty="0">
                <a:latin typeface="Arial" panose="020B0604020202020204" pitchFamily="34" charset="0"/>
                <a:ea typeface="Arial" panose="020B0604020202020204" pitchFamily="34" charset="0"/>
              </a:rPr>
              <a:t> </a:t>
            </a:r>
            <a:br>
              <a:rPr lang="zh-CN" altLang="en-US" sz="2800" b="1" dirty="0">
                <a:latin typeface="Arial" panose="020B0604020202020204" pitchFamily="34" charset="0"/>
                <a:ea typeface="Arial" panose="020B0604020202020204" pitchFamily="34" charset="0"/>
              </a:rPr>
            </a:br>
            <a:r>
              <a:rPr lang="en-US" altLang="zh-CN" sz="2800" b="1" dirty="0">
                <a:latin typeface="Arial" panose="020B0604020202020204" pitchFamily="34" charset="0"/>
                <a:ea typeface="Arial" panose="020B0604020202020204" pitchFamily="34" charset="0"/>
              </a:rPr>
              <a:t>7</a:t>
            </a:r>
            <a:r>
              <a:rPr lang="zh-CN" altLang="en-US" sz="2800" b="1" dirty="0">
                <a:latin typeface="宋体" panose="02010600030101010101" pitchFamily="2" charset="-122"/>
                <a:ea typeface="宋体" panose="02010600030101010101" pitchFamily="2" charset="-122"/>
              </a:rPr>
              <a:t>柳中庸</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征人怨</a:t>
            </a:r>
            <a:r>
              <a:rPr lang="en-US" altLang="zh-CN" sz="2800" b="1" dirty="0">
                <a:latin typeface="宋体" panose="02010600030101010101" pitchFamily="2" charset="-122"/>
                <a:ea typeface="宋体" panose="02010600030101010101" pitchFamily="2" charset="-122"/>
              </a:rPr>
              <a:t>》</a:t>
            </a:r>
            <a:endParaRPr lang="en-US" altLang="zh-CN" sz="2800" b="1" dirty="0">
              <a:latin typeface="宋体" panose="02010600030101010101" pitchFamily="2" charset="-122"/>
              <a:ea typeface="宋体" panose="02010600030101010101" pitchFamily="2" charset="-122"/>
            </a:endParaRPr>
          </a:p>
          <a:p>
            <a:pPr lvl="0" eaLnBrk="0" hangingPunct="0">
              <a:buClrTx/>
            </a:pPr>
            <a:r>
              <a:rPr lang="en-US" altLang="zh-CN" sz="28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岁岁金河复玉关，</a:t>
            </a:r>
            <a:r>
              <a:rPr lang="zh-CN" altLang="en-US" sz="2800" b="1" dirty="0">
                <a:latin typeface="Arial" panose="020B0604020202020204" pitchFamily="34" charset="0"/>
                <a:ea typeface="Arial" panose="020B0604020202020204" pitchFamily="34" charset="0"/>
              </a:rPr>
              <a:t> </a:t>
            </a:r>
            <a:r>
              <a:rPr lang="zh-CN" altLang="en-US" sz="2800" b="1" dirty="0">
                <a:latin typeface="宋体" panose="02010600030101010101" pitchFamily="2" charset="-122"/>
                <a:ea typeface="宋体" panose="02010600030101010101" pitchFamily="2" charset="-122"/>
              </a:rPr>
              <a:t>朝朝马策与刀环。</a:t>
            </a:r>
            <a:endParaRPr lang="zh-CN" altLang="en-US" sz="2800" b="1" dirty="0">
              <a:latin typeface="宋体" panose="02010600030101010101" pitchFamily="2" charset="-122"/>
              <a:ea typeface="宋体" panose="02010600030101010101" pitchFamily="2" charset="-122"/>
            </a:endParaRPr>
          </a:p>
          <a:p>
            <a:pPr lvl="0" eaLnBrk="0" hangingPunct="0">
              <a:buClrTx/>
            </a:pPr>
            <a:r>
              <a:rPr lang="zh-CN" altLang="en-US" sz="2800" b="1" dirty="0">
                <a:latin typeface="宋体" panose="02010600030101010101" pitchFamily="2" charset="-122"/>
                <a:ea typeface="宋体" panose="02010600030101010101" pitchFamily="2" charset="-122"/>
              </a:rPr>
              <a:t>      三春白雪归青冢，</a:t>
            </a:r>
            <a:r>
              <a:rPr lang="zh-CN" altLang="en-US" sz="2800" b="1" dirty="0">
                <a:latin typeface="Arial" panose="020B0604020202020204" pitchFamily="34" charset="0"/>
                <a:ea typeface="Arial" panose="020B0604020202020204" pitchFamily="34" charset="0"/>
              </a:rPr>
              <a:t> </a:t>
            </a:r>
            <a:r>
              <a:rPr lang="zh-CN" altLang="en-US" sz="2800" b="1" dirty="0">
                <a:latin typeface="宋体" panose="02010600030101010101" pitchFamily="2" charset="-122"/>
                <a:ea typeface="宋体" panose="02010600030101010101" pitchFamily="2" charset="-122"/>
              </a:rPr>
              <a:t>万里黄河绕黑山。</a:t>
            </a:r>
            <a:r>
              <a:rPr lang="zh-CN" altLang="en-US" sz="2800" b="1" dirty="0">
                <a:latin typeface="Arial" panose="020B0604020202020204" pitchFamily="34" charset="0"/>
                <a:ea typeface="Arial" panose="020B0604020202020204" pitchFamily="34" charset="0"/>
              </a:rPr>
              <a:t> </a:t>
            </a:r>
            <a:br>
              <a:rPr lang="zh-CN" altLang="en-US" sz="2800" b="1" dirty="0">
                <a:latin typeface="Arial" panose="020B0604020202020204" pitchFamily="34" charset="0"/>
                <a:ea typeface="Arial" panose="020B0604020202020204" pitchFamily="34" charset="0"/>
              </a:rPr>
            </a:br>
            <a:br>
              <a:rPr lang="zh-CN" altLang="en-US" sz="2000" b="1" dirty="0">
                <a:latin typeface="Arial" panose="020B0604020202020204" pitchFamily="34" charset="0"/>
                <a:ea typeface="Arial" panose="020B0604020202020204" pitchFamily="34" charset="0"/>
              </a:rPr>
            </a:br>
            <a:br>
              <a:rPr lang="zh-CN" altLang="en-US" sz="1000" dirty="0">
                <a:latin typeface="Arial" panose="020B0604020202020204" pitchFamily="34" charset="0"/>
                <a:ea typeface="Arial" panose="020B0604020202020204" pitchFamily="34" charset="0"/>
              </a:rPr>
            </a:br>
            <a:endParaRPr lang="zh-CN" altLang="en-US" sz="1800" dirty="0">
              <a:latin typeface="Arial" panose="020B0604020202020204" pitchFamily="34" charset="0"/>
              <a:ea typeface="宋体" panose="02010600030101010101" pitchFamily="2" charset="-122"/>
            </a:endParaRPr>
          </a:p>
        </p:txBody>
      </p:sp>
    </p:spTree>
  </p:cSld>
  <p:clrMapOvr>
    <a:masterClrMapping/>
  </p:clrMapOvr>
  <p:transition>
    <p:zo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2289"/>
          <p:cNvSpPr>
            <a:spLocks noGrp="1"/>
          </p:cNvSpPr>
          <p:nvPr>
            <p:ph type="title"/>
          </p:nvPr>
        </p:nvSpPr>
        <p:spPr>
          <a:xfrm>
            <a:off x="2667000" y="304800"/>
            <a:ext cx="7848600" cy="1447800"/>
          </a:xfrm>
        </p:spPr>
        <p:txBody>
          <a:bodyPr anchor="ctr">
            <a:normAutofit fontScale="90000"/>
          </a:bodyPr>
          <a:p>
            <a:r>
              <a:rPr lang="zh-CN" altLang="en-US" sz="4000" dirty="0"/>
              <a:t></a:t>
            </a:r>
            <a:br>
              <a:rPr lang="zh-CN" altLang="en-US" sz="4000" dirty="0"/>
            </a:br>
            <a:r>
              <a:rPr lang="zh-CN" altLang="en-US" sz="4000" dirty="0"/>
              <a:t>       </a:t>
            </a:r>
            <a:r>
              <a:rPr lang="zh-CN" altLang="en-US" sz="4000" b="1" dirty="0"/>
              <a:t>以最快的速度写出描写“黄河”的词语（包括一般成语、俗语、谚语）五个，并从中选择一个造句</a:t>
            </a:r>
            <a:r>
              <a:rPr lang="zh-CN" altLang="en-US" sz="4000" dirty="0"/>
              <a:t> </a:t>
            </a:r>
            <a:endParaRPr lang="zh-CN" altLang="en-US" sz="4000" dirty="0"/>
          </a:p>
        </p:txBody>
      </p:sp>
      <p:sp>
        <p:nvSpPr>
          <p:cNvPr id="12291" name="文本占位符 12290"/>
          <p:cNvSpPr>
            <a:spLocks noGrp="1"/>
          </p:cNvSpPr>
          <p:nvPr>
            <p:ph type="body" idx="1"/>
          </p:nvPr>
        </p:nvSpPr>
        <p:spPr>
          <a:xfrm>
            <a:off x="2743200" y="2362200"/>
            <a:ext cx="7772400" cy="3733800"/>
          </a:xfrm>
        </p:spPr>
        <p:txBody>
          <a:bodyPr>
            <a:normAutofit lnSpcReduction="10000"/>
          </a:bodyPr>
          <a:p>
            <a:pPr>
              <a:lnSpc>
                <a:spcPct val="90000"/>
              </a:lnSpc>
            </a:pPr>
            <a:r>
              <a:rPr lang="zh-CN" altLang="en-US" sz="3600" b="1" dirty="0"/>
              <a:t>（如“泾渭分明”、“河清海晏”、“跳进黄河洗不清”、“不到黄河心不死”</a:t>
            </a:r>
            <a:r>
              <a:rPr lang="zh-CN" altLang="en-US" sz="3600" b="1" dirty="0">
                <a:latin typeface="宋体" panose="02010600030101010101" pitchFamily="2" charset="-122"/>
              </a:rPr>
              <a:t>黄河富宁夏</a:t>
            </a:r>
            <a:r>
              <a:rPr lang="en-US" altLang="zh-CN" sz="3600" b="1">
                <a:latin typeface="Arial" panose="020B0604020202020204" pitchFamily="34" charset="0"/>
                <a:ea typeface="Arial" panose="020B0604020202020204" pitchFamily="34" charset="0"/>
              </a:rPr>
              <a:t>,</a:t>
            </a:r>
            <a:r>
              <a:rPr lang="zh-CN" altLang="en-US" sz="3600" b="1" dirty="0">
                <a:latin typeface="宋体" panose="02010600030101010101" pitchFamily="2" charset="-122"/>
              </a:rPr>
              <a:t>最富是吴忠、</a:t>
            </a:r>
            <a:endParaRPr lang="zh-CN" altLang="en-US" sz="3600" b="1" dirty="0">
              <a:latin typeface="宋体" panose="02010600030101010101" pitchFamily="2" charset="-122"/>
            </a:endParaRPr>
          </a:p>
          <a:p>
            <a:pPr>
              <a:lnSpc>
                <a:spcPct val="90000"/>
              </a:lnSpc>
              <a:spcBef>
                <a:spcPct val="0"/>
              </a:spcBef>
              <a:buClrTx/>
              <a:buNone/>
            </a:pPr>
            <a:r>
              <a:rPr lang="zh-CN" altLang="en-US" sz="3600" b="1" dirty="0">
                <a:latin typeface="宋体" panose="02010600030101010101" pitchFamily="2" charset="-122"/>
              </a:rPr>
              <a:t>黄河尚有澄清日</a:t>
            </a:r>
            <a:r>
              <a:rPr lang="en-US" altLang="zh-CN" sz="3600" b="1">
                <a:latin typeface="Arial" panose="020B0604020202020204" pitchFamily="34" charset="0"/>
                <a:ea typeface="Arial" panose="020B0604020202020204" pitchFamily="34" charset="0"/>
              </a:rPr>
              <a:t>,</a:t>
            </a:r>
            <a:r>
              <a:rPr lang="zh-CN" altLang="en-US" sz="3600" b="1" dirty="0">
                <a:latin typeface="宋体" panose="02010600030101010101" pitchFamily="2" charset="-122"/>
              </a:rPr>
              <a:t>岂可人无得运时、</a:t>
            </a:r>
            <a:endParaRPr lang="zh-CN" altLang="en-US" sz="3600" b="1" dirty="0">
              <a:latin typeface="宋体" panose="02010600030101010101" pitchFamily="2" charset="-122"/>
            </a:endParaRPr>
          </a:p>
          <a:p>
            <a:pPr>
              <a:lnSpc>
                <a:spcPct val="90000"/>
              </a:lnSpc>
              <a:spcBef>
                <a:spcPct val="0"/>
              </a:spcBef>
              <a:buClrTx/>
              <a:buNone/>
            </a:pPr>
            <a:r>
              <a:rPr lang="zh-CN" altLang="en-US" sz="3600" b="1" dirty="0">
                <a:latin typeface="宋体" panose="02010600030101010101" pitchFamily="2" charset="-122"/>
              </a:rPr>
              <a:t>不到黄河心不死</a:t>
            </a:r>
            <a:r>
              <a:rPr lang="en-US" altLang="zh-CN" sz="3600" b="1">
                <a:latin typeface="Arial" panose="020B0604020202020204" pitchFamily="34" charset="0"/>
                <a:ea typeface="Arial" panose="020B0604020202020204" pitchFamily="34" charset="0"/>
              </a:rPr>
              <a:t>,</a:t>
            </a:r>
            <a:r>
              <a:rPr lang="zh-CN" altLang="en-US" sz="3600" b="1" dirty="0">
                <a:latin typeface="宋体" panose="02010600030101010101" pitchFamily="2" charset="-122"/>
              </a:rPr>
              <a:t>不见棺材泪不流。</a:t>
            </a:r>
            <a:r>
              <a:rPr lang="zh-CN" altLang="en-US" sz="3600" b="1" dirty="0">
                <a:latin typeface="Arial" panose="020B0604020202020204" pitchFamily="34" charset="0"/>
                <a:ea typeface="Arial" panose="020B0604020202020204" pitchFamily="34" charset="0"/>
              </a:rPr>
              <a:t>  </a:t>
            </a:r>
            <a:br>
              <a:rPr lang="zh-CN" altLang="en-US" sz="3600" b="1" dirty="0">
                <a:latin typeface="Arial" panose="020B0604020202020204" pitchFamily="34" charset="0"/>
                <a:ea typeface="Arial" panose="020B0604020202020204" pitchFamily="34" charset="0"/>
              </a:rPr>
            </a:br>
            <a:r>
              <a:rPr lang="zh-CN" altLang="en-US" sz="3600" b="1" dirty="0">
                <a:latin typeface="宋体" panose="02010600030101010101" pitchFamily="2" charset="-122"/>
              </a:rPr>
              <a:t>砥柱中流、海晏河清、河清海晏、河山带砺、</a:t>
            </a:r>
            <a:r>
              <a:rPr lang="zh-CN" altLang="en-US" sz="3600" b="1" dirty="0"/>
              <a:t> ）</a:t>
            </a:r>
            <a:br>
              <a:rPr lang="zh-CN" altLang="en-US" sz="3600" b="1" dirty="0"/>
            </a:br>
            <a:endParaRPr lang="zh-CN" altLang="en-US" sz="36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ox(in)">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291">
                                            <p:txEl>
                                              <p:charRg st="0" end="48"/>
                                            </p:txEl>
                                          </p:spTgt>
                                        </p:tgtEl>
                                        <p:attrNameLst>
                                          <p:attrName>style.visibility</p:attrName>
                                        </p:attrNameLst>
                                      </p:cBhvr>
                                      <p:to>
                                        <p:strVal val="visible"/>
                                      </p:to>
                                    </p:set>
                                    <p:anim calcmode="lin" valueType="num">
                                      <p:cBhvr additive="base">
                                        <p:cTn id="12" dur="500" fill="hold"/>
                                        <p:tgtEl>
                                          <p:spTgt spid="12291">
                                            <p:txEl>
                                              <p:charRg st="0" end="48"/>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291">
                                            <p:txEl>
                                              <p:charRg st="0" end="48"/>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2291">
                                            <p:txEl>
                                              <p:charRg st="48" end="65"/>
                                            </p:txEl>
                                          </p:spTgt>
                                        </p:tgtEl>
                                        <p:attrNameLst>
                                          <p:attrName>style.visibility</p:attrName>
                                        </p:attrNameLst>
                                      </p:cBhvr>
                                      <p:to>
                                        <p:strVal val="visible"/>
                                      </p:to>
                                    </p:set>
                                    <p:anim calcmode="lin" valueType="num">
                                      <p:cBhvr additive="base">
                                        <p:cTn id="16" dur="500" fill="hold"/>
                                        <p:tgtEl>
                                          <p:spTgt spid="12291">
                                            <p:txEl>
                                              <p:charRg st="48" end="65"/>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2291">
                                            <p:txEl>
                                              <p:charRg st="48" end="65"/>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2291">
                                            <p:txEl>
                                              <p:charRg st="65" end="108"/>
                                            </p:txEl>
                                          </p:spTgt>
                                        </p:tgtEl>
                                        <p:attrNameLst>
                                          <p:attrName>style.visibility</p:attrName>
                                        </p:attrNameLst>
                                      </p:cBhvr>
                                      <p:to>
                                        <p:strVal val="visible"/>
                                      </p:to>
                                    </p:set>
                                    <p:anim calcmode="lin" valueType="num">
                                      <p:cBhvr additive="base">
                                        <p:cTn id="20" dur="500" fill="hold"/>
                                        <p:tgtEl>
                                          <p:spTgt spid="12291">
                                            <p:txEl>
                                              <p:charRg st="65" end="108"/>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2291">
                                            <p:txEl>
                                              <p:charRg st="65" end="10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标题 61441"/>
          <p:cNvSpPr>
            <a:spLocks noGrp="1"/>
          </p:cNvSpPr>
          <p:nvPr>
            <p:ph type="ctrTitle"/>
          </p:nvPr>
        </p:nvSpPr>
        <p:spPr>
          <a:xfrm>
            <a:off x="3429000" y="609600"/>
            <a:ext cx="6934200" cy="1981200"/>
          </a:xfrm>
        </p:spPr>
        <p:txBody>
          <a:bodyPr anchor="ctr"/>
          <a:p>
            <a:pPr defTabSz="914400"/>
            <a:r>
              <a:rPr lang="zh-CN" altLang="en-US" b="1" kern="1200" baseline="0" dirty="0">
                <a:latin typeface="Times New Roman" panose="02020603050405020304" pitchFamily="18" charset="0"/>
                <a:ea typeface="宋体" panose="02010600030101010101" pitchFamily="2" charset="-122"/>
              </a:rPr>
              <a:t>下面哪首民歌与黄河无关</a:t>
            </a:r>
            <a:endParaRPr lang="zh-CN" altLang="en-US" b="1" kern="1200" baseline="0">
              <a:latin typeface="Times New Roman" panose="02020603050405020304" pitchFamily="18" charset="0"/>
              <a:ea typeface="宋体" panose="02010600030101010101" pitchFamily="2" charset="-122"/>
            </a:endParaRPr>
          </a:p>
        </p:txBody>
      </p:sp>
      <p:sp>
        <p:nvSpPr>
          <p:cNvPr id="61443" name="副标题 61442"/>
          <p:cNvSpPr>
            <a:spLocks noGrp="1"/>
          </p:cNvSpPr>
          <p:nvPr>
            <p:ph type="subTitle" idx="1"/>
          </p:nvPr>
        </p:nvSpPr>
        <p:spPr>
          <a:xfrm>
            <a:off x="3505200" y="2819400"/>
            <a:ext cx="6400800" cy="2590800"/>
          </a:xfrm>
        </p:spPr>
        <p:txBody>
          <a:bodyPr anchor="t"/>
          <a:p>
            <a:pPr defTabSz="914400">
              <a:buSzPct val="90000"/>
            </a:pPr>
            <a:r>
              <a:rPr lang="en-US" altLang="zh-CN" sz="4000" b="1" kern="1200" baseline="0" dirty="0">
                <a:latin typeface="Times New Roman" panose="02020603050405020304" pitchFamily="18" charset="0"/>
                <a:ea typeface="宋体" panose="02010600030101010101" pitchFamily="2" charset="-122"/>
              </a:rPr>
              <a:t>A  </a:t>
            </a:r>
            <a:r>
              <a:rPr lang="zh-CN" altLang="en-US" sz="4000" b="1" kern="1200" baseline="0" dirty="0">
                <a:latin typeface="Times New Roman" panose="02020603050405020304" pitchFamily="18" charset="0"/>
                <a:ea typeface="宋体" panose="02010600030101010101" pitchFamily="2" charset="-122"/>
              </a:rPr>
              <a:t>兰花花            </a:t>
            </a:r>
            <a:r>
              <a:rPr lang="en-US" altLang="zh-CN" sz="4000" b="1" kern="1200" baseline="0" dirty="0">
                <a:latin typeface="Times New Roman" panose="02020603050405020304" pitchFamily="18" charset="0"/>
                <a:ea typeface="宋体" panose="02010600030101010101" pitchFamily="2" charset="-122"/>
              </a:rPr>
              <a:t>B </a:t>
            </a:r>
            <a:r>
              <a:rPr lang="zh-CN" altLang="en-US" sz="4000" b="1" kern="1200" baseline="0" dirty="0">
                <a:latin typeface="Times New Roman" panose="02020603050405020304" pitchFamily="18" charset="0"/>
                <a:ea typeface="宋体" panose="02010600030101010101" pitchFamily="2" charset="-122"/>
              </a:rPr>
              <a:t>信天游</a:t>
            </a:r>
            <a:endParaRPr lang="zh-CN" altLang="en-US" sz="4000" b="1" kern="1200" baseline="0" dirty="0">
              <a:latin typeface="Times New Roman" panose="02020603050405020304" pitchFamily="18" charset="0"/>
              <a:ea typeface="宋体" panose="02010600030101010101" pitchFamily="2" charset="-122"/>
            </a:endParaRPr>
          </a:p>
          <a:p>
            <a:pPr defTabSz="914400">
              <a:buSzPct val="90000"/>
            </a:pPr>
            <a:r>
              <a:rPr lang="en-US" altLang="zh-CN" sz="4000" b="1" kern="1200" baseline="0" dirty="0">
                <a:latin typeface="Times New Roman" panose="02020603050405020304" pitchFamily="18" charset="0"/>
                <a:ea typeface="宋体" panose="02010600030101010101" pitchFamily="2" charset="-122"/>
              </a:rPr>
              <a:t>C  </a:t>
            </a:r>
            <a:r>
              <a:rPr lang="zh-CN" altLang="en-US" sz="4000" b="1" kern="1200" baseline="0" dirty="0">
                <a:latin typeface="Times New Roman" panose="02020603050405020304" pitchFamily="18" charset="0"/>
                <a:ea typeface="宋体" panose="02010600030101010101" pitchFamily="2" charset="-122"/>
              </a:rPr>
              <a:t>茉莉花            </a:t>
            </a:r>
            <a:r>
              <a:rPr lang="en-US" altLang="zh-CN" sz="4000" b="1" kern="1200" baseline="0" dirty="0">
                <a:latin typeface="Times New Roman" panose="02020603050405020304" pitchFamily="18" charset="0"/>
                <a:ea typeface="宋体" panose="02010600030101010101" pitchFamily="2" charset="-122"/>
              </a:rPr>
              <a:t>D </a:t>
            </a:r>
            <a:r>
              <a:rPr lang="zh-CN" altLang="en-US" sz="4000" b="1" kern="1200" baseline="0" dirty="0">
                <a:latin typeface="Times New Roman" panose="02020603050405020304" pitchFamily="18" charset="0"/>
                <a:ea typeface="宋体" panose="02010600030101010101" pitchFamily="2" charset="-122"/>
              </a:rPr>
              <a:t>走西口</a:t>
            </a:r>
            <a:endParaRPr lang="zh-CN" altLang="en-US" sz="4000" b="1"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p:cNvSpPr>
          <p:nvPr>
            <p:ph type="ctrTitle"/>
          </p:nvPr>
        </p:nvSpPr>
        <p:spPr/>
        <p:txBody>
          <a:bodyPr anchor="ctr">
            <a:normAutofit fontScale="90000"/>
          </a:bodyPr>
          <a:p>
            <a:pPr defTabSz="914400"/>
            <a:r>
              <a:rPr lang="zh-CN" altLang="en-US" b="1" kern="1200" baseline="0" dirty="0">
                <a:latin typeface="Times New Roman" panose="02020603050405020304" pitchFamily="18" charset="0"/>
                <a:ea typeface="宋体" panose="02010600030101010101" pitchFamily="2" charset="-122"/>
              </a:rPr>
              <a:t>多少英雄的故事在你身边扮演，请你写出至少两个。例如：大禹治水</a:t>
            </a:r>
            <a:endParaRPr lang="zh-CN" altLang="en-US" b="1" kern="1200" baseline="0">
              <a:latin typeface="Times New Roman" panose="02020603050405020304" pitchFamily="18" charset="0"/>
              <a:ea typeface="宋体" panose="02010600030101010101" pitchFamily="2" charset="-122"/>
            </a:endParaRPr>
          </a:p>
        </p:txBody>
      </p:sp>
      <p:sp>
        <p:nvSpPr>
          <p:cNvPr id="59395" name="副标题 59394"/>
          <p:cNvSpPr>
            <a:spLocks noGrp="1"/>
          </p:cNvSpPr>
          <p:nvPr>
            <p:ph type="subTitle" idx="1"/>
          </p:nvPr>
        </p:nvSpPr>
        <p:spPr/>
        <p:txBody>
          <a:bodyPr anchor="t"/>
          <a:p>
            <a:pPr defTabSz="914400">
              <a:buSzPct val="90000"/>
            </a:pPr>
            <a:r>
              <a:rPr lang="zh-CN" altLang="en-US" sz="4800" b="1" kern="1200" baseline="0" dirty="0">
                <a:latin typeface="Times New Roman" panose="02020603050405020304" pitchFamily="18" charset="0"/>
                <a:ea typeface="宋体" panose="02010600030101010101" pitchFamily="2" charset="-122"/>
              </a:rPr>
              <a:t>岳飞抗金，木兰从军</a:t>
            </a:r>
            <a:endParaRPr lang="zh-CN" altLang="en-US" sz="4800" b="1" kern="1200" baseline="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0-#ppt_w/2"/>
                                          </p:val>
                                        </p:tav>
                                        <p:tav tm="100000">
                                          <p:val>
                                            <p:strVal val="#ppt_x"/>
                                          </p:val>
                                        </p:tav>
                                      </p:tavLst>
                                    </p:anim>
                                    <p:anim calcmode="lin" valueType="num">
                                      <p:cBhvr additive="base">
                                        <p:cTn id="8"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9395">
                                            <p:txEl>
                                              <p:charRg st="0" end="10"/>
                                            </p:txEl>
                                          </p:spTgt>
                                        </p:tgtEl>
                                        <p:attrNameLst>
                                          <p:attrName>style.visibility</p:attrName>
                                        </p:attrNameLst>
                                      </p:cBhvr>
                                      <p:to>
                                        <p:strVal val="visible"/>
                                      </p:to>
                                    </p:set>
                                    <p:animEffect transition="in" filter="box(in)">
                                      <p:cBhvr>
                                        <p:cTn id="13" dur="500"/>
                                        <p:tgtEl>
                                          <p:spTgt spid="59395">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标题 60417"/>
          <p:cNvSpPr>
            <a:spLocks noGrp="1"/>
          </p:cNvSpPr>
          <p:nvPr>
            <p:ph type="ctrTitle"/>
          </p:nvPr>
        </p:nvSpPr>
        <p:spPr>
          <a:xfrm>
            <a:off x="3429000" y="457200"/>
            <a:ext cx="6934200" cy="2971800"/>
          </a:xfrm>
        </p:spPr>
        <p:txBody>
          <a:bodyPr anchor="ctr">
            <a:normAutofit fontScale="90000"/>
          </a:bodyPr>
          <a:p>
            <a:pPr defTabSz="914400"/>
            <a:r>
              <a:rPr lang="en-US" altLang="zh-CN" b="1" kern="1200" baseline="0" dirty="0">
                <a:latin typeface="Times New Roman" panose="02020603050405020304" pitchFamily="18" charset="0"/>
                <a:ea typeface="宋体" panose="02010600030101010101" pitchFamily="2" charset="-122"/>
              </a:rPr>
              <a:t>      </a:t>
            </a:r>
            <a:r>
              <a:rPr lang="zh-CN" altLang="en-US" b="1" kern="1200" baseline="0" dirty="0">
                <a:latin typeface="Times New Roman" panose="02020603050405020304" pitchFamily="18" charset="0"/>
                <a:ea typeface="宋体" panose="02010600030101010101" pitchFamily="2" charset="-122"/>
              </a:rPr>
              <a:t>黄河颂选自（        ），词作者是（         ），曲作者是（       ），请再写出其中三部作品的题目</a:t>
            </a:r>
            <a:endParaRPr lang="zh-CN" altLang="en-US" b="1" kern="1200" baseline="0">
              <a:latin typeface="Times New Roman" panose="02020603050405020304" pitchFamily="18" charset="0"/>
              <a:ea typeface="宋体" panose="02010600030101010101" pitchFamily="2" charset="-122"/>
            </a:endParaRPr>
          </a:p>
        </p:txBody>
      </p:sp>
      <p:sp>
        <p:nvSpPr>
          <p:cNvPr id="60419" name="副标题 60418"/>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5361"/>
          <p:cNvSpPr>
            <a:spLocks noGrp="1"/>
          </p:cNvSpPr>
          <p:nvPr>
            <p:ph type="title"/>
          </p:nvPr>
        </p:nvSpPr>
        <p:spPr/>
        <p:txBody>
          <a:bodyPr anchor="ctr"/>
          <a:p>
            <a:r>
              <a:rPr lang="en-US" altLang="zh-CN" sz="3600" b="1" dirty="0"/>
              <a:t>“</a:t>
            </a:r>
            <a:r>
              <a:rPr lang="zh-CN" altLang="en-US" sz="3600" b="1" dirty="0"/>
              <a:t>藐视黄河，就是藐视我们这个民族！”这句话是谁说的？</a:t>
            </a:r>
            <a:endParaRPr lang="zh-CN" altLang="en-US" sz="3600" b="1" dirty="0"/>
          </a:p>
        </p:txBody>
      </p:sp>
      <p:sp>
        <p:nvSpPr>
          <p:cNvPr id="15363" name="文本占位符 15362"/>
          <p:cNvSpPr>
            <a:spLocks noGrp="1"/>
          </p:cNvSpPr>
          <p:nvPr>
            <p:ph type="body" idx="1"/>
          </p:nvPr>
        </p:nvSpPr>
        <p:spPr/>
        <p:txBody>
          <a:bodyPr/>
          <a:p>
            <a:endParaRPr sz="4800" b="1" dirty="0"/>
          </a:p>
        </p:txBody>
      </p:sp>
      <p:pic>
        <p:nvPicPr>
          <p:cNvPr id="15365" name="图片 15364" descr="60f533ed307da877be6c8ff3da354331?from=q6"/>
          <p:cNvPicPr>
            <a:picLocks noChangeAspect="1"/>
          </p:cNvPicPr>
          <p:nvPr/>
        </p:nvPicPr>
        <p:blipFill>
          <a:blip r:embed="rId1"/>
          <a:stretch>
            <a:fillRect/>
          </a:stretch>
        </p:blipFill>
        <p:spPr>
          <a:xfrm>
            <a:off x="2667000" y="1447800"/>
            <a:ext cx="8001000" cy="5029200"/>
          </a:xfrm>
          <a:prstGeom prst="rect">
            <a:avLst/>
          </a:prstGeom>
          <a:noFill/>
          <a:ln w="9525">
            <a:noFill/>
          </a:ln>
        </p:spPr>
      </p:pic>
      <p:pic>
        <p:nvPicPr>
          <p:cNvPr id="15369" name="012.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flipH="1" flipV="1">
            <a:off x="1828800" y="6373813"/>
            <a:ext cx="381000" cy="149225"/>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restart="whenNotActive" fill="hold" evtFilter="cancelBubble" nodeType="interactiveSeq">
                <p:stCondLst>
                  <p:cond evt="onClick" delay="0">
                    <p:tgtEl>
                      <p:spTgt spid="1536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5452" fill="hold"/>
                                        <p:tgtEl>
                                          <p:spTgt spid="15369"/>
                                        </p:tgtEl>
                                      </p:cBhvr>
                                    </p:cmd>
                                  </p:childTnLst>
                                </p:cTn>
                              </p:par>
                            </p:childTnLst>
                          </p:cTn>
                        </p:par>
                      </p:childTnLst>
                    </p:cTn>
                  </p:par>
                </p:childTnLst>
              </p:cTn>
              <p:nextCondLst>
                <p:cond evt="onClick" delay="0">
                  <p:tgtEl>
                    <p:spTgt spid="1536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5369"/>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矩形 53249"/>
          <p:cNvSpPr/>
          <p:nvPr/>
        </p:nvSpPr>
        <p:spPr>
          <a:xfrm>
            <a:off x="3276600" y="685800"/>
            <a:ext cx="6934200" cy="5943600"/>
          </a:xfrm>
          <a:prstGeom prst="rect">
            <a:avLst/>
          </a:prstGeom>
          <a:noFill/>
          <a:ln w="12700">
            <a:noFill/>
          </a:ln>
        </p:spPr>
        <p:txBody>
          <a:bodyPr>
            <a:spAutoFit/>
          </a:bodyPr>
          <a:p>
            <a:pPr lvl="0">
              <a:buClrTx/>
            </a:pPr>
            <a:r>
              <a:rPr lang="zh-CN" altLang="en-US" sz="4800" b="1" dirty="0">
                <a:solidFill>
                  <a:schemeClr val="tx2"/>
                </a:solidFill>
                <a:latin typeface="Times New Roman" panose="02020603050405020304" pitchFamily="18" charset="0"/>
                <a:ea typeface="宋体" panose="02010600030101010101" pitchFamily="2" charset="-122"/>
              </a:rPr>
              <a:t>知黄河之史：</a:t>
            </a:r>
            <a:r>
              <a:rPr lang="zh-CN" altLang="en-US" sz="4800" b="1" dirty="0">
                <a:solidFill>
                  <a:schemeClr val="tx2"/>
                </a:solidFill>
                <a:latin typeface="宋体" panose="02010600030101010101" pitchFamily="2" charset="-122"/>
                <a:ea typeface="宋体" panose="02010600030101010101" pitchFamily="2" charset="-122"/>
              </a:rPr>
              <a:t>黄河，中华民族的摇篮，悠悠历史中，她孕育了灿烂的华夏文明；黄河，中华民族的象征，她将和中华民族一样在新的时代焕发勃勃生机！</a:t>
            </a:r>
            <a:r>
              <a:rPr lang="en-US" altLang="zh-CN" sz="4800" b="1" dirty="0">
                <a:solidFill>
                  <a:schemeClr val="tx2"/>
                </a:solidFill>
                <a:latin typeface="_x000B__x000C_"/>
                <a:ea typeface="宋体" panose="02010600030101010101" pitchFamily="2" charset="-122"/>
              </a:rPr>
              <a:t>  </a:t>
            </a:r>
            <a:br>
              <a:rPr lang="en-US" altLang="zh-CN" sz="4800" b="1" dirty="0">
                <a:solidFill>
                  <a:schemeClr val="tx2"/>
                </a:solidFill>
                <a:latin typeface="_x000B__x000C_"/>
                <a:ea typeface="宋体" panose="02010600030101010101" pitchFamily="2" charset="-122"/>
              </a:rPr>
            </a:br>
            <a:br>
              <a:rPr lang="en-US" altLang="zh-CN" sz="4800" b="1" dirty="0">
                <a:solidFill>
                  <a:schemeClr val="tx2"/>
                </a:solidFill>
                <a:latin typeface="_x000B__x000C_"/>
                <a:ea typeface="宋体" panose="02010600030101010101" pitchFamily="2" charset="-122"/>
              </a:rPr>
            </a:br>
            <a:endParaRPr lang="en-US" altLang="zh-CN" sz="4800" b="1">
              <a:solidFill>
                <a:schemeClr val="tx2"/>
              </a:solidFill>
              <a:latin typeface="_x000B__x000C_"/>
              <a:ea typeface="宋体" panose="02010600030101010101" pitchFamily="2" charset="-122"/>
            </a:endParaRPr>
          </a:p>
        </p:txBody>
      </p:sp>
    </p:spTree>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p:nvPr>
        </p:nvSpPr>
        <p:spPr>
          <a:xfrm>
            <a:off x="3200400" y="1447800"/>
            <a:ext cx="7010400" cy="990600"/>
          </a:xfrm>
        </p:spPr>
        <p:txBody>
          <a:bodyPr anchor="ctr">
            <a:normAutofit fontScale="90000"/>
          </a:bodyPr>
          <a:p>
            <a:r>
              <a:rPr lang="zh-CN" altLang="en-US" sz="3600" b="1" dirty="0"/>
              <a:t>在黄河下游的山东省，出了一个伟大的教育家，他姓（   ）名（   ），字（　　），（　　）时代（　）国人。</a:t>
            </a:r>
            <a:br>
              <a:rPr lang="zh-CN" altLang="en-US" sz="2400" b="1"/>
            </a:br>
            <a:endParaRPr lang="zh-CN" altLang="en-US" sz="2400" b="1"/>
          </a:p>
        </p:txBody>
      </p:sp>
      <p:sp>
        <p:nvSpPr>
          <p:cNvPr id="16387" name="文本占位符 16386"/>
          <p:cNvSpPr>
            <a:spLocks noGrp="1"/>
          </p:cNvSpPr>
          <p:nvPr>
            <p:ph type="body" idx="1"/>
          </p:nvPr>
        </p:nvSpPr>
        <p:spPr>
          <a:xfrm>
            <a:off x="2743200" y="2819400"/>
            <a:ext cx="7772400" cy="3276600"/>
          </a:xfrm>
        </p:spPr>
        <p:txBody>
          <a:bodyPr>
            <a:normAutofit lnSpcReduction="10000"/>
          </a:bodyPr>
          <a:p>
            <a:pPr>
              <a:lnSpc>
                <a:spcPct val="90000"/>
              </a:lnSpc>
            </a:pPr>
            <a:r>
              <a:rPr lang="zh-CN" altLang="en-US" sz="2800" b="1" dirty="0">
                <a:latin typeface="Tahoma" panose="020B0604030504040204" pitchFamily="34" charset="0"/>
                <a:ea typeface="Tahoma" panose="020B0604030504040204" pitchFamily="34" charset="0"/>
              </a:rPr>
              <a:t>孔子（前</a:t>
            </a:r>
            <a:r>
              <a:rPr lang="en-US" altLang="zh-CN" sz="2800" b="1" dirty="0">
                <a:latin typeface="Tahoma" panose="020B0604030504040204" pitchFamily="34" charset="0"/>
                <a:ea typeface="Tahoma" panose="020B0604030504040204" pitchFamily="34" charset="0"/>
              </a:rPr>
              <a:t>551-</a:t>
            </a:r>
            <a:r>
              <a:rPr lang="zh-CN" altLang="en-US" sz="2800" b="1" dirty="0">
                <a:latin typeface="Tahoma" panose="020B0604030504040204" pitchFamily="34" charset="0"/>
                <a:ea typeface="Tahoma" panose="020B0604030504040204" pitchFamily="34" charset="0"/>
              </a:rPr>
              <a:t>前</a:t>
            </a:r>
            <a:r>
              <a:rPr lang="en-US" altLang="zh-CN" sz="2800" b="1" dirty="0">
                <a:latin typeface="Tahoma" panose="020B0604030504040204" pitchFamily="34" charset="0"/>
                <a:ea typeface="Tahoma" panose="020B0604030504040204" pitchFamily="34" charset="0"/>
              </a:rPr>
              <a:t>479</a:t>
            </a:r>
            <a:r>
              <a:rPr lang="zh-CN" altLang="en-US" sz="2800" b="1" dirty="0">
                <a:latin typeface="Tahoma" panose="020B0604030504040204" pitchFamily="34" charset="0"/>
                <a:ea typeface="Tahoma" panose="020B0604030504040204" pitchFamily="34" charset="0"/>
              </a:rPr>
              <a:t>），名丘，字仲尼，鲁国人。中国春秋末期伟大的思想家和教育家，儒家学派的创始人。其学说不仅影响了中国几千年的发展进程，还深刻地影响着每一个中国人的思想和行为模式，成为东方人品格和心理的理论基础。以孔子为代表创立的儒家文化博大精深，构成了中华民族传统文化的主流和基础</a:t>
            </a:r>
            <a:r>
              <a:rPr lang="en-US" altLang="zh-CN" sz="2800" b="1" dirty="0">
                <a:latin typeface="Tahoma" panose="020B0604030504040204" pitchFamily="34" charset="0"/>
                <a:ea typeface="Tahoma" panose="020B0604030504040204" pitchFamily="34" charset="0"/>
              </a:rPr>
              <a:t>,</a:t>
            </a:r>
            <a:r>
              <a:rPr lang="zh-CN" altLang="en-US" sz="2800" b="1" dirty="0">
                <a:latin typeface="Tahoma" panose="020B0604030504040204" pitchFamily="34" charset="0"/>
                <a:ea typeface="Tahoma" panose="020B0604030504040204" pitchFamily="34" charset="0"/>
              </a:rPr>
              <a:t>时至今日仍在社会生活中发挥着巨大的积极作用。</a:t>
            </a:r>
            <a:endParaRPr lang="zh-CN" altLang="en-US" sz="2800" b="1" dirty="0">
              <a:latin typeface="Tahoma" panose="020B0604030504040204" pitchFamily="34" charset="0"/>
              <a:ea typeface="Tahoma" panose="020B0604030504040204" pitchFamily="34" charset="0"/>
            </a:endParaRPr>
          </a:p>
          <a:p>
            <a:pPr>
              <a:lnSpc>
                <a:spcPct val="90000"/>
              </a:lnSpc>
            </a:pPr>
            <a:endParaRPr lang="zh-CN" altLang="en-US" sz="2800" b="1" dirty="0">
              <a:latin typeface="Tahoma" panose="020B0604030504040204" pitchFamily="34" charset="0"/>
              <a:ea typeface="Tahoma" panose="020B0604030504040204" pitchFamily="34" charset="0"/>
            </a:endParaRPr>
          </a:p>
          <a:p>
            <a:pPr>
              <a:lnSpc>
                <a:spcPct val="90000"/>
              </a:lnSpc>
            </a:pPr>
            <a:endParaRPr lang="zh-CN" altLang="en-US" sz="2800" b="1"/>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1+#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6387">
                                            <p:txEl>
                                              <p:charRg st="0" end="167"/>
                                            </p:txEl>
                                          </p:spTgt>
                                        </p:tgtEl>
                                        <p:attrNameLst>
                                          <p:attrName>style.visibility</p:attrName>
                                        </p:attrNameLst>
                                      </p:cBhvr>
                                      <p:to>
                                        <p:strVal val="visible"/>
                                      </p:to>
                                    </p:set>
                                    <p:animEffect transition="in" filter="checkerboard(across)">
                                      <p:cBhvr>
                                        <p:cTn id="13" dur="500"/>
                                        <p:tgtEl>
                                          <p:spTgt spid="16387">
                                            <p:txEl>
                                              <p:charRg st="0" end="1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标题 56321"/>
          <p:cNvSpPr>
            <a:spLocks noGrp="1"/>
          </p:cNvSpPr>
          <p:nvPr>
            <p:ph type="ctrTitle"/>
          </p:nvPr>
        </p:nvSpPr>
        <p:spPr>
          <a:xfrm>
            <a:off x="3581400" y="762000"/>
            <a:ext cx="6781800" cy="2590800"/>
          </a:xfrm>
        </p:spPr>
        <p:txBody>
          <a:bodyPr anchor="ctr">
            <a:normAutofit fontScale="90000"/>
          </a:bodyPr>
          <a:p>
            <a:pPr defTabSz="914400"/>
            <a:r>
              <a:rPr lang="zh-CN" altLang="en-US" b="1" kern="1200" baseline="0" dirty="0">
                <a:solidFill>
                  <a:srgbClr val="000080"/>
                </a:solidFill>
                <a:latin typeface="Arial" panose="020B0604020202020204" pitchFamily="34" charset="0"/>
                <a:ea typeface="楷体_GB2312" panose="02010609030101010101" pitchFamily="49" charset="-122"/>
              </a:rPr>
              <a:t>秦皇汉武，唐宗宋祖，一代天骄（　　），这些帝王统领着</a:t>
            </a:r>
            <a:r>
              <a:rPr lang="zh-CN" altLang="en-US" b="1" kern="1200" baseline="0" dirty="0">
                <a:solidFill>
                  <a:srgbClr val="FF0000"/>
                </a:solidFill>
                <a:latin typeface="Arial" panose="020B0604020202020204" pitchFamily="34" charset="0"/>
                <a:ea typeface="楷体_GB2312" panose="02010609030101010101" pitchFamily="49" charset="-122"/>
              </a:rPr>
              <a:t>中华民族把古代黄河文明推向了令世界瞩目的辉煌顶峰。</a:t>
            </a:r>
            <a:endParaRPr lang="zh-CN" altLang="en-US" b="1" kern="1200" baseline="0">
              <a:solidFill>
                <a:srgbClr val="FF0000"/>
              </a:solidFill>
              <a:latin typeface="Arial" panose="020B0604020202020204" pitchFamily="34" charset="0"/>
              <a:ea typeface="楷体_GB2312" panose="02010609030101010101" pitchFamily="49" charset="-122"/>
            </a:endParaRPr>
          </a:p>
        </p:txBody>
      </p:sp>
      <p:sp>
        <p:nvSpPr>
          <p:cNvPr id="56323" name="副标题 56322"/>
          <p:cNvSpPr>
            <a:spLocks noGrp="1"/>
          </p:cNvSpPr>
          <p:nvPr>
            <p:ph type="subTitle" idx="1"/>
          </p:nvPr>
        </p:nvSpPr>
        <p:spPr>
          <a:xfrm>
            <a:off x="3657600" y="3962400"/>
            <a:ext cx="6477000" cy="2209800"/>
          </a:xfrm>
        </p:spPr>
        <p:txBody>
          <a:bodyPr anchor="t">
            <a:normAutofit lnSpcReduction="20000"/>
          </a:bodyPr>
          <a:p>
            <a:pPr defTabSz="914400">
              <a:buSzPct val="90000"/>
            </a:pPr>
            <a:r>
              <a:rPr lang="zh-CN" altLang="en-US" sz="3600" b="1" kern="1200" baseline="0" dirty="0">
                <a:solidFill>
                  <a:srgbClr val="000080"/>
                </a:solidFill>
                <a:latin typeface="Arial" panose="020B0604020202020204" pitchFamily="34" charset="0"/>
                <a:ea typeface="楷体_GB2312" panose="02010609030101010101" pitchFamily="49" charset="-122"/>
              </a:rPr>
              <a:t>请写出他们的名字：</a:t>
            </a:r>
            <a:endParaRPr lang="zh-CN" altLang="en-US" sz="3600" b="1" kern="1200" baseline="0" dirty="0">
              <a:solidFill>
                <a:srgbClr val="000080"/>
              </a:solidFill>
              <a:latin typeface="Arial" panose="020B0604020202020204" pitchFamily="34" charset="0"/>
              <a:ea typeface="楷体_GB2312" panose="02010609030101010101" pitchFamily="49" charset="-122"/>
            </a:endParaRPr>
          </a:p>
          <a:p>
            <a:pPr defTabSz="914400">
              <a:buSzPct val="90000"/>
            </a:pPr>
            <a:r>
              <a:rPr lang="zh-CN" altLang="en-US" sz="3600" b="1" kern="1200" baseline="0" dirty="0">
                <a:solidFill>
                  <a:srgbClr val="000080"/>
                </a:solidFill>
                <a:latin typeface="Arial" panose="020B0604020202020204" pitchFamily="34" charset="0"/>
                <a:ea typeface="楷体_GB2312" panose="02010609030101010101" pitchFamily="49" charset="-122"/>
              </a:rPr>
              <a:t>秦皇　　　　汉武</a:t>
            </a:r>
            <a:endParaRPr lang="zh-CN" altLang="en-US" sz="3600" b="1" kern="1200" baseline="0" dirty="0">
              <a:solidFill>
                <a:srgbClr val="000080"/>
              </a:solidFill>
              <a:latin typeface="Arial" panose="020B0604020202020204" pitchFamily="34" charset="0"/>
              <a:ea typeface="楷体_GB2312" panose="02010609030101010101" pitchFamily="49" charset="-122"/>
            </a:endParaRPr>
          </a:p>
          <a:p>
            <a:pPr defTabSz="914400">
              <a:buSzPct val="90000"/>
            </a:pPr>
            <a:r>
              <a:rPr lang="zh-CN" altLang="en-US" sz="3600" b="1" kern="1200" baseline="0" dirty="0">
                <a:solidFill>
                  <a:srgbClr val="000080"/>
                </a:solidFill>
                <a:latin typeface="Arial" panose="020B0604020202020204" pitchFamily="34" charset="0"/>
                <a:ea typeface="楷体_GB2312" panose="02010609030101010101" pitchFamily="49" charset="-122"/>
              </a:rPr>
              <a:t>唐宗　　　　宋祖</a:t>
            </a:r>
            <a:endParaRPr lang="zh-CN" altLang="en-US" sz="3600" b="1" kern="1200" baseline="0" dirty="0">
              <a:solidFill>
                <a:srgbClr val="000080"/>
              </a:solidFill>
              <a:latin typeface="Arial" panose="020B0604020202020204" pitchFamily="34" charset="0"/>
              <a:ea typeface="楷体_GB2312" panose="02010609030101010101" pitchFamily="49" charset="-122"/>
            </a:endParaRPr>
          </a:p>
          <a:p>
            <a:pPr defTabSz="914400">
              <a:buSzPct val="90000"/>
            </a:pPr>
            <a:r>
              <a:rPr lang="zh-CN" altLang="en-US" sz="3600" b="1" kern="1200" baseline="0" dirty="0">
                <a:solidFill>
                  <a:srgbClr val="000080"/>
                </a:solidFill>
                <a:latin typeface="Arial" panose="020B0604020202020204" pitchFamily="34" charset="0"/>
                <a:ea typeface="楷体_GB2312" panose="02010609030101010101" pitchFamily="49" charset="-122"/>
              </a:rPr>
              <a:t>一代天骄</a:t>
            </a:r>
            <a:endParaRPr lang="zh-CN" altLang="en-US" sz="3600" b="1" kern="1200" baseline="0">
              <a:solidFill>
                <a:srgbClr val="000080"/>
              </a:solidFill>
              <a:latin typeface="Arial" panose="020B0604020202020204" pitchFamily="34" charset="0"/>
              <a:ea typeface="楷体_GB2312" panose="02010609030101010101" pitchFamily="49" charset="-122"/>
            </a:endParaRPr>
          </a:p>
        </p:txBody>
      </p:sp>
    </p:spTree>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ph type="ctrTitle"/>
          </p:nvPr>
        </p:nvSpPr>
        <p:spPr/>
        <p:txBody>
          <a:bodyPr anchor="ctr">
            <a:normAutofit fontScale="90000"/>
          </a:bodyPr>
          <a:p>
            <a:pPr defTabSz="914400"/>
            <a:r>
              <a:rPr lang="zh-CN" altLang="en-US" sz="4800" b="1" kern="1200" baseline="0" dirty="0">
                <a:solidFill>
                  <a:srgbClr val="000080"/>
                </a:solidFill>
                <a:latin typeface="Arial" panose="020B0604020202020204" pitchFamily="34" charset="0"/>
                <a:ea typeface="楷体_GB2312" panose="02010609030101010101" pitchFamily="49" charset="-122"/>
              </a:rPr>
              <a:t>　　秦皇　　赢政　</a:t>
            </a:r>
            <a:br>
              <a:rPr lang="zh-CN" altLang="en-US" sz="4800" b="1" kern="1200" baseline="0" dirty="0">
                <a:solidFill>
                  <a:srgbClr val="000080"/>
                </a:solidFill>
                <a:latin typeface="Arial" panose="020B0604020202020204" pitchFamily="34" charset="0"/>
                <a:ea typeface="楷体_GB2312" panose="02010609030101010101" pitchFamily="49" charset="-122"/>
              </a:rPr>
            </a:br>
            <a:r>
              <a:rPr lang="zh-CN" altLang="en-US" sz="4800" b="1" kern="1200" baseline="0" dirty="0">
                <a:solidFill>
                  <a:srgbClr val="000080"/>
                </a:solidFill>
                <a:latin typeface="Arial" panose="020B0604020202020204" pitchFamily="34" charset="0"/>
                <a:ea typeface="楷体_GB2312" panose="02010609030101010101" pitchFamily="49" charset="-122"/>
              </a:rPr>
              <a:t>　　汉武　　刘彻</a:t>
            </a:r>
            <a:br>
              <a:rPr lang="zh-CN" altLang="en-US" sz="4800" b="1" kern="1200" baseline="0" dirty="0">
                <a:solidFill>
                  <a:srgbClr val="000080"/>
                </a:solidFill>
                <a:latin typeface="Arial" panose="020B0604020202020204" pitchFamily="34" charset="0"/>
                <a:ea typeface="楷体_GB2312" panose="02010609030101010101" pitchFamily="49" charset="-122"/>
              </a:rPr>
            </a:br>
            <a:r>
              <a:rPr lang="zh-CN" altLang="en-US" sz="4800" b="1" kern="1200" baseline="0" dirty="0">
                <a:solidFill>
                  <a:srgbClr val="000080"/>
                </a:solidFill>
                <a:latin typeface="Arial" panose="020B0604020202020204" pitchFamily="34" charset="0"/>
                <a:ea typeface="楷体_GB2312" panose="02010609030101010101" pitchFamily="49" charset="-122"/>
              </a:rPr>
              <a:t>　　唐宗　　李世民</a:t>
            </a:r>
            <a:br>
              <a:rPr lang="zh-CN" altLang="en-US" sz="4800" b="1" kern="1200" baseline="0" dirty="0">
                <a:solidFill>
                  <a:srgbClr val="000080"/>
                </a:solidFill>
                <a:latin typeface="Arial" panose="020B0604020202020204" pitchFamily="34" charset="0"/>
                <a:ea typeface="楷体_GB2312" panose="02010609030101010101" pitchFamily="49" charset="-122"/>
              </a:rPr>
            </a:br>
            <a:r>
              <a:rPr lang="zh-CN" altLang="en-US" sz="4800" b="1" kern="1200" baseline="0" dirty="0">
                <a:solidFill>
                  <a:srgbClr val="000080"/>
                </a:solidFill>
                <a:latin typeface="Arial" panose="020B0604020202020204" pitchFamily="34" charset="0"/>
                <a:ea typeface="楷体_GB2312" panose="02010609030101010101" pitchFamily="49" charset="-122"/>
              </a:rPr>
              <a:t>　　宋祖　　赵匡胤</a:t>
            </a:r>
            <a:br>
              <a:rPr lang="zh-CN" altLang="en-US" sz="4800" b="1" kern="1200" baseline="0" dirty="0">
                <a:solidFill>
                  <a:srgbClr val="000080"/>
                </a:solidFill>
                <a:latin typeface="Arial" panose="020B0604020202020204" pitchFamily="34" charset="0"/>
                <a:ea typeface="楷体_GB2312" panose="02010609030101010101" pitchFamily="49" charset="-122"/>
              </a:rPr>
            </a:br>
            <a:r>
              <a:rPr lang="zh-CN" altLang="en-US" sz="4800" b="1" kern="1200" baseline="0" dirty="0">
                <a:solidFill>
                  <a:srgbClr val="000080"/>
                </a:solidFill>
                <a:latin typeface="Arial" panose="020B0604020202020204" pitchFamily="34" charset="0"/>
                <a:ea typeface="楷体_GB2312" panose="02010609030101010101" pitchFamily="49" charset="-122"/>
              </a:rPr>
              <a:t>　一代天骄　成吉思汗</a:t>
            </a:r>
            <a:endParaRPr lang="zh-CN" altLang="en-US" sz="4800" b="1" kern="1200" baseline="0">
              <a:solidFill>
                <a:srgbClr val="000080"/>
              </a:solidFill>
              <a:latin typeface="Arial" panose="020B0604020202020204" pitchFamily="34" charset="0"/>
              <a:ea typeface="楷体_GB2312" panose="02010609030101010101" pitchFamily="49" charset="-122"/>
            </a:endParaRPr>
          </a:p>
        </p:txBody>
      </p:sp>
      <p:sp>
        <p:nvSpPr>
          <p:cNvPr id="58371" name="副标题 58370"/>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46081"/>
          <p:cNvSpPr/>
          <p:nvPr/>
        </p:nvSpPr>
        <p:spPr>
          <a:xfrm>
            <a:off x="2927350" y="1196975"/>
            <a:ext cx="7391400" cy="2834640"/>
          </a:xfrm>
          <a:prstGeom prst="rect">
            <a:avLst/>
          </a:prstGeom>
          <a:noFill/>
          <a:ln w="9525">
            <a:noFill/>
          </a:ln>
        </p:spPr>
        <p:txBody>
          <a:bodyPr>
            <a:spAutoFit/>
          </a:bodyPr>
          <a:p>
            <a:pPr lvl="0"/>
            <a:r>
              <a:rPr lang="en-US" altLang="zh-CN" sz="6000" b="1" dirty="0">
                <a:latin typeface="Arial" panose="020B0604020202020204" pitchFamily="34" charset="0"/>
                <a:ea typeface="宋体" panose="02010600030101010101" pitchFamily="2" charset="-122"/>
              </a:rPr>
              <a:t>      </a:t>
            </a:r>
            <a:r>
              <a:rPr lang="zh-CN" altLang="en-US" sz="6000" b="1" dirty="0">
                <a:latin typeface="Arial" panose="020B0604020202020204" pitchFamily="34" charset="0"/>
                <a:ea typeface="宋体" panose="02010600030101010101" pitchFamily="2" charset="-122"/>
              </a:rPr>
              <a:t>观黄河之貌 ：了解黄河发源、汇入地和沿河流域概貌。</a:t>
            </a:r>
            <a:endParaRPr lang="zh-CN" altLang="en-US" sz="6000" b="1" dirty="0">
              <a:latin typeface="Arial" panose="020B0604020202020204" pitchFamily="34" charset="0"/>
              <a:ea typeface="宋体" panose="02010600030101010101" pitchFamily="2" charset="-122"/>
            </a:endParaRPr>
          </a:p>
        </p:txBody>
      </p:sp>
    </p:spTree>
  </p:cSld>
  <p:clrMapOvr>
    <a:masterClrMapping/>
  </p:clrMapOvr>
  <p:transition>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标题 55297"/>
          <p:cNvSpPr>
            <a:spLocks noGrp="1"/>
          </p:cNvSpPr>
          <p:nvPr>
            <p:ph type="ctrTitle"/>
          </p:nvPr>
        </p:nvSpPr>
        <p:spPr/>
        <p:txBody>
          <a:bodyPr anchor="ctr"/>
          <a:p>
            <a:pPr defTabSz="914400"/>
            <a:r>
              <a:rPr lang="zh-CN" altLang="en-US" sz="3600" b="1" kern="1200" baseline="0" dirty="0">
                <a:solidFill>
                  <a:srgbClr val="000080"/>
                </a:solidFill>
                <a:latin typeface="Arial" panose="020B0604020202020204" pitchFamily="34" charset="0"/>
                <a:ea typeface="楷体_GB2312" panose="02010609030101010101" pitchFamily="49" charset="-122"/>
              </a:rPr>
              <a:t>（　　）、伏羲氏、神农氏创造发明了人工取火技术、（　　　　）和原始农业，他们</a:t>
            </a:r>
            <a:r>
              <a:rPr lang="zh-CN" altLang="en-US" sz="3600" b="1" kern="1200" baseline="0" dirty="0">
                <a:solidFill>
                  <a:srgbClr val="FF0000"/>
                </a:solidFill>
                <a:latin typeface="Arial" panose="020B0604020202020204" pitchFamily="34" charset="0"/>
                <a:ea typeface="楷体_GB2312" panose="02010609030101010101" pitchFamily="49" charset="-122"/>
              </a:rPr>
              <a:t>拉开了黄河文明发展的序幕。</a:t>
            </a:r>
            <a:br>
              <a:rPr lang="zh-CN" altLang="en-US" sz="3600" b="1" kern="1200" baseline="0" dirty="0">
                <a:solidFill>
                  <a:srgbClr val="FF0000"/>
                </a:solidFill>
                <a:latin typeface="Arial" panose="020B0604020202020204" pitchFamily="34" charset="0"/>
                <a:ea typeface="楷体_GB2312" panose="02010609030101010101" pitchFamily="49" charset="-122"/>
              </a:rPr>
            </a:br>
            <a:endParaRPr lang="zh-CN" altLang="en-US" sz="3600" b="1" kern="1200" baseline="0">
              <a:solidFill>
                <a:srgbClr val="FF0000"/>
              </a:solidFill>
              <a:latin typeface="Arial" panose="020B0604020202020204" pitchFamily="34" charset="0"/>
              <a:ea typeface="楷体_GB2312" panose="02010609030101010101" pitchFamily="49" charset="-122"/>
            </a:endParaRPr>
          </a:p>
        </p:txBody>
      </p:sp>
      <p:sp>
        <p:nvSpPr>
          <p:cNvPr id="55299" name="副标题 55298"/>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标题 64513"/>
          <p:cNvSpPr>
            <a:spLocks noGrp="1"/>
          </p:cNvSpPr>
          <p:nvPr>
            <p:ph type="ctrTitle"/>
          </p:nvPr>
        </p:nvSpPr>
        <p:spPr>
          <a:xfrm>
            <a:off x="3429000" y="2819400"/>
            <a:ext cx="6400800" cy="973138"/>
          </a:xfrm>
        </p:spPr>
        <p:txBody>
          <a:bodyPr anchor="ctr">
            <a:normAutofit fontScale="90000"/>
          </a:bodyPr>
          <a:p>
            <a:pPr defTabSz="914400"/>
            <a:r>
              <a:rPr lang="zh-CN" altLang="en-US" sz="5400" b="1" kern="1200" baseline="0" dirty="0">
                <a:solidFill>
                  <a:srgbClr val="000080"/>
                </a:solidFill>
                <a:latin typeface="Times New Roman" panose="02020603050405020304" pitchFamily="18" charset="0"/>
                <a:ea typeface="楷体_GB2312" panose="02010609030101010101" pitchFamily="49" charset="-122"/>
              </a:rPr>
              <a:t>燧人氏、伏羲氏、神农氏创造发明了人工取火技术、原始畜牧业和原始农业，他们</a:t>
            </a:r>
            <a:r>
              <a:rPr lang="zh-CN" altLang="en-US" sz="5400" b="1" kern="1200" baseline="0" dirty="0">
                <a:solidFill>
                  <a:srgbClr val="FF0000"/>
                </a:solidFill>
                <a:latin typeface="Times New Roman" panose="02020603050405020304" pitchFamily="18" charset="0"/>
                <a:ea typeface="楷体_GB2312" panose="02010609030101010101" pitchFamily="49" charset="-122"/>
              </a:rPr>
              <a:t>拉开了黄河文明发展的序幕。</a:t>
            </a:r>
            <a:br>
              <a:rPr lang="zh-CN" altLang="en-US" sz="5400" b="1" kern="1200" baseline="0" dirty="0">
                <a:solidFill>
                  <a:srgbClr val="FF0000"/>
                </a:solidFill>
                <a:latin typeface="Times New Roman" panose="02020603050405020304" pitchFamily="18" charset="0"/>
                <a:ea typeface="宋体" panose="02010600030101010101" pitchFamily="2" charset="-122"/>
              </a:rPr>
            </a:br>
            <a:endParaRPr lang="zh-CN" altLang="en-US" sz="5400" b="1" kern="1200" baseline="0">
              <a:solidFill>
                <a:srgbClr val="FF0000"/>
              </a:solidFill>
              <a:latin typeface="Times New Roman" panose="02020603050405020304" pitchFamily="18" charset="0"/>
              <a:ea typeface="宋体" panose="02010600030101010101" pitchFamily="2" charset="-122"/>
            </a:endParaRPr>
          </a:p>
        </p:txBody>
      </p:sp>
      <p:sp>
        <p:nvSpPr>
          <p:cNvPr id="64515" name="副标题 64514"/>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标题 57345"/>
          <p:cNvSpPr>
            <a:spLocks noGrp="1"/>
          </p:cNvSpPr>
          <p:nvPr>
            <p:ph type="ctrTitle"/>
          </p:nvPr>
        </p:nvSpPr>
        <p:spPr>
          <a:xfrm>
            <a:off x="3733800" y="2743200"/>
            <a:ext cx="6629400" cy="1049338"/>
          </a:xfrm>
        </p:spPr>
        <p:txBody>
          <a:bodyPr anchor="ctr">
            <a:normAutofit fontScale="90000"/>
          </a:bodyPr>
          <a:p>
            <a:pPr defTabSz="914400"/>
            <a:br>
              <a:rPr lang="en-US" altLang="zh-CN" b="1" kern="1200" baseline="0" dirty="0">
                <a:solidFill>
                  <a:srgbClr val="000080"/>
                </a:solidFill>
                <a:latin typeface="Arial" panose="020B0604020202020204" pitchFamily="34" charset="0"/>
                <a:ea typeface="楷体_GB2312" panose="02010609030101010101" pitchFamily="49" charset="-122"/>
              </a:rPr>
            </a:br>
            <a:r>
              <a:rPr lang="zh-CN" altLang="en-US" b="1" kern="1200" baseline="0" dirty="0">
                <a:solidFill>
                  <a:srgbClr val="000080"/>
                </a:solidFill>
                <a:latin typeface="Arial" panose="020B0604020202020204" pitchFamily="34" charset="0"/>
                <a:ea typeface="楷体_GB2312" panose="02010609030101010101" pitchFamily="49" charset="-122"/>
              </a:rPr>
              <a:t>（    ）、指南针、（      ）   造纸术；（     ），唐诗、（    ）、元曲是黄河文明中闪闪发光的瑰宝，发明创造和科学成就不仅推动了中国的发展，而且传播到世界各地，促进了全人类的进步。</a:t>
            </a:r>
            <a:br>
              <a:rPr lang="zh-CN" altLang="en-US" b="1" kern="1200" baseline="0" dirty="0">
                <a:solidFill>
                  <a:srgbClr val="FF0000"/>
                </a:solidFill>
                <a:latin typeface="Arial" panose="020B0604020202020204" pitchFamily="34" charset="0"/>
                <a:ea typeface="宋体" panose="02010600030101010101" pitchFamily="2" charset="-122"/>
              </a:rPr>
            </a:br>
            <a:br>
              <a:rPr lang="zh-CN" altLang="en-US" kern="1200" baseline="0" dirty="0">
                <a:solidFill>
                  <a:schemeClr val="tx1"/>
                </a:solidFill>
                <a:latin typeface="Arial" panose="020B0604020202020204" pitchFamily="34" charset="0"/>
                <a:ea typeface="宋体" panose="02010600030101010101" pitchFamily="2" charset="-122"/>
              </a:rPr>
            </a:br>
            <a:endParaRPr lang="zh-CN" altLang="en-US" kern="1200" baseline="0">
              <a:solidFill>
                <a:schemeClr val="tx1"/>
              </a:solidFill>
              <a:latin typeface="Arial" panose="020B0604020202020204" pitchFamily="34" charset="0"/>
              <a:ea typeface="宋体" panose="02010600030101010101" pitchFamily="2" charset="-122"/>
            </a:endParaRPr>
          </a:p>
        </p:txBody>
      </p:sp>
      <p:sp>
        <p:nvSpPr>
          <p:cNvPr id="57347" name="副标题 57346"/>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标题 14337"/>
          <p:cNvSpPr>
            <a:spLocks noGrp="1"/>
          </p:cNvSpPr>
          <p:nvPr>
            <p:ph type="title"/>
          </p:nvPr>
        </p:nvSpPr>
        <p:spPr>
          <a:xfrm>
            <a:off x="3124200" y="1752600"/>
            <a:ext cx="7315200" cy="838200"/>
          </a:xfrm>
        </p:spPr>
        <p:txBody>
          <a:bodyPr anchor="ctr">
            <a:normAutofit fontScale="90000"/>
          </a:bodyPr>
          <a:p>
            <a:r>
              <a:rPr lang="zh-CN" altLang="en-US" sz="5400" b="1" dirty="0"/>
              <a:t>请说出四个黄河流域</a:t>
            </a:r>
            <a:br>
              <a:rPr lang="zh-CN" altLang="en-US" sz="5400" b="1" dirty="0"/>
            </a:br>
            <a:r>
              <a:rPr lang="zh-CN" altLang="en-US" sz="5400" b="1" dirty="0"/>
              <a:t>的古战场遗址。</a:t>
            </a:r>
            <a:br>
              <a:rPr lang="zh-CN" altLang="en-US" sz="5400" b="1"/>
            </a:br>
            <a:endParaRPr lang="zh-CN" altLang="en-US" sz="5400" b="1"/>
          </a:p>
        </p:txBody>
      </p:sp>
      <p:sp>
        <p:nvSpPr>
          <p:cNvPr id="14339" name="文本占位符 14338"/>
          <p:cNvSpPr>
            <a:spLocks noGrp="1"/>
          </p:cNvSpPr>
          <p:nvPr>
            <p:ph type="body" idx="1"/>
          </p:nvPr>
        </p:nvSpPr>
        <p:spPr>
          <a:xfrm>
            <a:off x="2743200" y="3048000"/>
            <a:ext cx="7772400" cy="3048000"/>
          </a:xfrm>
        </p:spPr>
        <p:txBody>
          <a:bodyPr>
            <a:normAutofit lnSpcReduction="20000"/>
          </a:bodyPr>
          <a:p>
            <a:pPr>
              <a:lnSpc>
                <a:spcPct val="90000"/>
              </a:lnSpc>
            </a:pPr>
            <a:r>
              <a:rPr lang="zh-CN" altLang="en-US" sz="4400" b="1" dirty="0"/>
              <a:t>牧野古战场、</a:t>
            </a:r>
            <a:endParaRPr lang="zh-CN" altLang="en-US" sz="4400" b="1" dirty="0"/>
          </a:p>
          <a:p>
            <a:pPr>
              <a:lnSpc>
                <a:spcPct val="90000"/>
              </a:lnSpc>
            </a:pPr>
            <a:r>
              <a:rPr lang="zh-CN" altLang="en-US" sz="4400" b="1" dirty="0"/>
              <a:t>崤山古战场、</a:t>
            </a:r>
            <a:endParaRPr lang="zh-CN" altLang="en-US" sz="4400" b="1" dirty="0"/>
          </a:p>
          <a:p>
            <a:pPr>
              <a:lnSpc>
                <a:spcPct val="90000"/>
              </a:lnSpc>
            </a:pPr>
            <a:r>
              <a:rPr lang="zh-CN" altLang="en-US" sz="4400" b="1" dirty="0"/>
              <a:t>秦都咸阳古战场、</a:t>
            </a:r>
            <a:endParaRPr lang="zh-CN" altLang="en-US" sz="4400" b="1" dirty="0"/>
          </a:p>
          <a:p>
            <a:pPr>
              <a:lnSpc>
                <a:spcPct val="90000"/>
              </a:lnSpc>
            </a:pPr>
            <a:r>
              <a:rPr lang="zh-CN" altLang="en-US" sz="4400" b="1" dirty="0"/>
              <a:t>官渡古战场</a:t>
            </a:r>
            <a:br>
              <a:rPr lang="zh-CN" altLang="en-US" sz="4000" b="1" dirty="0"/>
            </a:br>
            <a:endParaRPr lang="zh-CN" altLang="en-US" sz="40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339">
                                            <p:txEl>
                                              <p:charRg st="0" end="7"/>
                                            </p:txEl>
                                          </p:spTgt>
                                        </p:tgtEl>
                                        <p:attrNameLst>
                                          <p:attrName>style.visibility</p:attrName>
                                        </p:attrNameLst>
                                      </p:cBhvr>
                                      <p:to>
                                        <p:strVal val="visible"/>
                                      </p:to>
                                    </p:set>
                                    <p:anim calcmode="lin" valueType="num">
                                      <p:cBhvr additive="base">
                                        <p:cTn id="7" dur="500" fill="hold"/>
                                        <p:tgtEl>
                                          <p:spTgt spid="14339">
                                            <p:txEl>
                                              <p:charRg st="0" end="7"/>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4339">
                                            <p:txEl>
                                              <p:charRg st="0" end="7"/>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4339">
                                            <p:txEl>
                                              <p:charRg st="7" end="14"/>
                                            </p:txEl>
                                          </p:spTgt>
                                        </p:tgtEl>
                                        <p:attrNameLst>
                                          <p:attrName>style.visibility</p:attrName>
                                        </p:attrNameLst>
                                      </p:cBhvr>
                                      <p:to>
                                        <p:strVal val="visible"/>
                                      </p:to>
                                    </p:set>
                                    <p:anim calcmode="lin" valueType="num">
                                      <p:cBhvr additive="base">
                                        <p:cTn id="13" dur="500" fill="hold"/>
                                        <p:tgtEl>
                                          <p:spTgt spid="14339">
                                            <p:txEl>
                                              <p:charRg st="7" end="1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4339">
                                            <p:txEl>
                                              <p:charRg st="7" end="14"/>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4339">
                                            <p:txEl>
                                              <p:charRg st="14" end="23"/>
                                            </p:txEl>
                                          </p:spTgt>
                                        </p:tgtEl>
                                        <p:attrNameLst>
                                          <p:attrName>style.visibility</p:attrName>
                                        </p:attrNameLst>
                                      </p:cBhvr>
                                      <p:to>
                                        <p:strVal val="visible"/>
                                      </p:to>
                                    </p:set>
                                    <p:anim calcmode="lin" valueType="num">
                                      <p:cBhvr additive="base">
                                        <p:cTn id="19" dur="500" fill="hold"/>
                                        <p:tgtEl>
                                          <p:spTgt spid="14339">
                                            <p:txEl>
                                              <p:charRg st="14" end="2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4339">
                                            <p:txEl>
                                              <p:charRg st="14" end="23"/>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1" name="chimes.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4339">
                                            <p:txEl>
                                              <p:charRg st="23" end="30"/>
                                            </p:txEl>
                                          </p:spTgt>
                                        </p:tgtEl>
                                        <p:attrNameLst>
                                          <p:attrName>style.visibility</p:attrName>
                                        </p:attrNameLst>
                                      </p:cBhvr>
                                      <p:to>
                                        <p:strVal val="visible"/>
                                      </p:to>
                                    </p:set>
                                    <p:anim calcmode="lin" valueType="num">
                                      <p:cBhvr additive="base">
                                        <p:cTn id="25" dur="500" fill="hold"/>
                                        <p:tgtEl>
                                          <p:spTgt spid="14339">
                                            <p:txEl>
                                              <p:charRg st="23" end="3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4339">
                                            <p:txEl>
                                              <p:charRg st="23" end="3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矩形 54273"/>
          <p:cNvSpPr/>
          <p:nvPr/>
        </p:nvSpPr>
        <p:spPr>
          <a:xfrm>
            <a:off x="3048000" y="228600"/>
            <a:ext cx="7086600" cy="5577840"/>
          </a:xfrm>
          <a:prstGeom prst="rect">
            <a:avLst/>
          </a:prstGeom>
          <a:noFill/>
          <a:ln w="12700">
            <a:noFill/>
          </a:ln>
        </p:spPr>
        <p:txBody>
          <a:bodyPr>
            <a:spAutoFit/>
          </a:bodyPr>
          <a:p>
            <a:pPr lvl="0" eaLnBrk="0" hangingPunct="0">
              <a:buClrTx/>
            </a:pPr>
            <a:r>
              <a:rPr lang="zh-CN" altLang="en-US" sz="3600" b="1" dirty="0">
                <a:solidFill>
                  <a:srgbClr val="000080"/>
                </a:solidFill>
                <a:latin typeface="Arial" panose="020B0604020202020204" pitchFamily="34" charset="0"/>
                <a:ea typeface="楷体_GB2312" panose="02010609030101010101" pitchFamily="49" charset="-122"/>
              </a:rPr>
              <a:t>距今</a:t>
            </a:r>
            <a:r>
              <a:rPr lang="en-US" altLang="zh-CN" sz="3600" b="1" dirty="0">
                <a:solidFill>
                  <a:srgbClr val="000080"/>
                </a:solidFill>
                <a:latin typeface="Arial" panose="020B0604020202020204" pitchFamily="34" charset="0"/>
                <a:ea typeface="楷体_GB2312" panose="02010609030101010101" pitchFamily="49" charset="-122"/>
              </a:rPr>
              <a:t>10000</a:t>
            </a:r>
            <a:r>
              <a:rPr lang="zh-CN" altLang="en-US" sz="3600" b="1" dirty="0">
                <a:solidFill>
                  <a:srgbClr val="000080"/>
                </a:solidFill>
                <a:latin typeface="Arial" panose="020B0604020202020204" pitchFamily="34" charset="0"/>
                <a:ea typeface="楷体_GB2312" panose="02010609030101010101" pitchFamily="49" charset="-122"/>
              </a:rPr>
              <a:t>－</a:t>
            </a:r>
            <a:r>
              <a:rPr lang="en-US" altLang="zh-CN" sz="3600" b="1" dirty="0">
                <a:solidFill>
                  <a:srgbClr val="000080"/>
                </a:solidFill>
                <a:latin typeface="Arial" panose="020B0604020202020204" pitchFamily="34" charset="0"/>
                <a:ea typeface="楷体_GB2312" panose="02010609030101010101" pitchFamily="49" charset="-122"/>
              </a:rPr>
              <a:t>7000</a:t>
            </a:r>
            <a:r>
              <a:rPr lang="zh-CN" altLang="en-US" sz="3600" b="1" dirty="0">
                <a:solidFill>
                  <a:srgbClr val="000080"/>
                </a:solidFill>
                <a:latin typeface="Arial" panose="020B0604020202020204" pitchFamily="34" charset="0"/>
                <a:ea typeface="楷体_GB2312" panose="02010609030101010101" pitchFamily="49" charset="-122"/>
              </a:rPr>
              <a:t>年的（  １ ）石器文化遗址、</a:t>
            </a:r>
            <a:r>
              <a:rPr lang="en-US" altLang="zh-CN" sz="3600" b="1" dirty="0">
                <a:solidFill>
                  <a:srgbClr val="000080"/>
                </a:solidFill>
                <a:latin typeface="Arial" panose="020B0604020202020204" pitchFamily="34" charset="0"/>
                <a:ea typeface="楷体_GB2312" panose="02010609030101010101" pitchFamily="49" charset="-122"/>
              </a:rPr>
              <a:t>7000</a:t>
            </a:r>
            <a:r>
              <a:rPr lang="zh-CN" altLang="en-US" sz="3600" b="1" dirty="0">
                <a:solidFill>
                  <a:srgbClr val="000080"/>
                </a:solidFill>
                <a:latin typeface="Arial" panose="020B0604020202020204" pitchFamily="34" charset="0"/>
                <a:ea typeface="楷体_GB2312" panose="02010609030101010101" pitchFamily="49" charset="-122"/>
              </a:rPr>
              <a:t>－</a:t>
            </a:r>
            <a:r>
              <a:rPr lang="en-US" altLang="zh-CN" sz="3600" b="1" dirty="0">
                <a:solidFill>
                  <a:srgbClr val="000080"/>
                </a:solidFill>
                <a:latin typeface="Arial" panose="020B0604020202020204" pitchFamily="34" charset="0"/>
                <a:ea typeface="楷体_GB2312" panose="02010609030101010101" pitchFamily="49" charset="-122"/>
              </a:rPr>
              <a:t>3700</a:t>
            </a:r>
            <a:r>
              <a:rPr lang="zh-CN" altLang="en-US" sz="3600" b="1" dirty="0">
                <a:solidFill>
                  <a:srgbClr val="000080"/>
                </a:solidFill>
                <a:latin typeface="Arial" panose="020B0604020202020204" pitchFamily="34" charset="0"/>
                <a:ea typeface="楷体_GB2312" panose="02010609030101010101" pitchFamily="49" charset="-122"/>
              </a:rPr>
              <a:t>年的新石器文化遗址、</a:t>
            </a:r>
            <a:r>
              <a:rPr lang="en-US" altLang="zh-CN" sz="3600" b="1" dirty="0">
                <a:solidFill>
                  <a:srgbClr val="000080"/>
                </a:solidFill>
                <a:latin typeface="Arial" panose="020B0604020202020204" pitchFamily="34" charset="0"/>
                <a:ea typeface="楷体_GB2312" panose="02010609030101010101" pitchFamily="49" charset="-122"/>
              </a:rPr>
              <a:t>3700</a:t>
            </a:r>
            <a:r>
              <a:rPr lang="zh-CN" altLang="en-US" sz="3600" b="1" dirty="0">
                <a:solidFill>
                  <a:srgbClr val="000080"/>
                </a:solidFill>
                <a:latin typeface="Arial" panose="020B0604020202020204" pitchFamily="34" charset="0"/>
                <a:ea typeface="楷体_GB2312" panose="02010609030101010101" pitchFamily="49" charset="-122"/>
              </a:rPr>
              <a:t>－</a:t>
            </a:r>
            <a:r>
              <a:rPr lang="en-US" altLang="zh-CN" sz="3600" b="1" dirty="0">
                <a:solidFill>
                  <a:srgbClr val="000080"/>
                </a:solidFill>
                <a:latin typeface="Arial" panose="020B0604020202020204" pitchFamily="34" charset="0"/>
                <a:ea typeface="楷体_GB2312" panose="02010609030101010101" pitchFamily="49" charset="-122"/>
              </a:rPr>
              <a:t>2700</a:t>
            </a:r>
            <a:r>
              <a:rPr lang="zh-CN" altLang="en-US" sz="3600" b="1" dirty="0">
                <a:solidFill>
                  <a:srgbClr val="000080"/>
                </a:solidFill>
                <a:latin typeface="Arial" panose="020B0604020202020204" pitchFamily="34" charset="0"/>
                <a:ea typeface="楷体_GB2312" panose="02010609030101010101" pitchFamily="49" charset="-122"/>
              </a:rPr>
              <a:t>年的（２）器文化遗址和出现于公元前</a:t>
            </a:r>
            <a:r>
              <a:rPr lang="en-US" altLang="zh-CN" sz="3600" b="1" dirty="0">
                <a:solidFill>
                  <a:srgbClr val="000080"/>
                </a:solidFill>
                <a:latin typeface="Arial" panose="020B0604020202020204" pitchFamily="34" charset="0"/>
                <a:ea typeface="楷体_GB2312" panose="02010609030101010101" pitchFamily="49" charset="-122"/>
              </a:rPr>
              <a:t>770</a:t>
            </a:r>
            <a:r>
              <a:rPr lang="zh-CN" altLang="en-US" sz="3600" b="1" dirty="0">
                <a:solidFill>
                  <a:srgbClr val="000080"/>
                </a:solidFill>
                <a:latin typeface="Arial" panose="020B0604020202020204" pitchFamily="34" charset="0"/>
                <a:ea typeface="楷体_GB2312" panose="02010609030101010101" pitchFamily="49" charset="-122"/>
              </a:rPr>
              <a:t>年的铁器文化遗址等几乎遍布黄河流域。从中石器时代起，黄河流域就成了我国远古文化的发展中心。</a:t>
            </a:r>
            <a:endParaRPr lang="zh-CN" altLang="en-US" sz="3600" b="1" dirty="0">
              <a:solidFill>
                <a:srgbClr val="000080"/>
              </a:solidFill>
              <a:latin typeface="Arial" panose="020B0604020202020204" pitchFamily="34" charset="0"/>
              <a:ea typeface="楷体_GB2312" panose="02010609030101010101" pitchFamily="49" charset="-122"/>
            </a:endParaRPr>
          </a:p>
          <a:p>
            <a:pPr lvl="0" eaLnBrk="0" hangingPunct="0">
              <a:buClrTx/>
            </a:pPr>
            <a:r>
              <a:rPr lang="zh-CN" altLang="en-US" sz="3600" b="1" dirty="0">
                <a:solidFill>
                  <a:srgbClr val="000080"/>
                </a:solidFill>
                <a:latin typeface="Arial" panose="020B0604020202020204" pitchFamily="34" charset="0"/>
                <a:ea typeface="楷体_GB2312" panose="02010609030101010101" pitchFamily="49" charset="-122"/>
              </a:rPr>
              <a:t>１：</a:t>
            </a:r>
            <a:r>
              <a:rPr lang="en-US" altLang="zh-CN" sz="3600" b="1" dirty="0">
                <a:solidFill>
                  <a:srgbClr val="000080"/>
                </a:solidFill>
                <a:latin typeface="Arial" panose="020B0604020202020204" pitchFamily="34" charset="0"/>
                <a:ea typeface="楷体_GB2312" panose="02010609030101010101" pitchFamily="49" charset="-122"/>
              </a:rPr>
              <a:t>A</a:t>
            </a:r>
            <a:r>
              <a:rPr lang="zh-CN" altLang="en-US" sz="3600" b="1" dirty="0">
                <a:solidFill>
                  <a:srgbClr val="000080"/>
                </a:solidFill>
                <a:latin typeface="Arial" panose="020B0604020202020204" pitchFamily="34" charset="0"/>
                <a:ea typeface="楷体_GB2312" panose="02010609030101010101" pitchFamily="49" charset="-122"/>
              </a:rPr>
              <a:t>细    </a:t>
            </a:r>
            <a:r>
              <a:rPr lang="en-US" altLang="zh-CN" sz="3600" b="1" dirty="0">
                <a:solidFill>
                  <a:srgbClr val="000080"/>
                </a:solidFill>
                <a:latin typeface="Arial" panose="020B0604020202020204" pitchFamily="34" charset="0"/>
                <a:ea typeface="楷体_GB2312" panose="02010609030101010101" pitchFamily="49" charset="-122"/>
              </a:rPr>
              <a:t>B</a:t>
            </a:r>
            <a:r>
              <a:rPr lang="zh-CN" altLang="en-US" sz="3600" b="1" dirty="0">
                <a:solidFill>
                  <a:srgbClr val="000080"/>
                </a:solidFill>
                <a:latin typeface="Arial" panose="020B0604020202020204" pitchFamily="34" charset="0"/>
                <a:ea typeface="楷体_GB2312" panose="02010609030101010101" pitchFamily="49" charset="-122"/>
              </a:rPr>
              <a:t>粗    </a:t>
            </a:r>
            <a:r>
              <a:rPr lang="en-US" altLang="zh-CN" sz="3600" b="1" dirty="0">
                <a:solidFill>
                  <a:srgbClr val="000080"/>
                </a:solidFill>
                <a:latin typeface="Arial" panose="020B0604020202020204" pitchFamily="34" charset="0"/>
                <a:ea typeface="楷体_GB2312" panose="02010609030101010101" pitchFamily="49" charset="-122"/>
              </a:rPr>
              <a:t>C</a:t>
            </a:r>
            <a:r>
              <a:rPr lang="zh-CN" altLang="en-US" sz="3600" b="1" dirty="0">
                <a:solidFill>
                  <a:srgbClr val="000080"/>
                </a:solidFill>
                <a:latin typeface="Arial" panose="020B0604020202020204" pitchFamily="34" charset="0"/>
                <a:ea typeface="楷体_GB2312" panose="02010609030101010101" pitchFamily="49" charset="-122"/>
              </a:rPr>
              <a:t>中</a:t>
            </a:r>
            <a:endParaRPr lang="zh-CN" altLang="en-US" sz="3600" b="1" dirty="0">
              <a:solidFill>
                <a:srgbClr val="000080"/>
              </a:solidFill>
              <a:latin typeface="Arial" panose="020B0604020202020204" pitchFamily="34" charset="0"/>
              <a:ea typeface="楷体_GB2312" panose="02010609030101010101" pitchFamily="49" charset="-122"/>
            </a:endParaRPr>
          </a:p>
          <a:p>
            <a:pPr lvl="0" eaLnBrk="0" hangingPunct="0">
              <a:buClrTx/>
            </a:pPr>
            <a:r>
              <a:rPr lang="zh-CN" altLang="en-US" sz="3600" b="1" dirty="0">
                <a:solidFill>
                  <a:srgbClr val="000080"/>
                </a:solidFill>
                <a:latin typeface="Arial" panose="020B0604020202020204" pitchFamily="34" charset="0"/>
                <a:ea typeface="楷体_GB2312" panose="02010609030101010101" pitchFamily="49" charset="-122"/>
              </a:rPr>
              <a:t>２：</a:t>
            </a:r>
            <a:r>
              <a:rPr lang="en-US" altLang="zh-CN" sz="3600" b="1" dirty="0">
                <a:solidFill>
                  <a:srgbClr val="000080"/>
                </a:solidFill>
                <a:latin typeface="Arial" panose="020B0604020202020204" pitchFamily="34" charset="0"/>
                <a:ea typeface="楷体_GB2312" panose="02010609030101010101" pitchFamily="49" charset="-122"/>
              </a:rPr>
              <a:t>A</a:t>
            </a:r>
            <a:r>
              <a:rPr lang="zh-CN" altLang="en-US" sz="3600" b="1" dirty="0">
                <a:solidFill>
                  <a:srgbClr val="000080"/>
                </a:solidFill>
                <a:latin typeface="Arial" panose="020B0604020202020204" pitchFamily="34" charset="0"/>
                <a:ea typeface="楷体_GB2312" panose="02010609030101010101" pitchFamily="49" charset="-122"/>
              </a:rPr>
              <a:t>陶    </a:t>
            </a:r>
            <a:r>
              <a:rPr lang="en-US" altLang="zh-CN" sz="3600" b="1" dirty="0">
                <a:solidFill>
                  <a:srgbClr val="000080"/>
                </a:solidFill>
                <a:latin typeface="Arial" panose="020B0604020202020204" pitchFamily="34" charset="0"/>
                <a:ea typeface="楷体_GB2312" panose="02010609030101010101" pitchFamily="49" charset="-122"/>
              </a:rPr>
              <a:t>B</a:t>
            </a:r>
            <a:r>
              <a:rPr lang="zh-CN" altLang="en-US" sz="3600" b="1" dirty="0">
                <a:solidFill>
                  <a:srgbClr val="000080"/>
                </a:solidFill>
                <a:latin typeface="Arial" panose="020B0604020202020204" pitchFamily="34" charset="0"/>
                <a:ea typeface="楷体_GB2312" panose="02010609030101010101" pitchFamily="49" charset="-122"/>
              </a:rPr>
              <a:t>青铜     </a:t>
            </a:r>
            <a:r>
              <a:rPr lang="en-US" altLang="zh-CN" sz="3600" b="1" dirty="0">
                <a:solidFill>
                  <a:srgbClr val="000080"/>
                </a:solidFill>
                <a:latin typeface="Arial" panose="020B0604020202020204" pitchFamily="34" charset="0"/>
                <a:ea typeface="楷体_GB2312" panose="02010609030101010101" pitchFamily="49" charset="-122"/>
              </a:rPr>
              <a:t>C</a:t>
            </a:r>
            <a:r>
              <a:rPr lang="zh-CN" altLang="en-US" sz="3600" b="1" dirty="0">
                <a:solidFill>
                  <a:srgbClr val="000080"/>
                </a:solidFill>
                <a:latin typeface="Arial" panose="020B0604020202020204" pitchFamily="34" charset="0"/>
                <a:ea typeface="楷体_GB2312" panose="02010609030101010101" pitchFamily="49" charset="-122"/>
              </a:rPr>
              <a:t>瓷</a:t>
            </a:r>
            <a:endParaRPr lang="zh-CN" altLang="en-US" sz="3600" b="1" dirty="0">
              <a:solidFill>
                <a:srgbClr val="000080"/>
              </a:solidFill>
              <a:latin typeface="Arial" panose="020B0604020202020204" pitchFamily="34" charset="0"/>
              <a:ea typeface="楷体_GB2312" panose="02010609030101010101" pitchFamily="49" charset="-122"/>
            </a:endParaRPr>
          </a:p>
        </p:txBody>
      </p:sp>
    </p:spTree>
  </p:cSld>
  <p:clrMapOvr>
    <a:masterClrMapping/>
  </p:clrMapOvr>
  <p:transition>
    <p:zo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65537"/>
          <p:cNvSpPr>
            <a:spLocks noGrp="1"/>
          </p:cNvSpPr>
          <p:nvPr>
            <p:ph type="ctrTitle"/>
          </p:nvPr>
        </p:nvSpPr>
        <p:spPr/>
        <p:txBody>
          <a:bodyPr anchor="ctr">
            <a:normAutofit fontScale="90000"/>
          </a:bodyPr>
          <a:p>
            <a:pPr defTabSz="914400"/>
            <a:r>
              <a:rPr lang="zh-CN" altLang="en-US" sz="3600" b="1" kern="1200" baseline="0" dirty="0">
                <a:solidFill>
                  <a:srgbClr val="000080"/>
                </a:solidFill>
                <a:latin typeface="Times New Roman" panose="02020603050405020304" pitchFamily="18" charset="0"/>
                <a:ea typeface="楷体_GB2312" panose="02010609030101010101" pitchFamily="49" charset="-122"/>
              </a:rPr>
              <a:t>距今</a:t>
            </a:r>
            <a:r>
              <a:rPr lang="en-US" altLang="zh-CN" sz="3600" b="1" kern="1200" baseline="0" dirty="0">
                <a:solidFill>
                  <a:srgbClr val="000080"/>
                </a:solidFill>
                <a:latin typeface="Times New Roman" panose="02020603050405020304" pitchFamily="18" charset="0"/>
                <a:ea typeface="楷体_GB2312" panose="02010609030101010101" pitchFamily="49" charset="-122"/>
              </a:rPr>
              <a:t>10000</a:t>
            </a:r>
            <a:r>
              <a:rPr lang="zh-CN" altLang="en-US" sz="3600" b="1" kern="1200" baseline="0" dirty="0">
                <a:solidFill>
                  <a:srgbClr val="000080"/>
                </a:solidFill>
                <a:latin typeface="Times New Roman" panose="02020603050405020304" pitchFamily="18" charset="0"/>
                <a:ea typeface="楷体_GB2312" panose="02010609030101010101" pitchFamily="49" charset="-122"/>
              </a:rPr>
              <a:t>－</a:t>
            </a:r>
            <a:r>
              <a:rPr lang="en-US" altLang="zh-CN" sz="3600" b="1" kern="1200" baseline="0" dirty="0">
                <a:solidFill>
                  <a:srgbClr val="000080"/>
                </a:solidFill>
                <a:latin typeface="Times New Roman" panose="02020603050405020304" pitchFamily="18" charset="0"/>
                <a:ea typeface="楷体_GB2312" panose="02010609030101010101" pitchFamily="49" charset="-122"/>
              </a:rPr>
              <a:t>7000</a:t>
            </a:r>
            <a:r>
              <a:rPr lang="zh-CN" altLang="en-US" sz="3600" b="1" kern="1200" baseline="0" dirty="0">
                <a:solidFill>
                  <a:srgbClr val="000080"/>
                </a:solidFill>
                <a:latin typeface="Times New Roman" panose="02020603050405020304" pitchFamily="18" charset="0"/>
                <a:ea typeface="楷体_GB2312" panose="02010609030101010101" pitchFamily="49" charset="-122"/>
              </a:rPr>
              <a:t>年的细石器文化遗址、</a:t>
            </a:r>
            <a:r>
              <a:rPr lang="en-US" altLang="zh-CN" sz="3600" b="1" kern="1200" baseline="0" dirty="0">
                <a:solidFill>
                  <a:srgbClr val="000080"/>
                </a:solidFill>
                <a:latin typeface="Times New Roman" panose="02020603050405020304" pitchFamily="18" charset="0"/>
                <a:ea typeface="楷体_GB2312" panose="02010609030101010101" pitchFamily="49" charset="-122"/>
              </a:rPr>
              <a:t>7000</a:t>
            </a:r>
            <a:r>
              <a:rPr lang="zh-CN" altLang="en-US" sz="3600" b="1" kern="1200" baseline="0" dirty="0">
                <a:solidFill>
                  <a:srgbClr val="000080"/>
                </a:solidFill>
                <a:latin typeface="Times New Roman" panose="02020603050405020304" pitchFamily="18" charset="0"/>
                <a:ea typeface="楷体_GB2312" panose="02010609030101010101" pitchFamily="49" charset="-122"/>
              </a:rPr>
              <a:t>－</a:t>
            </a:r>
            <a:r>
              <a:rPr lang="en-US" altLang="zh-CN" sz="3600" b="1" kern="1200" baseline="0" dirty="0">
                <a:solidFill>
                  <a:srgbClr val="000080"/>
                </a:solidFill>
                <a:latin typeface="Times New Roman" panose="02020603050405020304" pitchFamily="18" charset="0"/>
                <a:ea typeface="楷体_GB2312" panose="02010609030101010101" pitchFamily="49" charset="-122"/>
              </a:rPr>
              <a:t>3700</a:t>
            </a:r>
            <a:r>
              <a:rPr lang="zh-CN" altLang="en-US" sz="3600" b="1" kern="1200" baseline="0" dirty="0">
                <a:solidFill>
                  <a:srgbClr val="000080"/>
                </a:solidFill>
                <a:latin typeface="Times New Roman" panose="02020603050405020304" pitchFamily="18" charset="0"/>
                <a:ea typeface="楷体_GB2312" panose="02010609030101010101" pitchFamily="49" charset="-122"/>
              </a:rPr>
              <a:t>年的新石器文化遗址、</a:t>
            </a:r>
            <a:r>
              <a:rPr lang="en-US" altLang="zh-CN" sz="3600" b="1" kern="1200" baseline="0" dirty="0">
                <a:solidFill>
                  <a:srgbClr val="000080"/>
                </a:solidFill>
                <a:latin typeface="Times New Roman" panose="02020603050405020304" pitchFamily="18" charset="0"/>
                <a:ea typeface="楷体_GB2312" panose="02010609030101010101" pitchFamily="49" charset="-122"/>
              </a:rPr>
              <a:t>3700</a:t>
            </a:r>
            <a:r>
              <a:rPr lang="zh-CN" altLang="en-US" sz="3600" b="1" kern="1200" baseline="0" dirty="0">
                <a:solidFill>
                  <a:srgbClr val="000080"/>
                </a:solidFill>
                <a:latin typeface="Times New Roman" panose="02020603050405020304" pitchFamily="18" charset="0"/>
                <a:ea typeface="楷体_GB2312" panose="02010609030101010101" pitchFamily="49" charset="-122"/>
              </a:rPr>
              <a:t>－</a:t>
            </a:r>
            <a:r>
              <a:rPr lang="en-US" altLang="zh-CN" sz="3600" b="1" kern="1200" baseline="0" dirty="0">
                <a:solidFill>
                  <a:srgbClr val="000080"/>
                </a:solidFill>
                <a:latin typeface="Times New Roman" panose="02020603050405020304" pitchFamily="18" charset="0"/>
                <a:ea typeface="楷体_GB2312" panose="02010609030101010101" pitchFamily="49" charset="-122"/>
              </a:rPr>
              <a:t>2700</a:t>
            </a:r>
            <a:r>
              <a:rPr lang="zh-CN" altLang="en-US" sz="3600" b="1" kern="1200" baseline="0" dirty="0">
                <a:solidFill>
                  <a:srgbClr val="000080"/>
                </a:solidFill>
                <a:latin typeface="Times New Roman" panose="02020603050405020304" pitchFamily="18" charset="0"/>
                <a:ea typeface="楷体_GB2312" panose="02010609030101010101" pitchFamily="49" charset="-122"/>
              </a:rPr>
              <a:t>年的青铜器文化遗址和出现于公元前</a:t>
            </a:r>
            <a:r>
              <a:rPr lang="en-US" altLang="zh-CN" sz="3600" b="1" kern="1200" baseline="0" dirty="0">
                <a:solidFill>
                  <a:srgbClr val="000080"/>
                </a:solidFill>
                <a:latin typeface="Times New Roman" panose="02020603050405020304" pitchFamily="18" charset="0"/>
                <a:ea typeface="楷体_GB2312" panose="02010609030101010101" pitchFamily="49" charset="-122"/>
              </a:rPr>
              <a:t>770</a:t>
            </a:r>
            <a:r>
              <a:rPr lang="zh-CN" altLang="en-US" sz="3600" b="1" kern="1200" baseline="0" dirty="0">
                <a:solidFill>
                  <a:srgbClr val="000080"/>
                </a:solidFill>
                <a:latin typeface="Times New Roman" panose="02020603050405020304" pitchFamily="18" charset="0"/>
                <a:ea typeface="楷体_GB2312" panose="02010609030101010101" pitchFamily="49" charset="-122"/>
              </a:rPr>
              <a:t>年的铁器文化遗址等几乎遍布黄河流域。从中石器时代起，黄河流域就成了我国远古文化的发展中心。</a:t>
            </a:r>
            <a:endParaRPr lang="zh-CN" altLang="en-US" sz="3600" b="1" kern="1200" baseline="0">
              <a:solidFill>
                <a:srgbClr val="000080"/>
              </a:solidFill>
              <a:latin typeface="Times New Roman" panose="02020603050405020304" pitchFamily="18" charset="0"/>
              <a:ea typeface="楷体_GB2312" panose="02010609030101010101" pitchFamily="49" charset="-122"/>
            </a:endParaRPr>
          </a:p>
        </p:txBody>
      </p:sp>
      <p:sp>
        <p:nvSpPr>
          <p:cNvPr id="65539" name="副标题 65538"/>
          <p:cNvSpPr>
            <a:spLocks noGrp="1"/>
          </p:cNvSpPr>
          <p:nvPr>
            <p:ph type="subTitle" idx="1"/>
          </p:nvPr>
        </p:nvSpPr>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27649"/>
          <p:cNvSpPr>
            <a:spLocks noGrp="1"/>
          </p:cNvSpPr>
          <p:nvPr>
            <p:ph type="title"/>
          </p:nvPr>
        </p:nvSpPr>
        <p:spPr/>
        <p:txBody>
          <a:bodyPr anchor="ctr"/>
          <a:p>
            <a:endParaRPr dirty="0"/>
          </a:p>
        </p:txBody>
      </p:sp>
      <p:sp>
        <p:nvSpPr>
          <p:cNvPr id="27651" name="文本占位符 27650"/>
          <p:cNvSpPr>
            <a:spLocks noGrp="1"/>
          </p:cNvSpPr>
          <p:nvPr>
            <p:ph type="body" idx="1"/>
          </p:nvPr>
        </p:nvSpPr>
        <p:spPr/>
        <p:txBody>
          <a:bodyPr/>
          <a:p>
            <a:r>
              <a:rPr lang="zh-CN" altLang="en-US" b="1" dirty="0"/>
              <a:t>大家都知道埃及有金字塔，但，中国也有“金字塔”。中国有</a:t>
            </a:r>
            <a:r>
              <a:rPr lang="en-US" altLang="zh-CN" b="1" dirty="0"/>
              <a:t>56</a:t>
            </a:r>
            <a:r>
              <a:rPr lang="zh-CN" altLang="en-US" b="1" dirty="0"/>
              <a:t>个民族，但很少有人知晓，在苍凉的贺兰山东麓，埋葬着一个千年前被蒙古铁骑灭亡民族的亡灵</a:t>
            </a:r>
            <a:r>
              <a:rPr lang="en-US" altLang="zh-CN" b="1" dirty="0"/>
              <a:t>——</a:t>
            </a:r>
            <a:r>
              <a:rPr lang="zh-CN" altLang="en-US" b="1" dirty="0"/>
              <a:t>西夏陵。西夏陵位于宁夏回族自治区首府（　　）市西郊贺兰山东麓。在方圆</a:t>
            </a:r>
            <a:r>
              <a:rPr lang="en-US" altLang="zh-CN" b="1" dirty="0"/>
              <a:t>50</a:t>
            </a:r>
            <a:r>
              <a:rPr lang="zh-CN" altLang="en-US" b="1" dirty="0"/>
              <a:t>平方公里的岗阜丘垄上，布列着九座西夏历代帝王陵园和二百多官僚贵戚的陪葬墓，就是“中国的金字塔”。</a:t>
            </a:r>
            <a:r>
              <a:rPr lang="zh-CN" altLang="en-US" dirty="0"/>
              <a:t> </a:t>
            </a:r>
            <a:endParaRPr lang="zh-CN" altLang="en-US"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charRg st="0" end="159"/>
                                            </p:txEl>
                                          </p:spTgt>
                                        </p:tgtEl>
                                        <p:attrNameLst>
                                          <p:attrName>style.visibility</p:attrName>
                                        </p:attrNameLst>
                                      </p:cBhvr>
                                      <p:to>
                                        <p:strVal val="visible"/>
                                      </p:to>
                                    </p:set>
                                    <p:anim calcmode="lin" valueType="num">
                                      <p:cBhvr additive="base">
                                        <p:cTn id="7" dur="500" fill="hold"/>
                                        <p:tgtEl>
                                          <p:spTgt spid="27651">
                                            <p:txEl>
                                              <p:charRg st="0" end="15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charRg st="0" end="15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p:txBody>
          <a:bodyPr anchor="ctr"/>
          <a:p>
            <a:endParaRPr dirty="0"/>
          </a:p>
        </p:txBody>
      </p:sp>
      <p:sp>
        <p:nvSpPr>
          <p:cNvPr id="28675" name="文本占位符 28674"/>
          <p:cNvSpPr>
            <a:spLocks noGrp="1"/>
          </p:cNvSpPr>
          <p:nvPr>
            <p:ph type="body" idx="1"/>
          </p:nvPr>
        </p:nvSpPr>
        <p:spPr/>
        <p:txBody>
          <a:bodyPr/>
          <a:p>
            <a:endParaRPr dirty="0"/>
          </a:p>
        </p:txBody>
      </p:sp>
      <p:pic>
        <p:nvPicPr>
          <p:cNvPr id="28677" name="图片 28676" descr="60501.JPG (23883 字节)"/>
          <p:cNvPicPr>
            <a:picLocks noChangeAspect="1"/>
          </p:cNvPicPr>
          <p:nvPr/>
        </p:nvPicPr>
        <p:blipFill>
          <a:blip r:embed="rId1"/>
          <a:stretch>
            <a:fillRect/>
          </a:stretch>
        </p:blipFill>
        <p:spPr>
          <a:xfrm>
            <a:off x="1219200" y="0"/>
            <a:ext cx="9448800" cy="7750175"/>
          </a:xfrm>
          <a:prstGeom prst="rect">
            <a:avLst/>
          </a:prstGeom>
          <a:noFill/>
          <a:ln w="9525">
            <a:noFill/>
          </a:ln>
        </p:spPr>
      </p:pic>
    </p:spTree>
  </p:cSld>
  <p:clrMapOvr>
    <a:masterClrMapping/>
  </p:clrMapOvr>
  <p:transition>
    <p:zo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矩形 48129"/>
          <p:cNvSpPr/>
          <p:nvPr/>
        </p:nvSpPr>
        <p:spPr>
          <a:xfrm>
            <a:off x="3276600" y="228600"/>
            <a:ext cx="3505200" cy="365760"/>
          </a:xfrm>
          <a:prstGeom prst="rect">
            <a:avLst/>
          </a:prstGeom>
          <a:noFill/>
          <a:ln w="9525">
            <a:noFill/>
          </a:ln>
        </p:spPr>
        <p:txBody>
          <a:bodyPr>
            <a:spAutoFit/>
          </a:bodyPr>
          <a:p>
            <a:pPr lvl="0"/>
            <a:endParaRPr sz="1800" dirty="0">
              <a:latin typeface="Arial" panose="020B0604020202020204" pitchFamily="34" charset="0"/>
              <a:ea typeface="宋体" panose="02010600030101010101" pitchFamily="2" charset="-122"/>
            </a:endParaRPr>
          </a:p>
        </p:txBody>
      </p:sp>
      <p:sp>
        <p:nvSpPr>
          <p:cNvPr id="48131" name="矩形 48130"/>
          <p:cNvSpPr/>
          <p:nvPr/>
        </p:nvSpPr>
        <p:spPr>
          <a:xfrm>
            <a:off x="3048000" y="609600"/>
            <a:ext cx="7315200" cy="4663440"/>
          </a:xfrm>
          <a:prstGeom prst="rect">
            <a:avLst/>
          </a:prstGeom>
          <a:noFill/>
          <a:ln w="9525">
            <a:noFill/>
          </a:ln>
        </p:spPr>
        <p:txBody>
          <a:bodyPr>
            <a:spAutoFit/>
          </a:bodyPr>
          <a:p>
            <a:pPr lvl="0"/>
            <a:r>
              <a:rPr lang="zh-CN" altLang="en-US" sz="6000" b="1" dirty="0">
                <a:latin typeface="Arial" panose="020B0604020202020204" pitchFamily="34" charset="0"/>
                <a:ea typeface="宋体" panose="02010600030101010101" pitchFamily="2" charset="-122"/>
              </a:rPr>
              <a:t>品黄河之水： 关注黄河流域的水土流失、环境保护和可持续发展及对黄河之水的有效利用等内容。</a:t>
            </a:r>
            <a:endParaRPr lang="zh-CN" altLang="en-US" sz="6000" b="1" dirty="0">
              <a:latin typeface="Arial" panose="020B0604020202020204" pitchFamily="34" charset="0"/>
              <a:ea typeface="宋体" panose="02010600030101010101" pitchFamily="2" charset="-122"/>
            </a:endParaRPr>
          </a:p>
        </p:txBody>
      </p:sp>
    </p:spTree>
  </p:cSld>
  <p:clrMapOvr>
    <a:masterClrMapping/>
  </p:clrMapOvr>
  <p:transition>
    <p:zo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35841"/>
          <p:cNvSpPr>
            <a:spLocks noGrp="1"/>
          </p:cNvSpPr>
          <p:nvPr>
            <p:ph type="title"/>
          </p:nvPr>
        </p:nvSpPr>
        <p:spPr/>
        <p:txBody>
          <a:bodyPr anchor="ctr"/>
          <a:p>
            <a:endParaRPr dirty="0"/>
          </a:p>
        </p:txBody>
      </p:sp>
      <p:sp>
        <p:nvSpPr>
          <p:cNvPr id="35843" name="文本占位符 35842"/>
          <p:cNvSpPr>
            <a:spLocks noGrp="1"/>
          </p:cNvSpPr>
          <p:nvPr>
            <p:ph type="body" idx="1"/>
          </p:nvPr>
        </p:nvSpPr>
        <p:spPr/>
        <p:txBody>
          <a:bodyPr/>
          <a:p>
            <a:endParaRPr dirty="0"/>
          </a:p>
        </p:txBody>
      </p:sp>
      <p:pic>
        <p:nvPicPr>
          <p:cNvPr id="35845" name="图片 35844" descr="f6421476fd91dd8f4023c77c01ebd562?from=q6"/>
          <p:cNvPicPr>
            <a:picLocks noChangeAspect="1"/>
          </p:cNvPicPr>
          <p:nvPr/>
        </p:nvPicPr>
        <p:blipFill>
          <a:blip r:embed="rId1"/>
          <a:stretch>
            <a:fillRect/>
          </a:stretch>
        </p:blipFill>
        <p:spPr>
          <a:xfrm>
            <a:off x="1524000" y="0"/>
            <a:ext cx="9144000" cy="6858000"/>
          </a:xfrm>
          <a:prstGeom prst="rect">
            <a:avLst/>
          </a:prstGeom>
          <a:noFill/>
          <a:ln w="9525">
            <a:noFill/>
          </a:ln>
        </p:spPr>
      </p:pic>
    </p:spTree>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p:cNvSpPr>
          <p:nvPr>
            <p:ph type="title"/>
          </p:nvPr>
        </p:nvSpPr>
        <p:spPr/>
        <p:txBody>
          <a:bodyPr anchor="ctr"/>
          <a:p>
            <a:endParaRPr dirty="0"/>
          </a:p>
        </p:txBody>
      </p:sp>
      <p:pic>
        <p:nvPicPr>
          <p:cNvPr id="32772" name="文本占位符 32771" descr="42c1566c7ba0fba10164f2b157a9752a?from=q16"/>
          <p:cNvPicPr>
            <a:picLocks noChangeAspect="1"/>
          </p:cNvPicPr>
          <p:nvPr>
            <p:ph type="body" idx="1"/>
          </p:nvPr>
        </p:nvPicPr>
        <p:blipFill>
          <a:blip r:embed="rId1"/>
          <a:stretch>
            <a:fillRect/>
          </a:stretch>
        </p:blipFill>
        <p:spPr>
          <a:xfrm>
            <a:off x="1524000" y="0"/>
            <a:ext cx="9144000" cy="6858000"/>
          </a:xfrm>
        </p:spPr>
      </p:pic>
    </p:spTree>
  </p:cSld>
  <p:clrMapOvr>
    <a:masterClrMapping/>
  </p:clrMapOvr>
  <p:transition>
    <p:zo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p:txBody>
          <a:bodyPr anchor="ctr"/>
          <a:p>
            <a:endParaRPr dirty="0"/>
          </a:p>
        </p:txBody>
      </p:sp>
      <p:sp>
        <p:nvSpPr>
          <p:cNvPr id="33795" name="文本占位符 33794"/>
          <p:cNvSpPr>
            <a:spLocks noGrp="1"/>
          </p:cNvSpPr>
          <p:nvPr>
            <p:ph type="body" idx="1"/>
          </p:nvPr>
        </p:nvSpPr>
        <p:spPr/>
        <p:txBody>
          <a:bodyPr/>
          <a:p>
            <a:endParaRPr dirty="0"/>
          </a:p>
        </p:txBody>
      </p:sp>
      <p:pic>
        <p:nvPicPr>
          <p:cNvPr id="33797" name="图片 33796" descr="40f9b9b57a7c8fdbf4b47daf42fe9c56?from=q12"/>
          <p:cNvPicPr>
            <a:picLocks noChangeAspect="1"/>
          </p:cNvPicPr>
          <p:nvPr/>
        </p:nvPicPr>
        <p:blipFill>
          <a:blip r:embed="rId1"/>
          <a:stretch>
            <a:fillRect/>
          </a:stretch>
        </p:blipFill>
        <p:spPr>
          <a:xfrm>
            <a:off x="1524000" y="0"/>
            <a:ext cx="9144000" cy="6858000"/>
          </a:xfrm>
          <a:prstGeom prst="rect">
            <a:avLst/>
          </a:prstGeom>
          <a:noFill/>
          <a:ln w="9525">
            <a:noFill/>
          </a:ln>
        </p:spPr>
      </p:pic>
    </p:spTree>
  </p:cSld>
  <p:clrMapOvr>
    <a:masterClrMapping/>
  </p:clrMapOvr>
  <p:transition>
    <p:zo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p:cNvSpPr>
          <p:nvPr>
            <p:ph type="title"/>
          </p:nvPr>
        </p:nvSpPr>
        <p:spPr/>
        <p:txBody>
          <a:bodyPr anchor="ctr">
            <a:normAutofit fontScale="90000"/>
          </a:bodyPr>
          <a:p>
            <a:br>
              <a:rPr lang="en-US" altLang="zh-CN" sz="4000" b="1" dirty="0"/>
            </a:br>
            <a:br>
              <a:rPr lang="en-US" altLang="zh-CN" sz="4000" b="1" dirty="0"/>
            </a:br>
            <a:br>
              <a:rPr lang="en-US" altLang="zh-CN" sz="4000" b="1" dirty="0"/>
            </a:br>
            <a:r>
              <a:rPr lang="zh-CN" altLang="en-US" sz="3200" b="1" dirty="0"/>
              <a:t>现代黄河史上的一次人为决口发生在什么时候？受灾情况怎样？</a:t>
            </a:r>
            <a:br>
              <a:rPr lang="zh-CN" altLang="en-US" sz="4000" b="1" dirty="0"/>
            </a:br>
            <a:br>
              <a:rPr lang="zh-CN" altLang="en-US" sz="4000" dirty="0"/>
            </a:br>
            <a:endParaRPr lang="zh-CN" altLang="en-US" sz="4000" dirty="0"/>
          </a:p>
        </p:txBody>
      </p:sp>
      <p:sp>
        <p:nvSpPr>
          <p:cNvPr id="9219" name="文本占位符 9218"/>
          <p:cNvSpPr>
            <a:spLocks noGrp="1"/>
          </p:cNvSpPr>
          <p:nvPr>
            <p:ph type="body" idx="1"/>
          </p:nvPr>
        </p:nvSpPr>
        <p:spPr>
          <a:xfrm>
            <a:off x="2743200" y="1700213"/>
            <a:ext cx="7772400" cy="4395787"/>
          </a:xfrm>
        </p:spPr>
        <p:txBody>
          <a:bodyPr>
            <a:normAutofit lnSpcReduction="10000"/>
          </a:bodyPr>
          <a:p>
            <a:pPr>
              <a:lnSpc>
                <a:spcPct val="80000"/>
              </a:lnSpc>
            </a:pPr>
            <a:r>
              <a:rPr lang="zh-CN" altLang="en-US" sz="2800" b="1" dirty="0"/>
              <a:t>现代史上黄河的一次人为决口发生于</a:t>
            </a:r>
            <a:r>
              <a:rPr lang="en-US" altLang="zh-CN" sz="2800" b="1" dirty="0"/>
              <a:t>1938</a:t>
            </a:r>
            <a:r>
              <a:rPr lang="zh-CN" altLang="en-US" sz="2800" b="1" dirty="0"/>
              <a:t>年</a:t>
            </a:r>
            <a:r>
              <a:rPr lang="en-US" altLang="zh-CN" sz="2800" b="1" dirty="0"/>
              <a:t>6</a:t>
            </a:r>
            <a:r>
              <a:rPr lang="zh-CN" altLang="en-US" sz="2800" b="1" dirty="0"/>
              <a:t>月</a:t>
            </a:r>
            <a:r>
              <a:rPr lang="en-US" altLang="zh-CN" sz="2800" b="1" dirty="0"/>
              <a:t>6</a:t>
            </a:r>
            <a:r>
              <a:rPr lang="zh-CN" altLang="en-US" sz="2800" b="1" dirty="0"/>
              <a:t>日，决口地点在河南郑县（今郑州）花园口</a:t>
            </a:r>
            <a:r>
              <a:rPr lang="en-US" altLang="zh-CN" sz="2800" b="1"/>
              <a:t>. </a:t>
            </a:r>
            <a:endParaRPr lang="en-US" altLang="zh-CN" sz="2800" b="1"/>
          </a:p>
          <a:p>
            <a:pPr>
              <a:lnSpc>
                <a:spcPct val="80000"/>
              </a:lnSpc>
            </a:pPr>
            <a:r>
              <a:rPr lang="zh-CN" altLang="en-US" sz="2800" b="1" dirty="0"/>
              <a:t>　　</a:t>
            </a:r>
            <a:r>
              <a:rPr lang="en-US" altLang="zh-CN" sz="2800" b="1" dirty="0"/>
              <a:t>1938</a:t>
            </a:r>
            <a:r>
              <a:rPr lang="zh-CN" altLang="en-US" sz="2800" b="1" dirty="0"/>
              <a:t>年抗日战争开始不久，在日本侵略军的进攻下，国民党政府为阻止日本侵略军的追击，下令扒开花园口黄河大堤，企图以水代兵。然而，这一人为改道，却使滔滔黄河倾泻东南，</a:t>
            </a:r>
            <a:br>
              <a:rPr lang="zh-CN" altLang="en-US" sz="2800" b="1" dirty="0"/>
            </a:br>
            <a:r>
              <a:rPr lang="zh-CN" altLang="en-US" sz="2800" b="1" dirty="0"/>
              <a:t>造成河南、安徽、江苏</a:t>
            </a:r>
            <a:r>
              <a:rPr lang="en-US" altLang="zh-CN" sz="2800" b="1" dirty="0"/>
              <a:t>3</a:t>
            </a:r>
            <a:r>
              <a:rPr lang="zh-CN" altLang="en-US" sz="2800" b="1" dirty="0"/>
              <a:t>省</a:t>
            </a:r>
            <a:r>
              <a:rPr lang="en-US" altLang="zh-CN" sz="2800" b="1" dirty="0"/>
              <a:t>44</a:t>
            </a:r>
            <a:r>
              <a:rPr lang="zh-CN" altLang="en-US" sz="2800" b="1" dirty="0"/>
              <a:t>个县市遍地洪水，良田沃野尽成泽国，</a:t>
            </a:r>
            <a:r>
              <a:rPr lang="en-US" altLang="zh-CN" sz="2800" b="1" dirty="0"/>
              <a:t>1250</a:t>
            </a:r>
            <a:r>
              <a:rPr lang="zh-CN" altLang="en-US" sz="2800" b="1" dirty="0"/>
              <a:t>多万人受灾，</a:t>
            </a:r>
            <a:r>
              <a:rPr lang="en-US" altLang="zh-CN" sz="2800" b="1" dirty="0"/>
              <a:t>89</a:t>
            </a:r>
            <a:r>
              <a:rPr lang="zh-CN" altLang="en-US" sz="2800" b="1" dirty="0"/>
              <a:t>万无辜百姓死于非命，无数群众背井离乡，流离失所。尤其是河南省，受灾最为严重，有</a:t>
            </a:r>
            <a:r>
              <a:rPr lang="en-US" altLang="zh-CN" sz="2800" b="1" dirty="0"/>
              <a:t>21</a:t>
            </a:r>
            <a:r>
              <a:rPr lang="zh-CN" altLang="en-US" sz="2800" b="1" dirty="0"/>
              <a:t>县市</a:t>
            </a:r>
            <a:r>
              <a:rPr lang="en-US" altLang="zh-CN" sz="2800" b="1" dirty="0"/>
              <a:t>900</a:t>
            </a:r>
            <a:r>
              <a:rPr lang="zh-CN" altLang="en-US" sz="2800" b="1" dirty="0"/>
              <a:t>多万亩耕地被淹，</a:t>
            </a:r>
            <a:r>
              <a:rPr lang="en-US" altLang="zh-CN" sz="2800" b="1" dirty="0"/>
              <a:t>47</a:t>
            </a:r>
            <a:r>
              <a:rPr lang="zh-CN" altLang="en-US" sz="2800" b="1" dirty="0"/>
              <a:t>万多人死亡，造成了大片的无人区。“黄泛区”，这个象征苦难的地理名词便在地理书上出现了。 </a:t>
            </a:r>
            <a:endParaRPr lang="zh-CN" altLang="en-US" sz="28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linds(horizont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219">
                                            <p:txEl>
                                              <p:charRg st="0" end="46"/>
                                            </p:txEl>
                                          </p:spTgt>
                                        </p:tgtEl>
                                        <p:attrNameLst>
                                          <p:attrName>style.visibility</p:attrName>
                                        </p:attrNameLst>
                                      </p:cBhvr>
                                      <p:to>
                                        <p:strVal val="visible"/>
                                      </p:to>
                                    </p:set>
                                    <p:anim calcmode="lin" valueType="num">
                                      <p:cBhvr additive="base">
                                        <p:cTn id="12" dur="500" fill="hold"/>
                                        <p:tgtEl>
                                          <p:spTgt spid="9219">
                                            <p:txEl>
                                              <p:charRg st="0" end="46"/>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19">
                                            <p:txEl>
                                              <p:charRg st="0" end="46"/>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9219">
                                            <p:txEl>
                                              <p:charRg st="46" end="275"/>
                                            </p:txEl>
                                          </p:spTgt>
                                        </p:tgtEl>
                                        <p:attrNameLst>
                                          <p:attrName>style.visibility</p:attrName>
                                        </p:attrNameLst>
                                      </p:cBhvr>
                                      <p:to>
                                        <p:strVal val="visible"/>
                                      </p:to>
                                    </p:set>
                                    <p:anim calcmode="lin" valueType="num">
                                      <p:cBhvr additive="base">
                                        <p:cTn id="16" dur="500" fill="hold"/>
                                        <p:tgtEl>
                                          <p:spTgt spid="9219">
                                            <p:txEl>
                                              <p:charRg st="46" end="275"/>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9219">
                                            <p:txEl>
                                              <p:charRg st="46" end="27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6145"/>
          <p:cNvSpPr>
            <a:spLocks noGrp="1"/>
          </p:cNvSpPr>
          <p:nvPr>
            <p:ph type="title"/>
          </p:nvPr>
        </p:nvSpPr>
        <p:spPr/>
        <p:txBody>
          <a:bodyPr anchor="ctr"/>
          <a:p>
            <a:r>
              <a:rPr lang="zh-CN" altLang="en-US" sz="4000" b="1" dirty="0"/>
              <a:t>黄河流域的三大自然灾害是什么？</a:t>
            </a:r>
            <a:r>
              <a:rPr lang="zh-CN" altLang="en-US" sz="4000" dirty="0"/>
              <a:t> </a:t>
            </a:r>
            <a:endParaRPr lang="zh-CN" altLang="en-US" sz="4000" dirty="0"/>
          </a:p>
        </p:txBody>
      </p:sp>
      <p:sp>
        <p:nvSpPr>
          <p:cNvPr id="6147" name="文本占位符 6146"/>
          <p:cNvSpPr>
            <a:spLocks noGrp="1"/>
          </p:cNvSpPr>
          <p:nvPr>
            <p:ph type="body" idx="1"/>
          </p:nvPr>
        </p:nvSpPr>
        <p:spPr/>
        <p:txBody>
          <a:bodyPr/>
          <a:p>
            <a:pPr>
              <a:lnSpc>
                <a:spcPct val="80000"/>
              </a:lnSpc>
            </a:pPr>
            <a:r>
              <a:rPr lang="zh-CN" altLang="en-US" sz="2800" b="1" dirty="0"/>
              <a:t>黄河流域的三大自然灾害是旱灾、水灾和水土流失。 </a:t>
            </a:r>
            <a:endParaRPr lang="zh-CN" altLang="en-US" sz="2800" b="1" dirty="0"/>
          </a:p>
          <a:p>
            <a:pPr>
              <a:lnSpc>
                <a:spcPct val="80000"/>
              </a:lnSpc>
            </a:pPr>
            <a:r>
              <a:rPr lang="zh-CN" altLang="en-US" sz="2800" b="1" dirty="0"/>
              <a:t>　　黄河流域大部分地区属于干旱、半干旱地带，降雨量偏小，而且时空分布不均匀，致使干旱频繁，旱情严重。在公元前</a:t>
            </a:r>
            <a:r>
              <a:rPr lang="en-US" altLang="zh-CN" sz="2800" b="1" dirty="0"/>
              <a:t>1766</a:t>
            </a:r>
            <a:r>
              <a:rPr lang="zh-CN" altLang="en-US" sz="2800" b="1" dirty="0"/>
              <a:t>年至公元</a:t>
            </a:r>
            <a:r>
              <a:rPr lang="en-US" altLang="zh-CN" sz="2800" b="1" dirty="0"/>
              <a:t>1945</a:t>
            </a:r>
            <a:r>
              <a:rPr lang="zh-CN" altLang="en-US" sz="2800" b="1" dirty="0"/>
              <a:t>年的</a:t>
            </a:r>
            <a:r>
              <a:rPr lang="en-US" altLang="zh-CN" sz="2800" b="1" dirty="0"/>
              <a:t>3711</a:t>
            </a:r>
            <a:r>
              <a:rPr lang="zh-CN" altLang="en-US" sz="2800" b="1" dirty="0"/>
              <a:t>年中，有大旱成灾记载的就有</a:t>
            </a:r>
            <a:r>
              <a:rPr lang="en-US" altLang="zh-CN" sz="2800" b="1" dirty="0"/>
              <a:t>1070</a:t>
            </a:r>
            <a:r>
              <a:rPr lang="zh-CN" altLang="en-US" sz="2800" b="1" dirty="0"/>
              <a:t>多年。其中仅清代就发生</a:t>
            </a:r>
            <a:r>
              <a:rPr lang="en-US" altLang="zh-CN" sz="2800" b="1" dirty="0"/>
              <a:t>201</a:t>
            </a:r>
            <a:r>
              <a:rPr lang="zh-CN" altLang="en-US" sz="2800" b="1" dirty="0"/>
              <a:t>次，平均一年多就要遭受一次旱灾袭击。鸦片战争以后的</a:t>
            </a:r>
            <a:r>
              <a:rPr lang="en-US" altLang="zh-CN" sz="2800" b="1" dirty="0"/>
              <a:t>100</a:t>
            </a:r>
            <a:r>
              <a:rPr lang="zh-CN" altLang="en-US" sz="2800" b="1" dirty="0"/>
              <a:t>多年间，黄河流域的大旱更以人口大量死亡、损失惨重而载入史册。据记载，光绪三至五年（</a:t>
            </a:r>
            <a:r>
              <a:rPr lang="en-US" altLang="zh-CN" sz="2800" b="1" dirty="0"/>
              <a:t>1877</a:t>
            </a:r>
            <a:r>
              <a:rPr lang="zh-CN" altLang="en-US" sz="2800" b="1" dirty="0"/>
              <a:t>年</a:t>
            </a:r>
            <a:r>
              <a:rPr lang="en-US" altLang="zh-CN" sz="2800" b="1" dirty="0"/>
              <a:t>~1879</a:t>
            </a:r>
            <a:r>
              <a:rPr lang="zh-CN" altLang="en-US" sz="2800" b="1" dirty="0"/>
              <a:t>年），晋、冀、鲁、豫四省连续大旱三年，死亡</a:t>
            </a:r>
            <a:r>
              <a:rPr lang="en-US" altLang="zh-CN" sz="2800" b="1" dirty="0"/>
              <a:t>1300</a:t>
            </a:r>
            <a:r>
              <a:rPr lang="zh-CN" altLang="en-US" sz="2800" b="1" dirty="0"/>
              <a:t>多万人；民国</a:t>
            </a:r>
            <a:r>
              <a:rPr lang="en-US" altLang="zh-CN" sz="2800" b="1" dirty="0"/>
              <a:t>31</a:t>
            </a:r>
            <a:r>
              <a:rPr lang="zh-CN" altLang="en-US" sz="2800" b="1" dirty="0"/>
              <a:t>年至民国</a:t>
            </a:r>
            <a:r>
              <a:rPr lang="en-US" altLang="zh-CN" sz="2800" b="1" dirty="0"/>
              <a:t>32</a:t>
            </a:r>
            <a:r>
              <a:rPr lang="zh-CN" altLang="en-US" sz="2800" b="1" dirty="0"/>
              <a:t>年（</a:t>
            </a:r>
            <a:r>
              <a:rPr lang="en-US" altLang="zh-CN" sz="2800" b="1" dirty="0"/>
              <a:t>1942</a:t>
            </a:r>
            <a:r>
              <a:rPr lang="zh-CN" altLang="en-US" sz="2800" b="1" dirty="0"/>
              <a:t>年</a:t>
            </a:r>
            <a:r>
              <a:rPr lang="en-US" altLang="zh-CN" sz="2800" b="1" dirty="0"/>
              <a:t>~1943</a:t>
            </a:r>
            <a:r>
              <a:rPr lang="zh-CN" altLang="en-US" sz="2800" b="1" dirty="0"/>
              <a:t>年）的大旱灾，仅河南省就饿死几百万人。</a:t>
            </a:r>
            <a:r>
              <a:rPr lang="zh-CN" altLang="en-US" sz="2000" b="1" dirty="0"/>
              <a:t> </a:t>
            </a:r>
            <a:endParaRPr lang="zh-CN" altLang="en-US" sz="2000" b="1" dirty="0"/>
          </a:p>
          <a:p>
            <a:pPr>
              <a:lnSpc>
                <a:spcPct val="80000"/>
              </a:lnSpc>
            </a:pPr>
            <a:endParaRPr lang="zh-CN" altLang="en-US" sz="20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charRg st="0" end="25"/>
                                            </p:txEl>
                                          </p:spTgt>
                                        </p:tgtEl>
                                        <p:attrNameLst>
                                          <p:attrName>style.visibility</p:attrName>
                                        </p:attrNameLst>
                                      </p:cBhvr>
                                      <p:to>
                                        <p:strVal val="visible"/>
                                      </p:to>
                                    </p:set>
                                    <p:animEffect transition="in" filter="blinds(horizontal)">
                                      <p:cBhvr>
                                        <p:cTn id="7" dur="500"/>
                                        <p:tgtEl>
                                          <p:spTgt spid="6147">
                                            <p:txEl>
                                              <p:charRg st="0" end="2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147">
                                            <p:txEl>
                                              <p:charRg st="25" end="279"/>
                                            </p:txEl>
                                          </p:spTgt>
                                        </p:tgtEl>
                                        <p:attrNameLst>
                                          <p:attrName>style.visibility</p:attrName>
                                        </p:attrNameLst>
                                      </p:cBhvr>
                                      <p:to>
                                        <p:strVal val="visible"/>
                                      </p:to>
                                    </p:set>
                                    <p:animEffect transition="in" filter="blinds(horizontal)">
                                      <p:cBhvr>
                                        <p:cTn id="10" dur="500"/>
                                        <p:tgtEl>
                                          <p:spTgt spid="6147">
                                            <p:txEl>
                                              <p:charRg st="25" end="27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p:cNvSpPr>
          <p:nvPr>
            <p:ph type="title"/>
          </p:nvPr>
        </p:nvSpPr>
        <p:spPr/>
        <p:txBody>
          <a:bodyPr anchor="ctr"/>
          <a:p>
            <a:endParaRPr dirty="0"/>
          </a:p>
        </p:txBody>
      </p:sp>
      <p:sp>
        <p:nvSpPr>
          <p:cNvPr id="29699" name="文本占位符 29698"/>
          <p:cNvSpPr>
            <a:spLocks noGrp="1"/>
          </p:cNvSpPr>
          <p:nvPr>
            <p:ph type="body" idx="1"/>
          </p:nvPr>
        </p:nvSpPr>
        <p:spPr/>
        <p:txBody>
          <a:bodyPr/>
          <a:p>
            <a:pPr>
              <a:lnSpc>
                <a:spcPct val="80000"/>
              </a:lnSpc>
            </a:pPr>
            <a:r>
              <a:rPr lang="zh-CN" altLang="en-US" sz="1000" b="1" dirty="0"/>
              <a:t>　　</a:t>
            </a:r>
            <a:r>
              <a:rPr lang="zh-CN" altLang="en-US" sz="2800" b="1" dirty="0"/>
              <a:t>黄河流域不仅旱灾严重，而且最为瞩目的还是下游的洪水灾害。公元前</a:t>
            </a:r>
            <a:r>
              <a:rPr lang="en-US" altLang="zh-CN" sz="2800" b="1" dirty="0"/>
              <a:t>602</a:t>
            </a:r>
            <a:r>
              <a:rPr lang="zh-CN" altLang="en-US" sz="2800" b="1" dirty="0"/>
              <a:t>年至公元</a:t>
            </a:r>
            <a:r>
              <a:rPr lang="en-US" altLang="zh-CN" sz="2800" b="1" dirty="0"/>
              <a:t>1938</a:t>
            </a:r>
            <a:r>
              <a:rPr lang="zh-CN" altLang="en-US" sz="2800" b="1" dirty="0"/>
              <a:t>年的</a:t>
            </a:r>
            <a:r>
              <a:rPr lang="en-US" altLang="zh-CN" sz="2800" b="1" dirty="0"/>
              <a:t>2540</a:t>
            </a:r>
            <a:r>
              <a:rPr lang="zh-CN" altLang="en-US" sz="2800" b="1" dirty="0"/>
              <a:t>年中，黄河决口泛滥的年份就有</a:t>
            </a:r>
            <a:r>
              <a:rPr lang="en-US" altLang="zh-CN" sz="2800" b="1" dirty="0"/>
              <a:t>543</a:t>
            </a:r>
            <a:r>
              <a:rPr lang="zh-CN" altLang="en-US" sz="2800" b="1" dirty="0"/>
              <a:t>年。有时一年之中多次决溢，所以共计决溢次数</a:t>
            </a:r>
            <a:r>
              <a:rPr lang="en-US" altLang="zh-CN" sz="2800" b="1" dirty="0"/>
              <a:t>1590</a:t>
            </a:r>
            <a:r>
              <a:rPr lang="zh-CN" altLang="en-US" sz="2800" b="1" dirty="0"/>
              <a:t>多次。黄河决溢，造成的灾害范围和灾情都是十分严重的。 </a:t>
            </a:r>
            <a:endParaRPr lang="zh-CN" altLang="en-US" sz="2800" b="1" dirty="0"/>
          </a:p>
          <a:p>
            <a:pPr>
              <a:lnSpc>
                <a:spcPct val="80000"/>
              </a:lnSpc>
            </a:pPr>
            <a:r>
              <a:rPr lang="zh-CN" altLang="en-US" sz="2800" b="1" dirty="0"/>
              <a:t>　　水土流失是黄河流域又一大严重的自然灾害。流域黄土高原地区（包括鄂尔多斯高原）水土流失面积</a:t>
            </a:r>
            <a:r>
              <a:rPr lang="en-US" altLang="zh-CN" sz="2800" b="1" dirty="0"/>
              <a:t>43.4</a:t>
            </a:r>
            <a:r>
              <a:rPr lang="zh-CN" altLang="en-US" sz="2800" b="1" dirty="0"/>
              <a:t>万平方公里，平均每年每平方公里流失土壤</a:t>
            </a:r>
            <a:r>
              <a:rPr lang="en-US" altLang="zh-CN" sz="2800" b="1" dirty="0"/>
              <a:t>3700</a:t>
            </a:r>
            <a:r>
              <a:rPr lang="zh-CN" altLang="en-US" sz="2800" b="1" dirty="0"/>
              <a:t>吨。严重的水土流失使当地脆弱的生态环境持续恶化，阻碍当地社会和经济的发展，而且大量泥沙进入黄河，淤高下游河床，也是黄河下游水患严重而又难于治理的症结所在。</a:t>
            </a:r>
            <a:endParaRPr lang="zh-CN" altLang="en-US" sz="2800" b="1" dirty="0"/>
          </a:p>
        </p:txBody>
      </p:sp>
    </p:spTree>
  </p:cSld>
  <p:clrMapOvr>
    <a:masterClrMapping/>
  </p:clrMapOvr>
  <p:transition>
    <p:zo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p:txBody>
          <a:bodyPr anchor="ctr">
            <a:normAutofit fontScale="90000"/>
          </a:bodyPr>
          <a:p>
            <a:br>
              <a:rPr lang="en-US" altLang="zh-CN" sz="3200" b="1" dirty="0"/>
            </a:br>
            <a:br>
              <a:rPr lang="en-US" altLang="zh-CN" sz="3200" b="1" dirty="0"/>
            </a:br>
            <a:br>
              <a:rPr lang="en-US" altLang="zh-CN" sz="3200" b="1" dirty="0"/>
            </a:br>
            <a:br>
              <a:rPr lang="en-US" altLang="zh-CN" sz="3200" b="1" dirty="0"/>
            </a:br>
            <a:br>
              <a:rPr lang="en-US" altLang="zh-CN" sz="3200" b="1" dirty="0"/>
            </a:br>
            <a:r>
              <a:rPr lang="zh-CN" altLang="en-US" sz="3200" b="1" dirty="0"/>
              <a:t>黄河水污染使生态环境恶化，生物种群多样性丧失。你知道黄河原有鱼类多少种？目前有多少种已绝迹？你能说出几种已经绝迹的黄河鱼类吗？</a:t>
            </a:r>
            <a:br>
              <a:rPr lang="zh-CN" altLang="en-US" sz="4000" b="1" dirty="0"/>
            </a:br>
            <a:br>
              <a:rPr lang="zh-CN" altLang="en-US" sz="4000" dirty="0"/>
            </a:br>
            <a:endParaRPr lang="zh-CN" altLang="en-US" sz="4000" dirty="0"/>
          </a:p>
        </p:txBody>
      </p:sp>
      <p:sp>
        <p:nvSpPr>
          <p:cNvPr id="10243" name="文本占位符 10242"/>
          <p:cNvSpPr>
            <a:spLocks noGrp="1"/>
          </p:cNvSpPr>
          <p:nvPr>
            <p:ph type="body" idx="1"/>
          </p:nvPr>
        </p:nvSpPr>
        <p:spPr>
          <a:xfrm>
            <a:off x="2743200" y="2700338"/>
            <a:ext cx="7772400" cy="3395662"/>
          </a:xfrm>
        </p:spPr>
        <p:txBody>
          <a:bodyPr/>
          <a:p>
            <a:endParaRPr sz="4000" b="1" dirty="0"/>
          </a:p>
        </p:txBody>
      </p:sp>
      <p:sp>
        <p:nvSpPr>
          <p:cNvPr id="10244" name="矩形 10243"/>
          <p:cNvSpPr/>
          <p:nvPr/>
        </p:nvSpPr>
        <p:spPr>
          <a:xfrm>
            <a:off x="3143250" y="2708275"/>
            <a:ext cx="7524750" cy="3139440"/>
          </a:xfrm>
          <a:prstGeom prst="rect">
            <a:avLst/>
          </a:prstGeom>
          <a:noFill/>
          <a:ln w="12700">
            <a:noFill/>
          </a:ln>
        </p:spPr>
        <p:txBody>
          <a:bodyPr>
            <a:spAutoFit/>
          </a:bodyPr>
          <a:p>
            <a:pPr lvl="0">
              <a:buClrTx/>
            </a:pPr>
            <a:endParaRPr lang="en-US" altLang="zh-CN" sz="4000" b="1">
              <a:latin typeface="Times New Roman" panose="02020603050405020304" pitchFamily="18" charset="0"/>
              <a:ea typeface="宋体" panose="02010600030101010101" pitchFamily="2" charset="-122"/>
            </a:endParaRPr>
          </a:p>
          <a:p>
            <a:pPr lvl="0">
              <a:buClrTx/>
            </a:pPr>
            <a:r>
              <a:rPr lang="en-US" altLang="zh-CN" sz="4000" b="1">
                <a:latin typeface="Times New Roman" panose="02020603050405020304" pitchFamily="18" charset="0"/>
                <a:ea typeface="宋体" panose="02010600030101010101" pitchFamily="2" charset="-122"/>
              </a:rPr>
              <a:t>A  120     30            B   150        50</a:t>
            </a:r>
            <a:endParaRPr lang="en-US" altLang="zh-CN" sz="4000" b="1">
              <a:latin typeface="Times New Roman" panose="02020603050405020304" pitchFamily="18" charset="0"/>
              <a:ea typeface="宋体" panose="02010600030101010101" pitchFamily="2" charset="-122"/>
            </a:endParaRPr>
          </a:p>
          <a:p>
            <a:pPr lvl="0">
              <a:buClrTx/>
            </a:pPr>
            <a:r>
              <a:rPr lang="en-US" altLang="zh-CN" sz="4000" b="1">
                <a:latin typeface="Times New Roman" panose="02020603050405020304" pitchFamily="18" charset="0"/>
                <a:ea typeface="宋体" panose="02010600030101010101" pitchFamily="2" charset="-122"/>
              </a:rPr>
              <a:t>C  180     90            D   100        50</a:t>
            </a:r>
            <a:endParaRPr lang="en-US" altLang="zh-CN" sz="4000" b="1">
              <a:latin typeface="Times New Roman" panose="02020603050405020304" pitchFamily="18" charset="0"/>
              <a:ea typeface="宋体" panose="02010600030101010101" pitchFamily="2" charset="-122"/>
            </a:endParaRPr>
          </a:p>
          <a:p>
            <a:pPr lvl="0">
              <a:buClrTx/>
            </a:pPr>
            <a:r>
              <a:rPr lang="en-US" altLang="zh-CN" sz="4000" b="1" dirty="0">
                <a:latin typeface="Times New Roman" panose="02020603050405020304" pitchFamily="18" charset="0"/>
                <a:ea typeface="宋体" panose="02010600030101010101" pitchFamily="2" charset="-122"/>
              </a:rPr>
              <a:t> 1   </a:t>
            </a:r>
            <a:r>
              <a:rPr lang="zh-CN" altLang="en-US" sz="4000" b="1" dirty="0">
                <a:latin typeface="Times New Roman" panose="02020603050405020304" pitchFamily="18" charset="0"/>
                <a:ea typeface="宋体" panose="02010600030101010101" pitchFamily="2" charset="-122"/>
              </a:rPr>
              <a:t>洛河鲤鱼       </a:t>
            </a:r>
            <a:r>
              <a:rPr lang="en-US" altLang="zh-CN" sz="4000" b="1" dirty="0">
                <a:latin typeface="Times New Roman" panose="02020603050405020304" pitchFamily="18" charset="0"/>
                <a:ea typeface="宋体" panose="02010600030101010101" pitchFamily="2" charset="-122"/>
              </a:rPr>
              <a:t>2   </a:t>
            </a:r>
            <a:r>
              <a:rPr lang="zh-CN" altLang="en-US" sz="4000" b="1" dirty="0">
                <a:latin typeface="Times New Roman" panose="02020603050405020304" pitchFamily="18" charset="0"/>
                <a:ea typeface="宋体" panose="02010600030101010101" pitchFamily="2" charset="-122"/>
              </a:rPr>
              <a:t>鲫鱼</a:t>
            </a:r>
            <a:endParaRPr lang="zh-CN" altLang="en-US" sz="4000" b="1" dirty="0">
              <a:latin typeface="Times New Roman" panose="02020603050405020304" pitchFamily="18" charset="0"/>
              <a:ea typeface="宋体" panose="02010600030101010101" pitchFamily="2" charset="-122"/>
            </a:endParaRPr>
          </a:p>
          <a:p>
            <a:pPr lvl="0">
              <a:buClrTx/>
            </a:pPr>
            <a:r>
              <a:rPr lang="zh-CN" altLang="en-US" sz="4000" b="1" dirty="0">
                <a:latin typeface="Times New Roman" panose="02020603050405020304" pitchFamily="18" charset="0"/>
                <a:ea typeface="宋体" panose="02010600030101010101" pitchFamily="2" charset="-122"/>
              </a:rPr>
              <a:t> </a:t>
            </a:r>
            <a:r>
              <a:rPr lang="en-US" altLang="zh-CN" sz="4000" b="1" dirty="0">
                <a:latin typeface="Times New Roman" panose="02020603050405020304" pitchFamily="18" charset="0"/>
                <a:ea typeface="宋体" panose="02010600030101010101" pitchFamily="2" charset="-122"/>
              </a:rPr>
              <a:t>3   </a:t>
            </a:r>
            <a:r>
              <a:rPr lang="zh-CN" altLang="en-US" sz="4000" b="1" dirty="0">
                <a:latin typeface="Times New Roman" panose="02020603050405020304" pitchFamily="18" charset="0"/>
                <a:ea typeface="宋体" panose="02010600030101010101" pitchFamily="2" charset="-122"/>
              </a:rPr>
              <a:t>伊河鲂鱼      </a:t>
            </a:r>
            <a:r>
              <a:rPr lang="en-US" altLang="zh-CN" sz="4000" b="1" dirty="0">
                <a:latin typeface="Times New Roman" panose="02020603050405020304" pitchFamily="18" charset="0"/>
                <a:ea typeface="宋体" panose="02010600030101010101" pitchFamily="2" charset="-122"/>
              </a:rPr>
              <a:t>4</a:t>
            </a:r>
            <a:r>
              <a:rPr lang="zh-CN" altLang="en-US" sz="4000" b="1" dirty="0">
                <a:latin typeface="Times New Roman" panose="02020603050405020304" pitchFamily="18" charset="0"/>
                <a:ea typeface="宋体" panose="02010600030101010101" pitchFamily="2" charset="-122"/>
              </a:rPr>
              <a:t>花鲢鱼</a:t>
            </a:r>
            <a:endParaRPr lang="zh-CN" altLang="en-US" sz="4000" b="1" dirty="0">
              <a:latin typeface="Times New Roman" panose="02020603050405020304" pitchFamily="18" charset="0"/>
              <a:ea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1+#ppt_w/2"/>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0244">
                                            <p:txEl>
                                              <p:charRg st="1" end="44"/>
                                            </p:txEl>
                                          </p:spTgt>
                                        </p:tgtEl>
                                        <p:attrNameLst>
                                          <p:attrName>style.visibility</p:attrName>
                                        </p:attrNameLst>
                                      </p:cBhvr>
                                      <p:to>
                                        <p:strVal val="visible"/>
                                      </p:to>
                                    </p:set>
                                    <p:anim calcmode="lin" valueType="num">
                                      <p:cBhvr additive="base">
                                        <p:cTn id="13" dur="500" fill="hold"/>
                                        <p:tgtEl>
                                          <p:spTgt spid="10244">
                                            <p:txEl>
                                              <p:charRg st="1" end="4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4">
                                            <p:txEl>
                                              <p:charRg st="1" end="44"/>
                                            </p:txEl>
                                          </p:spTgt>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10244">
                                            <p:txEl>
                                              <p:charRg st="44" end="87"/>
                                            </p:txEl>
                                          </p:spTgt>
                                        </p:tgtEl>
                                        <p:attrNameLst>
                                          <p:attrName>style.visibility</p:attrName>
                                        </p:attrNameLst>
                                      </p:cBhvr>
                                      <p:to>
                                        <p:strVal val="visible"/>
                                      </p:to>
                                    </p:set>
                                    <p:anim calcmode="lin" valueType="num">
                                      <p:cBhvr additive="base">
                                        <p:cTn id="17" dur="500" fill="hold"/>
                                        <p:tgtEl>
                                          <p:spTgt spid="10244">
                                            <p:txEl>
                                              <p:charRg st="44" end="8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244">
                                            <p:txEl>
                                              <p:charRg st="44" end="87"/>
                                            </p:txEl>
                                          </p:spTgt>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0244">
                                            <p:txEl>
                                              <p:charRg st="87" end="111"/>
                                            </p:txEl>
                                          </p:spTgt>
                                        </p:tgtEl>
                                        <p:attrNameLst>
                                          <p:attrName>style.visibility</p:attrName>
                                        </p:attrNameLst>
                                      </p:cBhvr>
                                      <p:to>
                                        <p:strVal val="visible"/>
                                      </p:to>
                                    </p:set>
                                    <p:anim calcmode="lin" valueType="num">
                                      <p:cBhvr additive="base">
                                        <p:cTn id="21" dur="500" fill="hold"/>
                                        <p:tgtEl>
                                          <p:spTgt spid="10244">
                                            <p:txEl>
                                              <p:charRg st="87" end="11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244">
                                            <p:txEl>
                                              <p:charRg st="87" end="111"/>
                                            </p:txEl>
                                          </p:spTgt>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0"/>
                                  </p:stCondLst>
                                  <p:childTnLst>
                                    <p:set>
                                      <p:cBhvr>
                                        <p:cTn id="24" dur="1" fill="hold">
                                          <p:stCondLst>
                                            <p:cond delay="0"/>
                                          </p:stCondLst>
                                        </p:cTn>
                                        <p:tgtEl>
                                          <p:spTgt spid="10244">
                                            <p:txEl>
                                              <p:charRg st="111" end="130"/>
                                            </p:txEl>
                                          </p:spTgt>
                                        </p:tgtEl>
                                        <p:attrNameLst>
                                          <p:attrName>style.visibility</p:attrName>
                                        </p:attrNameLst>
                                      </p:cBhvr>
                                      <p:to>
                                        <p:strVal val="visible"/>
                                      </p:to>
                                    </p:set>
                                    <p:anim calcmode="lin" valueType="num">
                                      <p:cBhvr additive="base">
                                        <p:cTn id="25" dur="500" fill="hold"/>
                                        <p:tgtEl>
                                          <p:spTgt spid="10244">
                                            <p:txEl>
                                              <p:charRg st="111" end="13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4">
                                            <p:txEl>
                                              <p:charRg st="111" end="13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标题 62465"/>
          <p:cNvSpPr>
            <a:spLocks noGrp="1"/>
          </p:cNvSpPr>
          <p:nvPr>
            <p:ph type="ctrTitle"/>
          </p:nvPr>
        </p:nvSpPr>
        <p:spPr>
          <a:xfrm>
            <a:off x="3581400" y="2819400"/>
            <a:ext cx="6781800" cy="1676400"/>
          </a:xfrm>
        </p:spPr>
        <p:txBody>
          <a:bodyPr anchor="ctr">
            <a:normAutofit fontScale="90000"/>
          </a:bodyPr>
          <a:p>
            <a:pPr defTabSz="914400"/>
            <a:r>
              <a:rPr lang="zh-CN" altLang="en-US" b="1" kern="1200" baseline="0" dirty="0">
                <a:latin typeface="Times New Roman" panose="02020603050405020304" pitchFamily="18" charset="0"/>
                <a:ea typeface="宋体" panose="02010600030101010101" pitchFamily="2" charset="-122"/>
              </a:rPr>
              <a:t>　　</a:t>
            </a:r>
            <a:r>
              <a:rPr lang="zh-CN" altLang="en-US" sz="4000" b="1" kern="1200" baseline="0" dirty="0">
                <a:latin typeface="Times New Roman" panose="02020603050405020304" pitchFamily="18" charset="0"/>
                <a:ea typeface="宋体" panose="02010600030101010101" pitchFamily="2" charset="-122"/>
              </a:rPr>
              <a:t>据不完全统计，黄河原有鱼类</a:t>
            </a:r>
            <a:r>
              <a:rPr lang="en-US" altLang="zh-CN" sz="4000" b="1" kern="1200" baseline="0" dirty="0">
                <a:latin typeface="Times New Roman" panose="02020603050405020304" pitchFamily="18" charset="0"/>
                <a:ea typeface="宋体" panose="02010600030101010101" pitchFamily="2" charset="-122"/>
              </a:rPr>
              <a:t>150</a:t>
            </a:r>
            <a:r>
              <a:rPr lang="zh-CN" altLang="en-US" sz="4000" b="1" kern="1200" baseline="0" dirty="0">
                <a:latin typeface="Times New Roman" panose="02020603050405020304" pitchFamily="18" charset="0"/>
                <a:ea typeface="宋体" panose="02010600030101010101" pitchFamily="2" charset="-122"/>
              </a:rPr>
              <a:t>多种，年捕捞量</a:t>
            </a:r>
            <a:r>
              <a:rPr lang="en-US" altLang="zh-CN" sz="4000" b="1" kern="1200" baseline="0" dirty="0">
                <a:latin typeface="Times New Roman" panose="02020603050405020304" pitchFamily="18" charset="0"/>
                <a:ea typeface="宋体" panose="02010600030101010101" pitchFamily="2" charset="-122"/>
              </a:rPr>
              <a:t>70</a:t>
            </a:r>
            <a:r>
              <a:rPr lang="zh-CN" altLang="en-US" sz="4000" b="1" kern="1200" baseline="0" dirty="0">
                <a:latin typeface="Times New Roman" panose="02020603050405020304" pitchFamily="18" charset="0"/>
                <a:ea typeface="宋体" panose="02010600030101010101" pitchFamily="2" charset="-122"/>
              </a:rPr>
              <a:t>余万公斤，目前，</a:t>
            </a:r>
            <a:r>
              <a:rPr lang="en-US" altLang="zh-CN" sz="4000" b="1" kern="1200" baseline="0" dirty="0">
                <a:latin typeface="Times New Roman" panose="02020603050405020304" pitchFamily="18" charset="0"/>
                <a:ea typeface="宋体" panose="02010600030101010101" pitchFamily="2" charset="-122"/>
              </a:rPr>
              <a:t>1/3</a:t>
            </a:r>
            <a:r>
              <a:rPr lang="zh-CN" altLang="en-US" sz="4000" b="1" kern="1200" baseline="0" dirty="0">
                <a:latin typeface="Times New Roman" panose="02020603050405020304" pitchFamily="18" charset="0"/>
                <a:ea typeface="宋体" panose="02010600030101010101" pitchFamily="2" charset="-122"/>
              </a:rPr>
              <a:t>种群已绝迹，捕捞量下降</a:t>
            </a:r>
            <a:r>
              <a:rPr lang="en-US" altLang="zh-CN" sz="4000" b="1" kern="1200" baseline="0" dirty="0">
                <a:latin typeface="Times New Roman" panose="02020603050405020304" pitchFamily="18" charset="0"/>
                <a:ea typeface="宋体" panose="02010600030101010101" pitchFamily="2" charset="-122"/>
              </a:rPr>
              <a:t>40</a:t>
            </a:r>
            <a:r>
              <a:rPr lang="zh-CN" altLang="en-US" sz="4000" b="1" kern="1200" baseline="0" dirty="0">
                <a:latin typeface="Times New Roman" panose="02020603050405020304" pitchFamily="18" charset="0"/>
                <a:ea typeface="宋体" panose="02010600030101010101" pitchFamily="2" charset="-122"/>
              </a:rPr>
              <a:t>％左右。 </a:t>
            </a:r>
            <a:br>
              <a:rPr lang="zh-CN" altLang="en-US" sz="4000" b="1" kern="1200" baseline="0" dirty="0">
                <a:latin typeface="Times New Roman" panose="02020603050405020304" pitchFamily="18" charset="0"/>
                <a:ea typeface="宋体" panose="02010600030101010101" pitchFamily="2" charset="-122"/>
              </a:rPr>
            </a:br>
            <a:r>
              <a:rPr lang="zh-CN" altLang="en-US" sz="4000" b="1" kern="1200" baseline="0" dirty="0">
                <a:latin typeface="Times New Roman" panose="02020603050405020304" pitchFamily="18" charset="0"/>
                <a:ea typeface="宋体" panose="02010600030101010101" pitchFamily="2" charset="-122"/>
              </a:rPr>
              <a:t>       例如河南省境内黄河支流上的洛河鲤鱼和伊河鲂鱼，曾有“洛鲤伊鲤贵似牛羊”的美称，现已基本绝迹</a:t>
            </a:r>
            <a:r>
              <a:rPr lang="zh-CN" altLang="en-US" sz="4000" kern="1200" baseline="0" dirty="0">
                <a:latin typeface="Times New Roman" panose="02020603050405020304" pitchFamily="18" charset="0"/>
                <a:ea typeface="宋体" panose="02010600030101010101" pitchFamily="2" charset="-122"/>
              </a:rPr>
              <a:t>。 </a:t>
            </a:r>
            <a:br>
              <a:rPr lang="zh-CN" altLang="en-US" sz="4000" kern="1200" baseline="0" dirty="0">
                <a:latin typeface="Times New Roman" panose="02020603050405020304" pitchFamily="18" charset="0"/>
                <a:ea typeface="宋体" panose="02010600030101010101" pitchFamily="2" charset="-122"/>
              </a:rPr>
            </a:br>
            <a:endParaRPr lang="zh-CN" altLang="en-US" sz="4000" kern="1200" baseline="0">
              <a:latin typeface="Times New Roman" panose="02020603050405020304" pitchFamily="18" charset="0"/>
              <a:ea typeface="宋体" panose="02010600030101010101" pitchFamily="2" charset="-122"/>
            </a:endParaRPr>
          </a:p>
        </p:txBody>
      </p:sp>
      <p:sp>
        <p:nvSpPr>
          <p:cNvPr id="62467" name="副标题 62466"/>
          <p:cNvSpPr>
            <a:spLocks noGrp="1"/>
          </p:cNvSpPr>
          <p:nvPr>
            <p:ph type="subTitle" idx="1"/>
          </p:nvPr>
        </p:nvSpPr>
        <p:spPr>
          <a:xfrm>
            <a:off x="-685800" y="4495800"/>
            <a:ext cx="6407150" cy="1758950"/>
          </a:xfrm>
        </p:spPr>
        <p:txBody>
          <a:bodyPr anchor="t"/>
          <a:p>
            <a:pPr defTabSz="914400">
              <a:buSzPct val="90000"/>
            </a:pPr>
            <a:endParaRPr kern="1200" baseline="0" dirty="0">
              <a:latin typeface="Times New Roman" panose="02020603050405020304" pitchFamily="18" charset="0"/>
              <a:ea typeface="宋体" panose="02010600030101010101" pitchFamily="2" charset="-122"/>
            </a:endParaRPr>
          </a:p>
        </p:txBody>
      </p:sp>
    </p:spTree>
  </p:cSld>
  <p:clrMapOvr>
    <a:masterClrMapping/>
  </p:clrMapOvr>
  <p:transition>
    <p:zo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标题 7169"/>
          <p:cNvSpPr>
            <a:spLocks noGrp="1"/>
          </p:cNvSpPr>
          <p:nvPr>
            <p:ph type="title"/>
          </p:nvPr>
        </p:nvSpPr>
        <p:spPr/>
        <p:txBody>
          <a:bodyPr anchor="ctr">
            <a:normAutofit fontScale="90000"/>
          </a:bodyPr>
          <a:p>
            <a:br>
              <a:rPr lang="en-US" altLang="zh-CN" sz="2800" b="1" dirty="0"/>
            </a:br>
            <a:br>
              <a:rPr lang="en-US" altLang="zh-CN" sz="2800" b="1" dirty="0"/>
            </a:br>
            <a:br>
              <a:rPr lang="en-US" altLang="zh-CN" sz="2800" b="1" dirty="0"/>
            </a:br>
            <a:r>
              <a:rPr lang="zh-CN" altLang="en-US" sz="3200" b="1" dirty="0"/>
              <a:t>黄河流域被誉为我国的“能源流域”，你能举出三种资源来说明这一问题吗？</a:t>
            </a:r>
            <a:br>
              <a:rPr lang="zh-CN" altLang="en-US" sz="3200" b="1" dirty="0"/>
            </a:br>
            <a:br>
              <a:rPr lang="zh-CN" altLang="en-US" sz="3200" dirty="0"/>
            </a:br>
            <a:endParaRPr lang="zh-CN" altLang="en-US" sz="3200" dirty="0"/>
          </a:p>
        </p:txBody>
      </p:sp>
      <p:sp>
        <p:nvSpPr>
          <p:cNvPr id="7171" name="文本占位符 7170"/>
          <p:cNvSpPr>
            <a:spLocks noGrp="1"/>
          </p:cNvSpPr>
          <p:nvPr>
            <p:ph type="body" idx="1"/>
          </p:nvPr>
        </p:nvSpPr>
        <p:spPr/>
        <p:txBody>
          <a:bodyPr/>
          <a:p>
            <a:pPr>
              <a:lnSpc>
                <a:spcPct val="90000"/>
              </a:lnSpc>
              <a:buNone/>
            </a:pPr>
            <a:r>
              <a:rPr lang="en-US" altLang="zh-CN" sz="2800" b="1" dirty="0"/>
              <a:t>       </a:t>
            </a:r>
            <a:endParaRPr lang="en-US" altLang="zh-CN" sz="2800" b="1" dirty="0"/>
          </a:p>
          <a:p>
            <a:pPr>
              <a:lnSpc>
                <a:spcPct val="90000"/>
              </a:lnSpc>
            </a:pPr>
            <a:r>
              <a:rPr lang="en-US" altLang="zh-CN" sz="2800" b="1" dirty="0"/>
              <a:t>         </a:t>
            </a:r>
            <a:r>
              <a:rPr lang="zh-CN" altLang="en-US" sz="3600" b="1" dirty="0"/>
              <a:t>黄河流域的能源资源极其丰富，据</a:t>
            </a:r>
            <a:r>
              <a:rPr lang="en-US" altLang="zh-CN" sz="3600" b="1" dirty="0"/>
              <a:t>1990</a:t>
            </a:r>
            <a:r>
              <a:rPr lang="zh-CN" altLang="en-US" sz="3600" b="1" dirty="0"/>
              <a:t>年资料，煤炭探明保有储量占全国总储量的</a:t>
            </a:r>
            <a:r>
              <a:rPr lang="en-US" altLang="zh-CN" sz="3600" b="1" dirty="0"/>
              <a:t>46%</a:t>
            </a:r>
            <a:r>
              <a:rPr lang="zh-CN" altLang="en-US" sz="3600" b="1" dirty="0"/>
              <a:t>；石油探明地质储量占全国总储量的</a:t>
            </a:r>
            <a:r>
              <a:rPr lang="en-US" altLang="zh-CN" sz="3600" b="1" dirty="0"/>
              <a:t>26.60%</a:t>
            </a:r>
            <a:r>
              <a:rPr lang="zh-CN" altLang="en-US" sz="3600" b="1" dirty="0"/>
              <a:t>；天然气资源极其丰富，探明地质储量占全国总量的</a:t>
            </a:r>
            <a:r>
              <a:rPr lang="en-US" altLang="zh-CN" sz="3600" b="1" dirty="0"/>
              <a:t>8.96%</a:t>
            </a:r>
            <a:r>
              <a:rPr lang="zh-CN" altLang="en-US" sz="3600" b="1" dirty="0"/>
              <a:t>，近年来，在中游地区又有天然气田新发现，仅鄂尔多斯盆地储量即达</a:t>
            </a:r>
            <a:r>
              <a:rPr lang="en-US" altLang="zh-CN" sz="3600" b="1" dirty="0"/>
              <a:t>3200</a:t>
            </a:r>
            <a:r>
              <a:rPr lang="zh-CN" altLang="en-US" sz="3600" b="1" dirty="0"/>
              <a:t>亿立方米。 </a:t>
            </a:r>
            <a:endParaRPr lang="zh-CN" altLang="en-US" sz="36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nodeType="clickEffect">
                                  <p:stCondLst>
                                    <p:cond delay="0"/>
                                  </p:stCondLst>
                                  <p:childTnLst>
                                    <p:set>
                                      <p:cBhvr>
                                        <p:cTn id="11" dur="1" fill="hold">
                                          <p:stCondLst>
                                            <p:cond delay="0"/>
                                          </p:stCondLst>
                                        </p:cTn>
                                        <p:tgtEl>
                                          <p:spTgt spid="7171">
                                            <p:txEl>
                                              <p:charRg st="8" end="148"/>
                                            </p:txEl>
                                          </p:spTgt>
                                        </p:tgtEl>
                                        <p:attrNameLst>
                                          <p:attrName>style.visibility</p:attrName>
                                        </p:attrNameLst>
                                      </p:cBhvr>
                                      <p:to>
                                        <p:strVal val="visible"/>
                                      </p:to>
                                    </p:set>
                                    <p:anim calcmode="lin" valueType="num">
                                      <p:cBhvr additive="base">
                                        <p:cTn id="12" dur="500" fill="hold"/>
                                        <p:tgtEl>
                                          <p:spTgt spid="7171">
                                            <p:txEl>
                                              <p:charRg st="8" end="148"/>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171">
                                            <p:txEl>
                                              <p:charRg st="8" end="14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矩形 71681"/>
          <p:cNvSpPr/>
          <p:nvPr/>
        </p:nvSpPr>
        <p:spPr>
          <a:xfrm>
            <a:off x="2803525" y="2284413"/>
            <a:ext cx="9144000" cy="0"/>
          </a:xfrm>
          <a:prstGeom prst="rect">
            <a:avLst/>
          </a:prstGeom>
          <a:noFill/>
          <a:ln w="12700">
            <a:noFill/>
          </a:ln>
        </p:spPr>
        <p:txBody>
          <a:bodyPr/>
          <a:p>
            <a:endParaRPr lang="zh-CN" altLang="en-US"/>
          </a:p>
        </p:txBody>
      </p:sp>
      <p:sp>
        <p:nvSpPr>
          <p:cNvPr id="71683" name="矩形 71682"/>
          <p:cNvSpPr/>
          <p:nvPr/>
        </p:nvSpPr>
        <p:spPr>
          <a:xfrm>
            <a:off x="2803525" y="2284413"/>
            <a:ext cx="6584950" cy="2289175"/>
          </a:xfrm>
          <a:prstGeom prst="rect">
            <a:avLst/>
          </a:prstGeom>
          <a:noFill/>
          <a:ln w="12700">
            <a:noFill/>
          </a:ln>
        </p:spPr>
        <p:txBody>
          <a:bodyPr anchor="ctr"/>
          <a:p>
            <a:pPr lvl="0"/>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黄河！伟大的母亲河！ </a:t>
            </a:r>
            <a:endParaRPr lang="zh-CN" altLang="en-US" sz="3600" b="1" dirty="0">
              <a:latin typeface="Arial" panose="020B0604020202020204" pitchFamily="34" charset="0"/>
              <a:ea typeface="宋体" panose="02010600030101010101" pitchFamily="2" charset="-122"/>
            </a:endParaRPr>
          </a:p>
          <a:p>
            <a:pPr lvl="0" eaLnBrk="0" hangingPunct="0">
              <a:buClrTx/>
            </a:pPr>
            <a:r>
              <a:rPr lang="zh-CN" altLang="en-US" sz="3600" b="1" dirty="0">
                <a:latin typeface="Arial" panose="020B0604020202020204" pitchFamily="34" charset="0"/>
                <a:ea typeface="宋体" panose="02010600030101010101" pitchFamily="2" charset="-122"/>
              </a:rPr>
              <a:t>　    她哺育了勤劳勇敢的中华民族； </a:t>
            </a:r>
            <a:endParaRPr lang="zh-CN" altLang="en-US" sz="3600" b="1" dirty="0">
              <a:latin typeface="Arial" panose="020B0604020202020204" pitchFamily="34" charset="0"/>
              <a:ea typeface="宋体" panose="02010600030101010101" pitchFamily="2" charset="-122"/>
            </a:endParaRPr>
          </a:p>
          <a:p>
            <a:pPr lvl="0" eaLnBrk="0" hangingPunct="0">
              <a:buClrTx/>
            </a:pPr>
            <a:r>
              <a:rPr lang="zh-CN" altLang="en-US" sz="3600" b="1" dirty="0">
                <a:latin typeface="Arial" panose="020B0604020202020204" pitchFamily="34" charset="0"/>
                <a:ea typeface="宋体" panose="02010600030101010101" pitchFamily="2" charset="-122"/>
              </a:rPr>
              <a:t>　　她孕育了辉煌灿烂的中华文明。 </a:t>
            </a:r>
            <a:endParaRPr lang="zh-CN" altLang="en-US" sz="3600" b="1" dirty="0">
              <a:latin typeface="Arial" panose="020B0604020202020204" pitchFamily="34" charset="0"/>
              <a:ea typeface="宋体" panose="02010600030101010101" pitchFamily="2" charset="-122"/>
            </a:endParaRPr>
          </a:p>
          <a:p>
            <a:pPr lvl="0" eaLnBrk="0" hangingPunct="0">
              <a:buClrTx/>
            </a:pPr>
            <a:r>
              <a:rPr lang="zh-CN" altLang="en-US" sz="3600" b="1" dirty="0">
                <a:latin typeface="Arial" panose="020B0604020202020204" pitchFamily="34" charset="0"/>
                <a:ea typeface="宋体" panose="02010600030101010101" pitchFamily="2" charset="-122"/>
              </a:rPr>
              <a:t>　　她是中华民族的象征</a:t>
            </a:r>
            <a:r>
              <a:rPr lang="en-US" altLang="zh-CN" sz="3600" b="1" dirty="0">
                <a:latin typeface="Arial" panose="020B0604020202020204" pitchFamily="34" charset="0"/>
                <a:ea typeface="宋体" panose="02010600030101010101" pitchFamily="2" charset="-122"/>
              </a:rPr>
              <a:t>; </a:t>
            </a:r>
            <a:endParaRPr lang="en-US" altLang="zh-CN" sz="3600" b="1" dirty="0">
              <a:latin typeface="Arial" panose="020B0604020202020204" pitchFamily="34" charset="0"/>
              <a:ea typeface="宋体" panose="02010600030101010101" pitchFamily="2" charset="-122"/>
            </a:endParaRPr>
          </a:p>
          <a:p>
            <a:pPr lvl="0" eaLnBrk="0" hangingPunct="0">
              <a:buClrTx/>
            </a:pPr>
            <a:r>
              <a:rPr lang="zh-CN" altLang="en-US" sz="3600" b="1" dirty="0">
                <a:latin typeface="Arial" panose="020B0604020202020204" pitchFamily="34" charset="0"/>
                <a:ea typeface="宋体" panose="02010600030101010101" pitchFamily="2" charset="-122"/>
              </a:rPr>
              <a:t>　　她是中华文明的摇篮。 </a:t>
            </a:r>
            <a:endParaRPr lang="zh-CN" altLang="en-US" sz="3600" b="1" dirty="0">
              <a:latin typeface="Arial" panose="020B0604020202020204" pitchFamily="34" charset="0"/>
              <a:ea typeface="宋体" panose="02010600030101010101" pitchFamily="2" charset="-122"/>
            </a:endParaRPr>
          </a:p>
          <a:p>
            <a:pPr lvl="0" eaLnBrk="0" hangingPunct="0">
              <a:buClrTx/>
            </a:pPr>
            <a:r>
              <a:rPr lang="zh-CN" altLang="en-US" sz="3600" b="1" dirty="0">
                <a:latin typeface="Arial" panose="020B0604020202020204" pitchFamily="34" charset="0"/>
                <a:ea typeface="宋体" panose="02010600030101010101" pitchFamily="2" charset="-122"/>
              </a:rPr>
              <a:t>　　每一位炎黄子孙无不为自己是辉煌的儿女而引以自豪和骄傲</a:t>
            </a:r>
            <a:br>
              <a:rPr lang="zh-CN" altLang="en-US" sz="1800" dirty="0">
                <a:latin typeface="Arial" panose="020B0604020202020204" pitchFamily="34" charset="0"/>
                <a:ea typeface="宋体" panose="02010600030101010101" pitchFamily="2" charset="-122"/>
              </a:rPr>
            </a:br>
            <a:r>
              <a:rPr lang="zh-CN" altLang="en-US" sz="1800" dirty="0">
                <a:latin typeface="Arial" panose="020B0604020202020204" pitchFamily="34" charset="0"/>
                <a:ea typeface="宋体" panose="02010600030101010101" pitchFamily="2" charset="-122"/>
              </a:rPr>
              <a:t>。 </a:t>
            </a:r>
            <a:endParaRPr lang="zh-CN" altLang="en-US" sz="1800" dirty="0">
              <a:latin typeface="Arial" panose="020B0604020202020204" pitchFamily="34" charset="0"/>
              <a:ea typeface="宋体" panose="02010600030101010101" pitchFamily="2" charset="-122"/>
            </a:endParaRPr>
          </a:p>
          <a:p>
            <a:pPr lvl="0" eaLnBrk="0" hangingPunct="0">
              <a:buClrTx/>
            </a:pPr>
            <a:endParaRPr lang="zh-CN" altLang="en-US" sz="1800" dirty="0">
              <a:latin typeface="Arial" panose="020B0604020202020204" pitchFamily="34" charset="0"/>
              <a:ea typeface="宋体" panose="02010600030101010101" pitchFamily="2" charset="-122"/>
            </a:endParaRPr>
          </a:p>
        </p:txBody>
      </p:sp>
      <p:pic>
        <p:nvPicPr>
          <p:cNvPr id="71684" name="hhts.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2133600" y="6248400"/>
            <a:ext cx="228600" cy="228600"/>
          </a:xfrm>
          <a:prstGeom prst="rect">
            <a:avLst/>
          </a:prstGeom>
          <a:noFill/>
          <a:ln w="9525">
            <a:noFill/>
          </a:ln>
        </p:spPr>
      </p:pic>
    </p:spTree>
  </p:cSld>
  <p:clrMapOvr>
    <a:masterClrMapping/>
  </p:clrMapOvr>
  <p:transition>
    <p:zoom/>
  </p:transition>
  <p:timing>
    <p:tnLst>
      <p:par>
        <p:cTn id="1" dur="indefinite" restart="never" nodeType="tmRoot">
          <p:childTnLst>
            <p:seq concurrent="1" nextAc="seek">
              <p:cTn id="2" restart="whenNotActive" fill="hold" evtFilter="cancelBubble" nodeType="interactiveSeq">
                <p:stCondLst>
                  <p:cond evt="onClick" delay="0">
                    <p:tgtEl>
                      <p:spTgt spid="7168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1684"/>
                                        </p:tgtEl>
                                      </p:cBhvr>
                                    </p:cmd>
                                  </p:childTnLst>
                                </p:cTn>
                              </p:par>
                            </p:childTnLst>
                          </p:cTn>
                        </p:par>
                      </p:childTnLst>
                    </p:cTn>
                  </p:par>
                </p:childTnLst>
              </p:cTn>
              <p:nextCondLst>
                <p:cond evt="onClick" delay="0">
                  <p:tgtEl>
                    <p:spTgt spid="7168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168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标题 23553"/>
          <p:cNvSpPr>
            <a:spLocks noGrp="1"/>
          </p:cNvSpPr>
          <p:nvPr>
            <p:ph type="title"/>
          </p:nvPr>
        </p:nvSpPr>
        <p:spPr/>
        <p:txBody>
          <a:bodyPr anchor="ctr"/>
          <a:p>
            <a:r>
              <a:rPr lang="en-US" altLang="zh-CN" sz="4800" b="1" dirty="0"/>
              <a:t>    </a:t>
            </a:r>
            <a:r>
              <a:rPr lang="zh-CN" altLang="en-US" sz="4800" b="1" dirty="0"/>
              <a:t>黄河的发源地是哪？</a:t>
            </a:r>
            <a:endParaRPr lang="zh-CN" altLang="en-US" sz="4800" b="1" dirty="0"/>
          </a:p>
        </p:txBody>
      </p:sp>
      <p:sp>
        <p:nvSpPr>
          <p:cNvPr id="23555" name="文本占位符 23554"/>
          <p:cNvSpPr>
            <a:spLocks noGrp="1"/>
          </p:cNvSpPr>
          <p:nvPr>
            <p:ph type="body" idx="1"/>
          </p:nvPr>
        </p:nvSpPr>
        <p:spPr/>
        <p:txBody>
          <a:bodyPr/>
          <a:p>
            <a:r>
              <a:rPr lang="zh-CN" altLang="en-US" sz="4400" b="1" dirty="0"/>
              <a:t>黄河发源于青藏高原巴颜喀</a:t>
            </a:r>
            <a:endParaRPr lang="zh-CN" altLang="en-US" sz="4400" b="1" dirty="0"/>
          </a:p>
          <a:p>
            <a:pPr>
              <a:buNone/>
            </a:pPr>
            <a:r>
              <a:rPr lang="zh-CN" altLang="en-US" sz="4400" b="1" dirty="0"/>
              <a:t>　拉山北麓海拔</a:t>
            </a:r>
            <a:r>
              <a:rPr lang="en-US" altLang="zh-CN" sz="4400" b="1" dirty="0"/>
              <a:t>4500</a:t>
            </a:r>
            <a:r>
              <a:rPr lang="zh-CN" altLang="en-US" sz="4400" b="1" dirty="0"/>
              <a:t>米的约古</a:t>
            </a:r>
            <a:endParaRPr lang="zh-CN" altLang="en-US" sz="4400" b="1" dirty="0"/>
          </a:p>
          <a:p>
            <a:pPr>
              <a:buNone/>
            </a:pPr>
            <a:r>
              <a:rPr lang="zh-CN" altLang="en-US" sz="4400" b="1" dirty="0"/>
              <a:t>　宗列盆地。</a:t>
            </a:r>
            <a:endParaRPr lang="zh-CN" altLang="en-US" sz="44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3555">
                                            <p:txEl>
                                              <p:charRg st="0" end="13"/>
                                            </p:txEl>
                                          </p:spTgt>
                                        </p:tgtEl>
                                        <p:attrNameLst>
                                          <p:attrName>style.visibility</p:attrName>
                                        </p:attrNameLst>
                                      </p:cBhvr>
                                      <p:to>
                                        <p:strVal val="visible"/>
                                      </p:to>
                                    </p:set>
                                    <p:animEffect transition="in" filter="blinds(horizontal)">
                                      <p:cBhvr>
                                        <p:cTn id="13" dur="500"/>
                                        <p:tgtEl>
                                          <p:spTgt spid="23555">
                                            <p:txEl>
                                              <p:charRg st="0" end="1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3555">
                                            <p:txEl>
                                              <p:charRg st="13" end="29"/>
                                            </p:txEl>
                                          </p:spTgt>
                                        </p:tgtEl>
                                        <p:attrNameLst>
                                          <p:attrName>style.visibility</p:attrName>
                                        </p:attrNameLst>
                                      </p:cBhvr>
                                      <p:to>
                                        <p:strVal val="visible"/>
                                      </p:to>
                                    </p:set>
                                    <p:animEffect transition="in" filter="blinds(horizontal)">
                                      <p:cBhvr>
                                        <p:cTn id="16" dur="500"/>
                                        <p:tgtEl>
                                          <p:spTgt spid="23555">
                                            <p:txEl>
                                              <p:charRg st="13" end="29"/>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3555">
                                            <p:txEl>
                                              <p:charRg st="29" end="36"/>
                                            </p:txEl>
                                          </p:spTgt>
                                        </p:tgtEl>
                                        <p:attrNameLst>
                                          <p:attrName>style.visibility</p:attrName>
                                        </p:attrNameLst>
                                      </p:cBhvr>
                                      <p:to>
                                        <p:strVal val="visible"/>
                                      </p:to>
                                    </p:set>
                                    <p:animEffect transition="in" filter="blinds(horizontal)">
                                      <p:cBhvr>
                                        <p:cTn id="19" dur="500"/>
                                        <p:tgtEl>
                                          <p:spTgt spid="23555">
                                            <p:txEl>
                                              <p:charRg st="29" end="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title"/>
          </p:nvPr>
        </p:nvSpPr>
        <p:spPr>
          <a:xfrm>
            <a:off x="2971800" y="685800"/>
            <a:ext cx="7472363" cy="990600"/>
          </a:xfrm>
        </p:spPr>
        <p:txBody>
          <a:bodyPr anchor="ctr">
            <a:normAutofit fontScale="90000"/>
          </a:bodyPr>
          <a:p>
            <a:br>
              <a:rPr lang="en-US" altLang="zh-CN" b="1" dirty="0"/>
            </a:br>
            <a:r>
              <a:rPr lang="zh-CN" altLang="en-US" b="1" dirty="0"/>
              <a:t>黄河有多长？请按顺序写出她流经哪几个省区？ </a:t>
            </a:r>
            <a:br>
              <a:rPr lang="zh-CN" altLang="en-US" dirty="0"/>
            </a:br>
            <a:endParaRPr lang="zh-CN" altLang="en-US"/>
          </a:p>
        </p:txBody>
      </p:sp>
      <p:sp>
        <p:nvSpPr>
          <p:cNvPr id="3075" name="文本占位符 3074"/>
          <p:cNvSpPr>
            <a:spLocks noGrp="1"/>
          </p:cNvSpPr>
          <p:nvPr>
            <p:ph type="body" idx="1"/>
          </p:nvPr>
        </p:nvSpPr>
        <p:spPr>
          <a:xfrm>
            <a:off x="2895600" y="1600200"/>
            <a:ext cx="7772400" cy="4495800"/>
          </a:xfrm>
        </p:spPr>
        <p:txBody>
          <a:bodyPr/>
          <a:p>
            <a:pPr>
              <a:buNone/>
            </a:pPr>
            <a:r>
              <a:rPr lang="zh-CN" altLang="en-US" sz="3600" b="1" dirty="0"/>
              <a:t>　　</a:t>
            </a:r>
            <a:endParaRPr lang="zh-CN" altLang="en-US" sz="3600" b="1" dirty="0"/>
          </a:p>
          <a:p>
            <a:pPr>
              <a:buNone/>
            </a:pPr>
            <a:r>
              <a:rPr lang="zh-CN" altLang="en-US" sz="3600" b="1" dirty="0"/>
              <a:t>           黄河全长</a:t>
            </a:r>
            <a:r>
              <a:rPr lang="en-US" altLang="zh-CN" sz="3600" b="1" dirty="0"/>
              <a:t>5464</a:t>
            </a:r>
            <a:r>
              <a:rPr lang="zh-CN" altLang="en-US" sz="3600" b="1" dirty="0"/>
              <a:t>公里，其长度在我国各大江河中仅此于长江。黄河从源头东流，经青海、四川、甘肃、宁夏、内蒙古、山西、陕西、河南、山东等九个省区，在山东省垦利县注入渤海。</a:t>
            </a:r>
            <a:endParaRPr lang="zh-CN" altLang="en-US" sz="36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0-#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0-#ppt_w/2"/>
                                          </p:val>
                                        </p:tav>
                                        <p:tav tm="100000">
                                          <p:val>
                                            <p:strVal val="#ppt_x"/>
                                          </p:val>
                                        </p:tav>
                                      </p:tavLst>
                                    </p:anim>
                                    <p:anim calcmode="lin" valueType="num">
                                      <p:cBhvr additive="base">
                                        <p:cTn id="14"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标题 5121"/>
          <p:cNvSpPr>
            <a:spLocks noGrp="1"/>
          </p:cNvSpPr>
          <p:nvPr>
            <p:ph type="title"/>
          </p:nvPr>
        </p:nvSpPr>
        <p:spPr/>
        <p:txBody>
          <a:bodyPr anchor="ctr"/>
          <a:p>
            <a:r>
              <a:rPr lang="zh-CN" altLang="en-US" sz="4000" b="1" dirty="0"/>
              <a:t>黄河的泥沙有多少？为什么说“跳进黄河洗不清”？</a:t>
            </a:r>
            <a:r>
              <a:rPr lang="zh-CN" altLang="en-US" sz="4000" dirty="0"/>
              <a:t> </a:t>
            </a:r>
            <a:endParaRPr lang="zh-CN" altLang="en-US" sz="4000" dirty="0"/>
          </a:p>
        </p:txBody>
      </p:sp>
      <p:sp>
        <p:nvSpPr>
          <p:cNvPr id="5123" name="文本占位符 5122"/>
          <p:cNvSpPr>
            <a:spLocks noGrp="1"/>
          </p:cNvSpPr>
          <p:nvPr>
            <p:ph type="body" idx="1"/>
          </p:nvPr>
        </p:nvSpPr>
        <p:spPr/>
        <p:txBody>
          <a:bodyPr/>
          <a:p>
            <a:pPr>
              <a:lnSpc>
                <a:spcPct val="80000"/>
              </a:lnSpc>
            </a:pPr>
            <a:r>
              <a:rPr lang="zh-CN" altLang="en-US" sz="2800" b="1" dirty="0"/>
              <a:t>黄河以泥沙多而闻名于世。在我国古籍中常以“黄水一石，含泥六斗”，“黄河斗水，泥居其七”等来描述黄河的多沙状况。据统计，黄河下游多年平均输沙量为</a:t>
            </a:r>
            <a:r>
              <a:rPr lang="en-US" altLang="zh-CN" sz="2800" b="1" dirty="0"/>
              <a:t>16</a:t>
            </a:r>
            <a:r>
              <a:rPr lang="zh-CN" altLang="en-US" sz="2800" b="1" dirty="0"/>
              <a:t>亿吨，平均含沙量约</a:t>
            </a:r>
            <a:r>
              <a:rPr lang="en-US" altLang="zh-CN" sz="2800" b="1" dirty="0"/>
              <a:t>2</a:t>
            </a:r>
            <a:r>
              <a:rPr lang="zh-CN" altLang="en-US" sz="2800" b="1" dirty="0"/>
              <a:t>为每立方米</a:t>
            </a:r>
            <a:r>
              <a:rPr lang="en-US" altLang="zh-CN" sz="2800" b="1" dirty="0"/>
              <a:t>35</a:t>
            </a:r>
            <a:r>
              <a:rPr lang="zh-CN" altLang="en-US" sz="2800" b="1" dirty="0"/>
              <a:t>公斤。其沙量之多、含沙量之高，在世界江河是绝无仅有的。如果把</a:t>
            </a:r>
            <a:r>
              <a:rPr lang="en-US" altLang="zh-CN" sz="2800" b="1" dirty="0"/>
              <a:t>16</a:t>
            </a:r>
            <a:r>
              <a:rPr lang="zh-CN" altLang="en-US" sz="2800" b="1" dirty="0"/>
              <a:t>亿吨泥沙堆成高、宽各</a:t>
            </a:r>
            <a:r>
              <a:rPr lang="en-US" altLang="zh-CN" sz="2800" b="1" dirty="0"/>
              <a:t>1</a:t>
            </a:r>
            <a:r>
              <a:rPr lang="zh-CN" altLang="en-US" sz="2800" b="1" dirty="0"/>
              <a:t>米的土堤，其长度为地球到月球距离的</a:t>
            </a:r>
            <a:r>
              <a:rPr lang="en-US" altLang="zh-CN" sz="2800" b="1" dirty="0"/>
              <a:t>3</a:t>
            </a:r>
            <a:r>
              <a:rPr lang="zh-CN" altLang="en-US" sz="2800" b="1" dirty="0"/>
              <a:t>倍，可以绕地球赤道</a:t>
            </a:r>
            <a:r>
              <a:rPr lang="en-US" altLang="zh-CN" sz="2800" b="1" dirty="0"/>
              <a:t>27</a:t>
            </a:r>
            <a:r>
              <a:rPr lang="zh-CN" altLang="en-US" sz="2800" b="1" dirty="0"/>
              <a:t>圈。 </a:t>
            </a:r>
            <a:endParaRPr lang="zh-CN" altLang="en-US" sz="2800" b="1" dirty="0"/>
          </a:p>
          <a:p>
            <a:pPr>
              <a:lnSpc>
                <a:spcPct val="80000"/>
              </a:lnSpc>
            </a:pPr>
            <a:r>
              <a:rPr lang="zh-CN" altLang="en-US" sz="2800" b="1" dirty="0"/>
              <a:t>　　“跳进黄河洗不清”的说法，也就是由形容黄河泥沙多而来的。同时，黄河泥沙颗粒很细，有时河水甚至呈泥浆状态，沾在身体上还真不易洗净呢！ </a:t>
            </a:r>
            <a:endParaRPr lang="zh-CN" altLang="en-US" sz="2800" b="1"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5123">
                                            <p:txEl>
                                              <p:charRg st="0" end="166"/>
                                            </p:txEl>
                                          </p:spTgt>
                                        </p:tgtEl>
                                        <p:attrNameLst>
                                          <p:attrName>style.visibility</p:attrName>
                                        </p:attrNameLst>
                                      </p:cBhvr>
                                      <p:to>
                                        <p:strVal val="visible"/>
                                      </p:to>
                                    </p:set>
                                    <p:anim calcmode="lin" valueType="num">
                                      <p:cBhvr additive="base">
                                        <p:cTn id="13" dur="500" fill="hold"/>
                                        <p:tgtEl>
                                          <p:spTgt spid="5123">
                                            <p:txEl>
                                              <p:charRg st="0" end="166"/>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123">
                                            <p:txEl>
                                              <p:charRg st="0" end="166"/>
                                            </p:txEl>
                                          </p:spTgt>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0"/>
                                  </p:stCondLst>
                                  <p:childTnLst>
                                    <p:set>
                                      <p:cBhvr>
                                        <p:cTn id="16" dur="1" fill="hold">
                                          <p:stCondLst>
                                            <p:cond delay="0"/>
                                          </p:stCondLst>
                                        </p:cTn>
                                        <p:tgtEl>
                                          <p:spTgt spid="5123">
                                            <p:txEl>
                                              <p:charRg st="166" end="235"/>
                                            </p:txEl>
                                          </p:spTgt>
                                        </p:tgtEl>
                                        <p:attrNameLst>
                                          <p:attrName>style.visibility</p:attrName>
                                        </p:attrNameLst>
                                      </p:cBhvr>
                                      <p:to>
                                        <p:strVal val="visible"/>
                                      </p:to>
                                    </p:set>
                                    <p:anim calcmode="lin" valueType="num">
                                      <p:cBhvr additive="base">
                                        <p:cTn id="17" dur="500" fill="hold"/>
                                        <p:tgtEl>
                                          <p:spTgt spid="5123">
                                            <p:txEl>
                                              <p:charRg st="166" end="235"/>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123">
                                            <p:txEl>
                                              <p:charRg st="166" end="23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31745"/>
          <p:cNvSpPr>
            <a:spLocks noGrp="1"/>
          </p:cNvSpPr>
          <p:nvPr>
            <p:ph type="title"/>
          </p:nvPr>
        </p:nvSpPr>
        <p:spPr/>
        <p:txBody>
          <a:bodyPr anchor="ctr"/>
          <a:p>
            <a:endParaRPr dirty="0"/>
          </a:p>
        </p:txBody>
      </p:sp>
      <p:sp>
        <p:nvSpPr>
          <p:cNvPr id="31747" name="文本占位符 31746"/>
          <p:cNvSpPr>
            <a:spLocks noGrp="1"/>
          </p:cNvSpPr>
          <p:nvPr>
            <p:ph type="body" idx="1"/>
          </p:nvPr>
        </p:nvSpPr>
        <p:spPr/>
        <p:txBody>
          <a:bodyPr/>
          <a:p>
            <a:endParaRPr dirty="0"/>
          </a:p>
        </p:txBody>
      </p:sp>
      <p:pic>
        <p:nvPicPr>
          <p:cNvPr id="31749" name="图片 31748" descr="51b7e882908f7b5b77db5ec56427c93d?from=q16"/>
          <p:cNvPicPr>
            <a:picLocks noChangeAspect="1"/>
          </p:cNvPicPr>
          <p:nvPr/>
        </p:nvPicPr>
        <p:blipFill>
          <a:blip r:embed="rId1"/>
          <a:stretch>
            <a:fillRect/>
          </a:stretch>
        </p:blipFill>
        <p:spPr>
          <a:xfrm>
            <a:off x="1524000" y="0"/>
            <a:ext cx="9144000" cy="6858000"/>
          </a:xfrm>
          <a:prstGeom prst="rect">
            <a:avLst/>
          </a:prstGeom>
          <a:noFill/>
          <a:ln w="9525">
            <a:noFill/>
          </a:ln>
        </p:spPr>
      </p:pic>
    </p:spTree>
  </p:cSld>
  <p:clrMapOvr>
    <a:masterClrMapping/>
  </p:clrMapOvr>
  <p:transition>
    <p:zo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矩形 47105"/>
          <p:cNvSpPr/>
          <p:nvPr/>
        </p:nvSpPr>
        <p:spPr>
          <a:xfrm>
            <a:off x="682625" y="3081338"/>
            <a:ext cx="309880" cy="640080"/>
          </a:xfrm>
          <a:prstGeom prst="rect">
            <a:avLst/>
          </a:prstGeom>
          <a:noFill/>
          <a:ln w="9525">
            <a:noFill/>
          </a:ln>
        </p:spPr>
        <p:txBody>
          <a:bodyPr wrap="none" anchor="t">
            <a:spAutoFit/>
          </a:bodyPr>
          <a:p>
            <a:pPr lvl="0"/>
            <a:endParaRPr sz="3600" dirty="0">
              <a:latin typeface="Arial" panose="020B0604020202020204" pitchFamily="34" charset="0"/>
              <a:ea typeface="宋体" panose="02010600030101010101" pitchFamily="2" charset="-122"/>
            </a:endParaRPr>
          </a:p>
        </p:txBody>
      </p:sp>
      <p:sp>
        <p:nvSpPr>
          <p:cNvPr id="47107" name="矩形 47106"/>
          <p:cNvSpPr/>
          <p:nvPr/>
        </p:nvSpPr>
        <p:spPr>
          <a:xfrm>
            <a:off x="3200400" y="1600200"/>
            <a:ext cx="6856413" cy="2834640"/>
          </a:xfrm>
          <a:prstGeom prst="rect">
            <a:avLst/>
          </a:prstGeom>
          <a:noFill/>
          <a:ln w="9525">
            <a:noFill/>
          </a:ln>
        </p:spPr>
        <p:txBody>
          <a:bodyPr>
            <a:spAutoFit/>
          </a:bodyPr>
          <a:p>
            <a:pPr marL="342900" lvl="0" indent="-342900"/>
            <a:r>
              <a:rPr lang="zh-CN" altLang="en-US" sz="6000" b="1" dirty="0">
                <a:latin typeface="Arial" panose="020B0604020202020204" pitchFamily="34" charset="0"/>
                <a:ea typeface="宋体" panose="02010600030101010101" pitchFamily="2" charset="-122"/>
              </a:rPr>
              <a:t>　游黄河之城 ：了解黄河流域的重要城市。</a:t>
            </a:r>
            <a:r>
              <a:rPr lang="zh-CN" altLang="en-US" sz="3600" dirty="0">
                <a:latin typeface="Arial" panose="020B0604020202020204" pitchFamily="34" charset="0"/>
                <a:ea typeface="宋体" panose="02010600030101010101" pitchFamily="2" charset="-122"/>
              </a:rPr>
              <a:t> </a:t>
            </a:r>
            <a:endParaRPr lang="zh-CN" altLang="en-US" sz="3600" dirty="0">
              <a:latin typeface="Arial" panose="020B0604020202020204" pitchFamily="34" charset="0"/>
              <a:ea typeface="宋体" panose="02010600030101010101" pitchFamily="2" charset="-122"/>
            </a:endParaRPr>
          </a:p>
        </p:txBody>
      </p:sp>
    </p:spTree>
  </p:cSld>
  <p:clrMapOvr>
    <a:masterClrMapping/>
  </p:clrMapOvr>
  <p:transition>
    <p:zoom/>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4618</Words>
  <Paragraphs>148</Paragraphs>
  <Slides>47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47</vt:i4>
      </vt:variant>
    </vt:vector>
  </HeadingPairs>
  <TitlesOfParts>
    <vt:vector size="60" baseType="lpstr">
      <vt:lpstr>Arial</vt:lpstr>
      <vt:lpstr>宋体</vt:lpstr>
      <vt:lpstr>Wingdings</vt:lpstr>
      <vt:lpstr>Times New Roman</vt:lpstr>
      <vt:lpstr>隶书</vt:lpstr>
      <vt:lpstr>_x000b__x000c_</vt:lpstr>
      <vt:lpstr>楷体_GB2312</vt:lpstr>
      <vt:lpstr>Tahoma</vt:lpstr>
      <vt:lpstr>微软雅黑</vt:lpstr>
      <vt:lpstr>Courier New</vt:lpstr>
      <vt:lpstr>Calibri Light</vt:lpstr>
      <vt:lpstr>Calibri</vt:lpstr>
      <vt:lpstr>Office 主题</vt:lpstr>
      <vt:lpstr>黄河颂综合实践活动 </vt:lpstr>
      <vt:lpstr>PowerPoint 演示文稿</vt:lpstr>
      <vt:lpstr>PowerPoint 演示文稿</vt:lpstr>
      <vt:lpstr>PowerPoint 演示文稿</vt:lpstr>
      <vt:lpstr>    黄河的发源地是哪？</vt:lpstr>
      <vt:lpstr> 黄河有多长？请按顺序写出她流经哪几个省区？  </vt:lpstr>
      <vt:lpstr>黄河的泥沙有多少？为什么说“跳进黄河洗不清”？ </vt:lpstr>
      <vt:lpstr>PowerPoint 演示文稿</vt:lpstr>
      <vt:lpstr>PowerPoint 演示文稿</vt:lpstr>
      <vt:lpstr>PowerPoint 演示文稿</vt:lpstr>
      <vt:lpstr>1997年，柯受良在黄河中游哪个著名的景点驾驶跑车飞跃了黄河？</vt:lpstr>
      <vt:lpstr>壶口瀑布－－黄河在这里以雷霆万钧之势，奔腾过来，咆哮而去，壶口瀑布既是黄河的象征，更是中华民族不惧艰险，勇于开拓，勇往直前精神的象征。“风在吼，马在啸，黄河在咆哮，黄河在咆哮”这雄壮的歌声唱出了黄河的风采，更唱出了中华民族的战无不胜，奋发图强的英雄气概。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以最快的速度写出描写“黄河”的词语（包括一般成语、俗语、谚语）五个，并从中选择一个造句 </vt:lpstr>
      <vt:lpstr>下面哪首民歌与黄河无关</vt:lpstr>
      <vt:lpstr>多少英雄的故事在你身边扮演，请你写出至少两个。例如：大禹治水</vt:lpstr>
      <vt:lpstr>      黄河颂选自（        ），词作者是（         ），曲作者是（       ），请再写出其中三部作品的题目</vt:lpstr>
      <vt:lpstr>“藐视黄河，就是藐视我们这个民族！”这句话是谁说的？</vt:lpstr>
      <vt:lpstr>PowerPoint 演示文稿</vt:lpstr>
      <vt:lpstr>在黄河下游的山东省，出了一个伟大的教育家，他姓（   ）名（   ），字（　　），（　　）时代（　）国人。 </vt:lpstr>
      <vt:lpstr>秦皇汉武，唐宗宋祖，一代天骄（　　），这些帝王统领着中华民族把古代黄河文明推向了令世界瞩目的辉煌顶峰。</vt:lpstr>
      <vt:lpstr>　　秦皇　　赢政　 　　汉武　　刘彻 　　唐宗　　李世民 　　宋祖　　赵匡胤 　一代天骄　成吉思汗</vt:lpstr>
      <vt:lpstr>（　　）、伏羲氏、神农氏创造发明了人工取火技术、（　　　　）和原始农业，他们拉开了黄河文明发展的序幕。 </vt:lpstr>
      <vt:lpstr>燧人氏、伏羲氏、神农氏创造发明了人工取火技术、原始畜牧业和原始农业，他们拉开了黄河文明发展的序幕。 </vt:lpstr>
      <vt:lpstr> （    ）、指南针、（      ）   造纸术；（     ），唐诗、（    ）、元曲是黄河文明中闪闪发光的瑰宝，发明创造和科学成就不仅推动了中国的发展，而且传播到世界各地，促进了全人类的进步。  </vt:lpstr>
      <vt:lpstr>请说出四个黄河流域 的古战场遗址。 </vt:lpstr>
      <vt:lpstr>PowerPoint 演示文稿</vt:lpstr>
      <vt:lpstr>距今10000－7000年的细石器文化遗址、7000－3700年的新石器文化遗址、3700－2700年的青铜器文化遗址和出现于公元前770年的铁器文化遗址等几乎遍布黄河流域。从中石器时代起，黄河流域就成了我国远古文化的发展中心。</vt:lpstr>
      <vt:lpstr>PowerPoint 演示文稿</vt:lpstr>
      <vt:lpstr>PowerPoint 演示文稿</vt:lpstr>
      <vt:lpstr>PowerPoint 演示文稿</vt:lpstr>
      <vt:lpstr>PowerPoint 演示文稿</vt:lpstr>
      <vt:lpstr>PowerPoint 演示文稿</vt:lpstr>
      <vt:lpstr>   现代黄河史上的一次人为决口发生在什么时候？受灾情况怎样？  </vt:lpstr>
      <vt:lpstr>黄河流域的三大自然灾害是什么？ </vt:lpstr>
      <vt:lpstr>PowerPoint 演示文稿</vt:lpstr>
      <vt:lpstr>     黄河水污染使生态环境恶化，生物种群多样性丧失。你知道黄河原有鱼类多少种？目前有多少种已绝迹？你能说出几种已经绝迹的黄河鱼类吗？  </vt:lpstr>
      <vt:lpstr>　　据不完全统计，黄河原有鱼类150多种，年捕捞量70余万公斤，目前，1/3种群已绝迹，捕捞量下降40％左右。         例如河南省境内黄河支流上的洛河鲤鱼和伊河鲂鱼，曾有“洛鲤伊鲤贵似牛羊”的美称，现已基本绝迹。  </vt:lpstr>
      <vt:lpstr>   黄河流域被誉为我国的“能源流域”，你能举出三种资源来说明这一问题吗？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Administrator</cp:lastModifiedBy>
  <dcterms:created xsi:type="dcterms:W3CDTF">2015-05-05T08:02:00Z</dcterms:created>
  <dcterms:modified xsi:type="dcterms:W3CDTF">2018-09-15T17:46:01Z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