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40" r:id="rId5"/>
    <p:sldId id="449" r:id="rId6"/>
    <p:sldId id="413" r:id="rId7"/>
    <p:sldId id="445" r:id="rId8"/>
    <p:sldId id="441" r:id="rId9"/>
    <p:sldId id="446" r:id="rId10"/>
    <p:sldId id="447" r:id="rId11"/>
    <p:sldId id="448" r:id="rId12"/>
    <p:sldId id="37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00"/>
    <a:srgbClr val="3333FF"/>
    <a:srgbClr val="CCECFF"/>
    <a:srgbClr val="08CDE8"/>
    <a:srgbClr val="0066FF"/>
    <a:srgbClr val="0033CC"/>
    <a:srgbClr val="0066CC"/>
    <a:srgbClr val="009900"/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2000240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口语交际：身边的“小事”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2132856"/>
            <a:ext cx="6840760" cy="2377574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我们的身边每天都在发生着各种各样的“小事”，每件小事都以不同的方式影响着我们的生活。这节口语交际课，我们就来聊聊身边的小事。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76256" y="4149080"/>
            <a:ext cx="2013884" cy="243129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交流指导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3968" y="2132856"/>
            <a:ext cx="388534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用简要的话表达清楚自己的看法。汇总小组意见时，尽可能反映每个人的想法。</a:t>
            </a:r>
            <a:endParaRPr lang="zh-CN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24138006750&amp;di=fc8e7f94bf9c4a6fd702cf1f2e82573a&amp;imgtype=jpg&amp;src=http%3A%2F%2Fimg0.imgtn.bdimg.com%2Fit%2Fu%3D2556254720%2C2327695180%26fm%3D214%26gp%3D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263497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8499" y="980728"/>
            <a:ext cx="8115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身边的“小事”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看图交流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23" y="3861048"/>
            <a:ext cx="3503085" cy="248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68760"/>
            <a:ext cx="3503077" cy="248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76" y="1556792"/>
            <a:ext cx="3530232" cy="248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89040"/>
            <a:ext cx="3465773" cy="2484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8499" y="980728"/>
            <a:ext cx="8115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身边的“小事”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看图交流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79712" y="1701048"/>
            <a:ext cx="5400600" cy="4320240"/>
            <a:chOff x="1979712" y="1701048"/>
            <a:chExt cx="5400600" cy="4320240"/>
          </a:xfrm>
        </p:grpSpPr>
        <p:sp>
          <p:nvSpPr>
            <p:cNvPr id="3" name="圆角矩形 2"/>
            <p:cNvSpPr/>
            <p:nvPr/>
          </p:nvSpPr>
          <p:spPr>
            <a:xfrm>
              <a:off x="4716016" y="3861048"/>
              <a:ext cx="2664296" cy="2160000"/>
            </a:xfrm>
            <a:prstGeom prst="round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79712" y="3861048"/>
              <a:ext cx="2736304" cy="2160240"/>
            </a:xfrm>
            <a:prstGeom prst="round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979712" y="1701048"/>
              <a:ext cx="2736304" cy="2160000"/>
            </a:xfrm>
            <a:prstGeom prst="round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716016" y="1701048"/>
              <a:ext cx="2664296" cy="2160000"/>
            </a:xfrm>
            <a:prstGeom prst="roundRect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9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246" y="1052736"/>
            <a:ext cx="7329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我知道上面两组图，一组是不文明行为，一组是令人感到温暖的行为。在我们的生活中还有很多这样的“小事”。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36" y="2820374"/>
            <a:ext cx="3991688" cy="322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2420888"/>
            <a:ext cx="3240360" cy="3046988"/>
          </a:xfrm>
          <a:prstGeom prst="rect">
            <a:avLst/>
          </a:prstGeom>
          <a:solidFill>
            <a:srgbClr val="92D05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随地大小便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踩踏草地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在墙上涂鸦 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闯红灯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绘画公共设施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9992" y="2420888"/>
            <a:ext cx="3240360" cy="3046988"/>
          </a:xfrm>
          <a:prstGeom prst="rect">
            <a:avLst/>
          </a:prstGeom>
          <a:solidFill>
            <a:srgbClr val="92D05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爱护小动物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公交车主动让座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随手关掉水龙头不大声喧哗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爱护公共设施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147607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不文明行为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7984" y="147607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令人温暖的行为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我的收获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556792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“国有国法，家有家规。”我们生活在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个充满规则的社会大家庭中，为了每个人都各安其所，就要有各种行为准则来约束我们的行为。有了规则，遵守规则，人们才能和谐有序地生活。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9592" y="4157760"/>
            <a:ext cx="6768752" cy="2212310"/>
            <a:chOff x="899592" y="4157760"/>
            <a:chExt cx="6768752" cy="2212310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4157760"/>
              <a:ext cx="1584176" cy="221231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339752" y="4293096"/>
              <a:ext cx="5328592" cy="193899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如果不遵守游戏规则，朋友就不会欢迎你；如果不遵守道不文明德规则，就不会受到别人的尊重；如果不遵守交通规则，也可能会留下终生的遗憾……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我的积累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60848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天下之事，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不难于立法，而难于法之必行；不难于听言，而难于言之必行。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3636313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勿以恶小而为之，勿以善小而不为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1475656" y="2276872"/>
            <a:ext cx="252000" cy="252000"/>
          </a:xfrm>
          <a:prstGeom prst="flowChartConnector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475656" y="3852337"/>
            <a:ext cx="252000" cy="252000"/>
          </a:xfrm>
          <a:prstGeom prst="flowChartConnector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WPS 演示</Application>
  <PresentationFormat>全屏显示(4:3)</PresentationFormat>
  <Paragraphs>57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楷体</vt:lpstr>
      <vt:lpstr>方正卡通简体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1179</cp:revision>
  <dcterms:created xsi:type="dcterms:W3CDTF">2017-05-17T10:13:00Z</dcterms:created>
  <dcterms:modified xsi:type="dcterms:W3CDTF">2018-06-28T04:52:44Z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