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1"/>
  </p:handoutMasterIdLst>
  <p:sldIdLst>
    <p:sldId id="323" r:id="rId3"/>
    <p:sldId id="523" r:id="rId5"/>
    <p:sldId id="1012" r:id="rId6"/>
    <p:sldId id="1003" r:id="rId7"/>
    <p:sldId id="1087" r:id="rId8"/>
    <p:sldId id="634" r:id="rId9"/>
    <p:sldId id="1001" r:id="rId10"/>
    <p:sldId id="1077" r:id="rId11"/>
    <p:sldId id="748" r:id="rId12"/>
    <p:sldId id="586" r:id="rId13"/>
    <p:sldId id="1011" r:id="rId14"/>
    <p:sldId id="996" r:id="rId15"/>
    <p:sldId id="1093" r:id="rId16"/>
    <p:sldId id="1094" r:id="rId17"/>
    <p:sldId id="1080" r:id="rId18"/>
    <p:sldId id="1013" r:id="rId19"/>
    <p:sldId id="1018" r:id="rId20"/>
    <p:sldId id="1019" r:id="rId21"/>
    <p:sldId id="1020" r:id="rId22"/>
    <p:sldId id="941" r:id="rId23"/>
    <p:sldId id="928" r:id="rId24"/>
    <p:sldId id="1095" r:id="rId25"/>
    <p:sldId id="1096" r:id="rId26"/>
    <p:sldId id="1097" r:id="rId27"/>
    <p:sldId id="1064" r:id="rId28"/>
    <p:sldId id="1065" r:id="rId29"/>
    <p:sldId id="1098" r:id="rId30"/>
    <p:sldId id="1066" r:id="rId31"/>
    <p:sldId id="1099" r:id="rId32"/>
    <p:sldId id="1089" r:id="rId33"/>
    <p:sldId id="1100" r:id="rId34"/>
    <p:sldId id="1101" r:id="rId35"/>
    <p:sldId id="1082" r:id="rId36"/>
    <p:sldId id="1081" r:id="rId37"/>
    <p:sldId id="1083" r:id="rId38"/>
    <p:sldId id="1063" r:id="rId39"/>
    <p:sldId id="1067" r:id="rId40"/>
    <p:sldId id="1075" r:id="rId41"/>
    <p:sldId id="1092" r:id="rId42"/>
    <p:sldId id="1090" r:id="rId43"/>
    <p:sldId id="936" r:id="rId44"/>
    <p:sldId id="937" r:id="rId45"/>
    <p:sldId id="938" r:id="rId46"/>
    <p:sldId id="939" r:id="rId47"/>
    <p:sldId id="940" r:id="rId48"/>
    <p:sldId id="1024" r:id="rId49"/>
    <p:sldId id="971" r:id="rId50"/>
  </p:sldIdLst>
  <p:sldSz cx="9144000" cy="5143500" type="screen16x9"/>
  <p:notesSz cx="6858000" cy="9144000"/>
  <p:embeddedFontLst>
    <p:embeddedFont>
      <p:font typeface="黑体" pitchFamily="49" charset="-122"/>
      <p:regular r:id="rId55"/>
    </p:embeddedFont>
    <p:embeddedFont>
      <p:font typeface="楷体" pitchFamily="49" charset="-122"/>
      <p:regular r:id="rId56"/>
    </p:embeddedFont>
    <p:embeddedFont>
      <p:font typeface="幼圆" pitchFamily="49" charset="-122"/>
      <p:regular r:id="rId57"/>
    </p:embeddedFont>
    <p:embeddedFont>
      <p:font typeface="华文楷体" pitchFamily="2" charset="-122"/>
      <p:regular r:id="rId58"/>
      <p:italic r:id="rId59"/>
    </p:embeddedFont>
    <p:embeddedFont>
      <p:font typeface="汉语拼音" pitchFamily="34" charset="0"/>
      <p:regular r:id="rId60"/>
    </p:embeddedFont>
    <p:embeddedFont>
      <p:font typeface="Times New Roman" charset="0"/>
      <p:regular r:id="rId61"/>
      <p:bold r:id="rId62"/>
    </p:embeddedFont>
    <p:embeddedFont>
      <p:font typeface="微软雅黑" charset="-122"/>
      <p:regular r:id="rId63"/>
      <p:bold r:id="rId6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00FF"/>
    <a:srgbClr val="FF0000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50" d="100"/>
          <a:sy n="50" d="100"/>
        </p:scale>
        <p:origin x="-1434" y="-72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font" Target="fonts/font10.fntdata"/><Relationship Id="rId63" Type="http://schemas.openxmlformats.org/officeDocument/2006/relationships/font" Target="fonts/font9.fntdata"/><Relationship Id="rId62" Type="http://schemas.openxmlformats.org/officeDocument/2006/relationships/font" Target="fonts/font8.fntdata"/><Relationship Id="rId61" Type="http://schemas.openxmlformats.org/officeDocument/2006/relationships/font" Target="fonts/font7.fntdata"/><Relationship Id="rId60" Type="http://schemas.openxmlformats.org/officeDocument/2006/relationships/font" Target="fonts/font6.fntdata"/><Relationship Id="rId6" Type="http://schemas.openxmlformats.org/officeDocument/2006/relationships/slide" Target="slides/slide3.xml"/><Relationship Id="rId59" Type="http://schemas.openxmlformats.org/officeDocument/2006/relationships/font" Target="fonts/font5.fntdata"/><Relationship Id="rId58" Type="http://schemas.openxmlformats.org/officeDocument/2006/relationships/font" Target="fonts/font4.fntdata"/><Relationship Id="rId57" Type="http://schemas.openxmlformats.org/officeDocument/2006/relationships/font" Target="fonts/font3.fntdata"/><Relationship Id="rId56" Type="http://schemas.openxmlformats.org/officeDocument/2006/relationships/font" Target="fonts/font2.fntdata"/><Relationship Id="rId55" Type="http://schemas.openxmlformats.org/officeDocument/2006/relationships/font" Target="fonts/font1.fntdata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539552" y="7758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父亲的菜园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" r="5235" b="43949"/>
          <a:stretch>
            <a:fillRect/>
          </a:stretch>
        </p:blipFill>
        <p:spPr bwMode="auto">
          <a:xfrm>
            <a:off x="1" y="4172818"/>
            <a:ext cx="9144000" cy="970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5.xml"/><Relationship Id="rId10" Type="http://schemas.openxmlformats.org/officeDocument/2006/relationships/image" Target="../media/image26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20.xml"/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jpe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jpeg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ic43.photophoto.cn/20170403/0012025096034573_b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28"/>
          <a:stretch>
            <a:fillRect/>
          </a:stretch>
        </p:blipFill>
        <p:spPr bwMode="auto">
          <a:xfrm>
            <a:off x="12576" y="0"/>
            <a:ext cx="913142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nxdjwlw.com/imageRepository/c1f63fd4-a1f7-474d-913b-d0dd6ef46e6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7"/>
          <a:stretch>
            <a:fillRect/>
          </a:stretch>
        </p:blipFill>
        <p:spPr bwMode="auto">
          <a:xfrm>
            <a:off x="12576" y="-16222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src.baidu.com/image/c0%3Dshijue1%2C0%2C0%2C294%2C40/sign=ed877177d7c451dae2fb04a8de943813/80cb39dbb6fd52662644d53da118972bd40736a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3"/>
          <a:stretch>
            <a:fillRect/>
          </a:stretch>
        </p:blipFill>
        <p:spPr bwMode="auto">
          <a:xfrm>
            <a:off x="12576" y="-16222"/>
            <a:ext cx="9131424" cy="515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mgsrc.baidu.com/imgad/pic/item/b999a9014c086e0674daa66d08087bf40ad1cba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0"/>
          <a:stretch>
            <a:fillRect/>
          </a:stretch>
        </p:blipFill>
        <p:spPr bwMode="auto">
          <a:xfrm>
            <a:off x="12576" y="0"/>
            <a:ext cx="9131424" cy="513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699542"/>
            <a:ext cx="7848872" cy="2531462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我们餐桌上每天都有新鲜的蔬菜丰富我们的佳肴，你知道这些蔬菜是怎样种出来的吗？这个过程需要怎样的劳动？今天，我们一起走进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父亲的菜园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，相信你一定会有很大的收获。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坚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25235" y="1091267"/>
            <a:ext cx="182274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jiān</a:t>
            </a:r>
            <a:r>
              <a:rPr lang="en-US" altLang="zh-CN" sz="5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 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04947" y="821057"/>
            <a:ext cx="3160876" cy="540419"/>
          </a:xfrm>
          <a:prstGeom prst="borderCallout2">
            <a:avLst>
              <a:gd name="adj1" fmla="val 96561"/>
              <a:gd name="adj2" fmla="val 28163"/>
              <a:gd name="adj3" fmla="val 96896"/>
              <a:gd name="adj4" fmla="val 27920"/>
              <a:gd name="adj5" fmla="val 330768"/>
              <a:gd name="adj6" fmla="val -3527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成竖心儿。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6709" y="2715766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组词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：坚强  坚定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7744" y="2355726"/>
            <a:ext cx="576064" cy="648072"/>
          </a:xfrm>
          <a:prstGeom prst="rect">
            <a:avLst/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8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选字组词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7" name="图片 86" descr="0259002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b="6291"/>
          <a:stretch>
            <a:fillRect/>
          </a:stretch>
        </p:blipFill>
        <p:spPr>
          <a:xfrm>
            <a:off x="5421340" y="1972135"/>
            <a:ext cx="2973886" cy="2007064"/>
          </a:xfrm>
          <a:prstGeom prst="rect">
            <a:avLst/>
          </a:prstGeom>
        </p:spPr>
      </p:pic>
      <p:pic>
        <p:nvPicPr>
          <p:cNvPr id="89" name="图片 88" descr="59e696d49508f_6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697" y="1440513"/>
            <a:ext cx="1290001" cy="1137229"/>
          </a:xfrm>
          <a:prstGeom prst="rect">
            <a:avLst/>
          </a:prstGeom>
        </p:spPr>
      </p:pic>
      <p:pic>
        <p:nvPicPr>
          <p:cNvPr id="90" name="图片 89" descr="59e696d49508f_6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2806556"/>
            <a:ext cx="1224136" cy="1224419"/>
          </a:xfrm>
          <a:prstGeom prst="rect">
            <a:avLst/>
          </a:prstGeom>
        </p:spPr>
      </p:pic>
      <p:pic>
        <p:nvPicPr>
          <p:cNvPr id="91" name="图片 90" descr="59e696d49508f_6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977" y="2720125"/>
            <a:ext cx="1258781" cy="1259073"/>
          </a:xfrm>
          <a:prstGeom prst="rect">
            <a:avLst/>
          </a:prstGeom>
        </p:spPr>
      </p:pic>
      <p:pic>
        <p:nvPicPr>
          <p:cNvPr id="92" name="图片 91" descr="59e696d49508f_61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8437" y="1751048"/>
            <a:ext cx="1303510" cy="1141045"/>
          </a:xfrm>
          <a:prstGeom prst="rect">
            <a:avLst/>
          </a:prstGeom>
        </p:spPr>
      </p:pic>
      <p:pic>
        <p:nvPicPr>
          <p:cNvPr id="93" name="图片 92" descr="59e696d49508f_61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0564" y="1437109"/>
            <a:ext cx="1278892" cy="1096581"/>
          </a:xfrm>
          <a:prstGeom prst="rect">
            <a:avLst/>
          </a:prstGeom>
        </p:spPr>
      </p:pic>
      <p:sp>
        <p:nvSpPr>
          <p:cNvPr id="94" name="TextBox 23"/>
          <p:cNvSpPr txBox="1"/>
          <p:nvPr/>
        </p:nvSpPr>
        <p:spPr>
          <a:xfrm>
            <a:off x="827584" y="2787774"/>
            <a:ext cx="1176655" cy="76852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盛</a:t>
            </a:r>
            <a:endParaRPr lang="zh-CN" altLang="en-US" sz="4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5" name="TextBox 23"/>
          <p:cNvSpPr txBox="1"/>
          <p:nvPr/>
        </p:nvSpPr>
        <p:spPr>
          <a:xfrm>
            <a:off x="2151061" y="1418257"/>
            <a:ext cx="935990" cy="76852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坚</a:t>
            </a:r>
            <a:endParaRPr lang="zh-CN" altLang="en-US" sz="4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" name="TextBox 23"/>
          <p:cNvSpPr txBox="1"/>
          <p:nvPr/>
        </p:nvSpPr>
        <p:spPr>
          <a:xfrm>
            <a:off x="3743281" y="1751048"/>
            <a:ext cx="1176655" cy="76852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尿</a:t>
            </a:r>
            <a:endParaRPr lang="zh-CN" altLang="en-US" sz="4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7" name="TextBox 23"/>
          <p:cNvSpPr txBox="1"/>
          <p:nvPr/>
        </p:nvSpPr>
        <p:spPr>
          <a:xfrm>
            <a:off x="2531279" y="2779219"/>
            <a:ext cx="855981" cy="76852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精</a:t>
            </a:r>
            <a:endParaRPr lang="zh-CN" altLang="en-US" sz="4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059292" y="1662181"/>
            <a:ext cx="1144464" cy="832693"/>
            <a:chOff x="4539" y="3629"/>
            <a:chExt cx="2108" cy="1745"/>
          </a:xfrm>
        </p:grpSpPr>
        <p:pic>
          <p:nvPicPr>
            <p:cNvPr id="99" name="图片 98" descr="3b87e950352ac65cea7c085bf0f2b21193138a99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4539" y="3629"/>
              <a:ext cx="2108" cy="1745"/>
            </a:xfrm>
            <a:prstGeom prst="rect">
              <a:avLst/>
            </a:prstGeom>
          </p:spPr>
        </p:pic>
        <p:sp>
          <p:nvSpPr>
            <p:cNvPr id="100" name="TextBox 23"/>
            <p:cNvSpPr txBox="1"/>
            <p:nvPr/>
          </p:nvSpPr>
          <p:spPr>
            <a:xfrm>
              <a:off x="5055" y="3927"/>
              <a:ext cx="1076" cy="1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定</a:t>
              </a:r>
              <a:endParaRPr lang="zh-CN" altLang="en-US" sz="4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877556" y="2487238"/>
            <a:ext cx="1169438" cy="850827"/>
            <a:chOff x="4730" y="7569"/>
            <a:chExt cx="2154" cy="1783"/>
          </a:xfrm>
        </p:grpSpPr>
        <p:pic>
          <p:nvPicPr>
            <p:cNvPr id="102" name="图片 101" descr="3b87e950352ac65cea7c085bf0f2b21193138a99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4730" y="7569"/>
              <a:ext cx="2154" cy="1783"/>
            </a:xfrm>
            <a:prstGeom prst="rect">
              <a:avLst/>
            </a:prstGeom>
          </p:spPr>
        </p:pic>
        <p:sp>
          <p:nvSpPr>
            <p:cNvPr id="103" name="TextBox 23"/>
            <p:cNvSpPr txBox="1"/>
            <p:nvPr/>
          </p:nvSpPr>
          <p:spPr>
            <a:xfrm>
              <a:off x="5269" y="7847"/>
              <a:ext cx="1076" cy="1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神</a:t>
              </a:r>
              <a:endParaRPr lang="zh-CN" altLang="en-US" sz="4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399529" y="1862255"/>
            <a:ext cx="1116232" cy="812175"/>
            <a:chOff x="1119" y="6768"/>
            <a:chExt cx="2056" cy="1702"/>
          </a:xfrm>
        </p:grpSpPr>
        <p:pic>
          <p:nvPicPr>
            <p:cNvPr id="105" name="图片 104" descr="3b87e950352ac65cea7c085bf0f2b21193138a99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1119" y="6768"/>
              <a:ext cx="2056" cy="1702"/>
            </a:xfrm>
            <a:prstGeom prst="rect">
              <a:avLst/>
            </a:prstGeom>
          </p:spPr>
        </p:pic>
        <p:sp>
          <p:nvSpPr>
            <p:cNvPr id="106" name="TextBox 23"/>
            <p:cNvSpPr txBox="1"/>
            <p:nvPr/>
          </p:nvSpPr>
          <p:spPr>
            <a:xfrm>
              <a:off x="1508" y="6978"/>
              <a:ext cx="1076" cy="1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茂</a:t>
              </a:r>
              <a:endParaRPr lang="zh-CN" altLang="en-US" sz="4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903080" y="2449768"/>
            <a:ext cx="1108088" cy="806448"/>
            <a:chOff x="8112" y="5202"/>
            <a:chExt cx="2041" cy="1690"/>
          </a:xfrm>
        </p:grpSpPr>
        <p:pic>
          <p:nvPicPr>
            <p:cNvPr id="108" name="图片 107" descr="3b87e950352ac65cea7c085bf0f2b21193138a9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8112" y="5202"/>
              <a:ext cx="2041" cy="1690"/>
            </a:xfrm>
            <a:prstGeom prst="rect">
              <a:avLst/>
            </a:prstGeom>
          </p:spPr>
        </p:pic>
        <p:sp>
          <p:nvSpPr>
            <p:cNvPr id="109" name="TextBox 108"/>
            <p:cNvSpPr txBox="1"/>
            <p:nvPr/>
          </p:nvSpPr>
          <p:spPr>
            <a:xfrm>
              <a:off x="8525" y="5469"/>
              <a:ext cx="1076" cy="1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急</a:t>
              </a:r>
              <a:endParaRPr lang="zh-CN" altLang="en-US" sz="4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550532" y="1814580"/>
            <a:ext cx="1144464" cy="832693"/>
            <a:chOff x="4539" y="3629"/>
            <a:chExt cx="2108" cy="1745"/>
          </a:xfrm>
        </p:grpSpPr>
        <p:pic>
          <p:nvPicPr>
            <p:cNvPr id="111" name="图片 110" descr="3b87e950352ac65cea7c085bf0f2b21193138a99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4539" y="3629"/>
              <a:ext cx="2108" cy="1745"/>
            </a:xfrm>
            <a:prstGeom prst="rect">
              <a:avLst/>
            </a:prstGeom>
          </p:spPr>
        </p:pic>
        <p:sp>
          <p:nvSpPr>
            <p:cNvPr id="112" name="TextBox 23"/>
            <p:cNvSpPr txBox="1"/>
            <p:nvPr/>
          </p:nvSpPr>
          <p:spPr>
            <a:xfrm>
              <a:off x="5023" y="3911"/>
              <a:ext cx="1076" cy="1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柴</a:t>
              </a:r>
              <a:endParaRPr lang="zh-CN" altLang="en-US" sz="4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13" name="TextBox 23"/>
          <p:cNvSpPr txBox="1"/>
          <p:nvPr/>
        </p:nvSpPr>
        <p:spPr>
          <a:xfrm>
            <a:off x="468632" y="1418258"/>
            <a:ext cx="935990" cy="76942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拾</a:t>
            </a:r>
            <a:endParaRPr lang="zh-CN" altLang="en-US" sz="4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02 -0.1929 L -0.62309 0.0870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6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25 -0.00062 L -0.56007 0.0459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74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9 -0.09414 L -0.40087 0.1663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7" y="130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-0.08303 L -0.37552 -0.0305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6" y="2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87 -0.01636 L -0.59201 0.0185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53" y="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97" grpId="0"/>
      <p:bldP spid="1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83568" y="1275606"/>
            <a:ext cx="38164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舒畅：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Times New Roman" charset="0"/>
              </a:rPr>
              <a:t>很高兴、开心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Times New Roman" charset="0"/>
              </a:rPr>
              <a:t>。</a:t>
            </a:r>
            <a:endParaRPr lang="en-US" altLang="zh-CN" sz="2800" dirty="0" smtClean="0">
              <a:latin typeface="黑体" pitchFamily="49" charset="-122"/>
              <a:ea typeface="黑体" pitchFamily="49" charset="-122"/>
              <a:cs typeface="Times New Roman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本课指失去原有的菜园，全家心情都不高兴。</a:t>
            </a:r>
            <a:endParaRPr lang="zh-CN" altLang="en-US" sz="2800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755576" y="627534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1144" y="74638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4686" y="74352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568" y="3363838"/>
            <a:ext cx="4392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每当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走进鸟语花香的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公园，我的心情总会变得格外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舒畅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5"/>
          <a:stretch>
            <a:fillRect/>
          </a:stretch>
        </p:blipFill>
        <p:spPr>
          <a:xfrm>
            <a:off x="4932040" y="1419622"/>
            <a:ext cx="3870176" cy="230598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05958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坚毅：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  <a:cs typeface="Times New Roman" charset="0"/>
              </a:rPr>
              <a:t>坚定有毅力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859782"/>
            <a:ext cx="347242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诧异：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  <a:cs typeface="Times New Roman" charset="0"/>
              </a:rPr>
              <a:t>感到奇怪。</a:t>
            </a:r>
            <a:endParaRPr lang="en-US" altLang="zh-CN" sz="3200" dirty="0"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427984" y="1347614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4427984" y="307580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75"/>
          <a:stretch>
            <a:fillRect/>
          </a:stretch>
        </p:blipFill>
        <p:spPr>
          <a:xfrm>
            <a:off x="5508104" y="627534"/>
            <a:ext cx="2952328" cy="195130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6" t="7709" r="6944" b="11042"/>
          <a:stretch>
            <a:fillRect/>
          </a:stretch>
        </p:blipFill>
        <p:spPr>
          <a:xfrm>
            <a:off x="5580112" y="2571750"/>
            <a:ext cx="2849984" cy="1791723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3" y="987574"/>
            <a:ext cx="45365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疑惑不解：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  <a:cs typeface="Times New Roman" charset="0"/>
              </a:rPr>
              <a:t>心里不明白，不理解。</a:t>
            </a:r>
            <a:endParaRPr lang="zh-CN" altLang="en-US" sz="3200" dirty="0"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3003798"/>
            <a:ext cx="3882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基地：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  <a:cs typeface="Times New Roman" charset="0"/>
              </a:rPr>
              <a:t>基础的地方。</a:t>
            </a:r>
            <a:endParaRPr lang="zh-CN" altLang="en-US" sz="3200" dirty="0"/>
          </a:p>
        </p:txBody>
      </p:sp>
      <p:sp>
        <p:nvSpPr>
          <p:cNvPr id="4" name="右箭头 3"/>
          <p:cNvSpPr/>
          <p:nvPr/>
        </p:nvSpPr>
        <p:spPr>
          <a:xfrm>
            <a:off x="4932040" y="1491630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4860032" y="307580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627534"/>
            <a:ext cx="1872208" cy="185673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2" r="8108" b="23669"/>
          <a:stretch>
            <a:fillRect/>
          </a:stretch>
        </p:blipFill>
        <p:spPr>
          <a:xfrm>
            <a:off x="6300192" y="2859782"/>
            <a:ext cx="1892580" cy="1171074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827584" y="2175320"/>
            <a:ext cx="7911686" cy="158482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这篇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课文写了“父亲”通过艰辛的开荒、填土、育肥，在荒凉贫瘠的山坡上为家人开辟了一处菜园。</a:t>
            </a:r>
            <a:endParaRPr lang="zh-CN" altLang="en-US" sz="3200" b="1" kern="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376670" y="1219126"/>
            <a:ext cx="8213805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自由朗读课文，说说课文讲了一件什么事？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395536" y="791295"/>
            <a:ext cx="8136904" cy="1281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默读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课文，思考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：课题为什么叫“父亲的菜园”？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576" y="2211710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新开的菜园是父亲辛勤劳动的结果，它浸透着父亲的勤劳，所以课题叫“父亲的菜园”。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287617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、加点字注音有错误的一项是（    ）。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婴儿（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yīng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）  竹筐（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kuāng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）   　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　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红肿（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zhǒng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） 撒种（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sā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盛碗（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chéng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)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拾柴（ 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chái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29028" y="1019061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67656" y="1212309"/>
            <a:ext cx="8455025" cy="27284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一条新修的公路，使我家失去了四季常绿的菜园。（    ）　　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2.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没有了新鲜的蔬菜，对于一个普通的农家来说，就像婴儿断了奶。（    ）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3.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父亲在这一块贫瘠的土地上种了豌豆。（   ）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1851670"/>
            <a:ext cx="85985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得到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35896" y="2859782"/>
            <a:ext cx="85985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特殊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05632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、写出划线词语的反义词。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12360" y="3307469"/>
            <a:ext cx="85985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肥沃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08104" y="1779662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56176" y="2787774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635896" y="3795886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2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三、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将下列搭配恰当的词语用线连起来。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691680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美丽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691680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深情的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691680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平缓的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1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山坡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1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菜园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1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目光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782479"/>
            <a:ext cx="2160240" cy="14322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src.baidu.com/imgad/pic/item/72f082025aafa40f220286e7a064034f79f019c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2669674" y="1419622"/>
            <a:ext cx="3804650" cy="90024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父亲的菜园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36195" y="159385"/>
            <a:ext cx="2771140" cy="275590"/>
            <a:chOff x="-57" y="251"/>
            <a:chExt cx="4364" cy="434"/>
          </a:xfrm>
        </p:grpSpPr>
        <p:sp>
          <p:nvSpPr>
            <p:cNvPr id="9" name="矩形 8"/>
            <p:cNvSpPr/>
            <p:nvPr/>
          </p:nvSpPr>
          <p:spPr>
            <a:xfrm flipH="1">
              <a:off x="-57" y="251"/>
              <a:ext cx="4365" cy="397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6" y="251"/>
              <a:ext cx="3408" cy="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/>
                <a:t>吉林版    语文    三年级    下册</a:t>
              </a:r>
              <a:endParaRPr lang="zh-CN" altLang="en-US" sz="1200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15">
            <a:hlinkClick r:id="rId3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73309" y="1347614"/>
            <a:ext cx="7632849" cy="24329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上节课我们学习了生字，感知了课文大意，这节课让我们了解父亲是在什么情况下开垦菜园的？是怎样开发的？让我们感受父亲的勤劳和坚强。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79712" y="1707654"/>
            <a:ext cx="6768752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自由朗读课文，说一说父亲为什么要开垦新菜园？又是如何开垦的？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9662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843558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一条新修的公路，使我家失去了四季翠绿的菜园。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619672" y="1347614"/>
            <a:ext cx="1584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云形标注 4"/>
          <p:cNvSpPr/>
          <p:nvPr/>
        </p:nvSpPr>
        <p:spPr>
          <a:xfrm>
            <a:off x="1115616" y="1779662"/>
            <a:ext cx="2160240" cy="2016224"/>
          </a:xfrm>
          <a:prstGeom prst="cloudCallout">
            <a:avLst>
              <a:gd name="adj1" fmla="val 331"/>
              <a:gd name="adj2" fmla="val -61588"/>
            </a:avLst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说明开垦新菜园的原因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24128" y="915566"/>
            <a:ext cx="1512168" cy="432048"/>
          </a:xfrm>
          <a:prstGeom prst="rect">
            <a:avLst/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线形标注 1 6"/>
          <p:cNvSpPr/>
          <p:nvPr/>
        </p:nvSpPr>
        <p:spPr>
          <a:xfrm>
            <a:off x="4932040" y="1923678"/>
            <a:ext cx="3528392" cy="1944216"/>
          </a:xfrm>
          <a:prstGeom prst="borderCallout1">
            <a:avLst>
              <a:gd name="adj1" fmla="val 18750"/>
              <a:gd name="adj2" fmla="val -8333"/>
              <a:gd name="adj3" fmla="val -31862"/>
              <a:gd name="adj4" fmla="val 37339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“四季” 点明了菜园对家里的</a:t>
            </a:r>
            <a:r>
              <a:rPr lang="zh-CN" altLang="en-US" sz="24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重要性</a:t>
            </a:r>
            <a:r>
              <a:rPr lang="zh-CN" altLang="en-US" sz="24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en-US" altLang="zh-CN" sz="2400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“翠绿” 反映了蔬菜长势良好和家里人的勤劳</a:t>
            </a:r>
            <a:endParaRPr lang="zh-CN" altLang="en-US" sz="24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71550"/>
            <a:ext cx="7344816" cy="138499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现在，要找出一块可做菜园的土，是相当困难的了。望着我们疑惑的神情，父亲坚毅的说：“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我们去开荒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！”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347864" y="1635646"/>
            <a:ext cx="16561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84168" y="1635646"/>
            <a:ext cx="16561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19672" y="2499742"/>
            <a:ext cx="2016224" cy="461665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家人的反应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2499742"/>
            <a:ext cx="3349724" cy="830997"/>
          </a:xfrm>
          <a:prstGeom prst="rec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父亲的表现，</a:t>
            </a:r>
            <a:endParaRPr lang="en-US" altLang="zh-CN" sz="2400" dirty="0" smtClean="0"/>
          </a:p>
          <a:p>
            <a:r>
              <a:rPr lang="zh-CN" altLang="en-US" sz="2400" dirty="0" smtClean="0"/>
              <a:t>说明父亲已下定决心。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35646"/>
            <a:ext cx="1104039" cy="1582166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1979712" y="1635646"/>
            <a:ext cx="6768752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默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读课文，找一找哪些部分具体的介绍了父亲开垦菜园的过程？在过程中，又遇到了哪些困难？他又是怎样克服的？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1560" y="627534"/>
            <a:ext cx="7992888" cy="24560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每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天天还没亮，父亲就扛着锄头、挑起箢箕上山去，直到傍晚，才挑着一担柴草回家来。一个星期过去，展现在我们面前的，是足有三四分翻过的黄土地。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3298674"/>
            <a:ext cx="7560840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父亲付出</a:t>
            </a:r>
            <a:r>
              <a:rPr lang="zh-CN" altLang="en-US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了艰辛的劳动，在山坡上开出了一块作为菜园的基地。</a:t>
            </a:r>
            <a:endParaRPr lang="zh-CN" altLang="en-US" sz="28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11760" y="1203598"/>
            <a:ext cx="15121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24128" y="1203598"/>
            <a:ext cx="26642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3568" y="1779662"/>
            <a:ext cx="1584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067944" y="1779662"/>
            <a:ext cx="15121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5536" y="699542"/>
            <a:ext cx="8136904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800" b="1" kern="2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kern="200" dirty="0" smtClean="0">
                <a:latin typeface="楷体" pitchFamily="49" charset="-122"/>
                <a:ea typeface="楷体" pitchFamily="49" charset="-122"/>
              </a:rPr>
              <a:t>父亲</a:t>
            </a:r>
            <a:r>
              <a:rPr lang="zh-CN" altLang="en-US" sz="3200" kern="200" dirty="0">
                <a:latin typeface="楷体" pitchFamily="49" charset="-122"/>
                <a:ea typeface="楷体" pitchFamily="49" charset="-122"/>
              </a:rPr>
              <a:t>还没来得及整理他新辟的菜园，一场暴雨说来就来了。那天，父亲正在吃午饭，把碗一丢，抓起铁锨就冲进了暴雨中</a:t>
            </a:r>
            <a:r>
              <a:rPr lang="en-US" altLang="zh-CN" sz="3200" kern="200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kern="2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899592" y="1707654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11560" y="2211710"/>
            <a:ext cx="35283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云形 7"/>
          <p:cNvSpPr/>
          <p:nvPr/>
        </p:nvSpPr>
        <p:spPr>
          <a:xfrm>
            <a:off x="755576" y="2643758"/>
            <a:ext cx="2160240" cy="648072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突发暴雨</a:t>
            </a:r>
            <a:endParaRPr lang="zh-CN" altLang="en-US" sz="24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线形标注 1 10"/>
          <p:cNvSpPr/>
          <p:nvPr/>
        </p:nvSpPr>
        <p:spPr>
          <a:xfrm>
            <a:off x="4572000" y="2499742"/>
            <a:ext cx="2736304" cy="792088"/>
          </a:xfrm>
          <a:prstGeom prst="borderCallout1">
            <a:avLst>
              <a:gd name="adj1" fmla="val 18750"/>
              <a:gd name="adj2" fmla="val -8333"/>
              <a:gd name="adj3" fmla="val -22984"/>
              <a:gd name="adj4" fmla="val -28079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父亲心系菜园</a:t>
            </a:r>
            <a:endParaRPr lang="zh-CN" altLang="en-US" sz="28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9542"/>
            <a:ext cx="1235968" cy="12359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1680" y="843558"/>
            <a:ext cx="698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父亲成功“抢救”了菜园吗？结果是怎样？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99568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那薄薄的一层泥土却被大雨冲了个一干二净，露出大块大块狰狞的岩石来。父亲一个星期的劳动，几乎化为乌有了。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590" y="3363838"/>
            <a:ext cx="88024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大雨冲坏了基地，如果是你，你会怎么做？父亲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又是怎么做的？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23528" y="843558"/>
            <a:ext cx="8532439" cy="253146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父亲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没有气馁，他在坡地的边缘砌了一道矮墙，再从山脚下把土一筐一筐挑上去，盖住了那可怖的岩石。父亲的双肩红肿，脚板也磨起了泡。看着新菜园终于被开出来了，父亲笑了。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51720" y="915566"/>
            <a:ext cx="1656184" cy="432048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004048" y="1347614"/>
            <a:ext cx="34563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5536" y="1851670"/>
            <a:ext cx="9361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051720" y="1851670"/>
            <a:ext cx="52565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云形 9"/>
          <p:cNvSpPr/>
          <p:nvPr/>
        </p:nvSpPr>
        <p:spPr>
          <a:xfrm>
            <a:off x="1187624" y="3291830"/>
            <a:ext cx="1944216" cy="936104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坚韧不拔</a:t>
            </a:r>
            <a:endParaRPr lang="zh-CN" altLang="en-US" sz="20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线形标注 1 10"/>
          <p:cNvSpPr/>
          <p:nvPr/>
        </p:nvSpPr>
        <p:spPr>
          <a:xfrm>
            <a:off x="4355976" y="3219822"/>
            <a:ext cx="3168352" cy="864096"/>
          </a:xfrm>
          <a:prstGeom prst="borderCallout1">
            <a:avLst>
              <a:gd name="adj1" fmla="val 18750"/>
              <a:gd name="adj2" fmla="val -8333"/>
              <a:gd name="adj3" fmla="val -141766"/>
              <a:gd name="adj4" fmla="val 18987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吸取教训，重新开荒</a:t>
            </a:r>
            <a:endParaRPr lang="zh-CN" altLang="en-US" sz="24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267494"/>
            <a:ext cx="5472608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FF"/>
                </a:solidFill>
              </a:rPr>
              <a:t>用双手“创造”了一块新的菜园。</a:t>
            </a:r>
            <a:endParaRPr lang="zh-CN" altLang="en-US" sz="28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10" grpId="0" animBg="1"/>
      <p:bldP spid="11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35646"/>
            <a:ext cx="1104039" cy="15821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5736" y="1707654"/>
            <a:ext cx="626469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齐读课文，找一找父亲是如何“伺候”菜园的？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6736" y="1094780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+mj-ea"/>
              </a:rPr>
              <a:t>你们认识下面的工具吗？</a:t>
            </a:r>
            <a:endParaRPr lang="zh-CN" altLang="en-US" sz="3200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1635646"/>
            <a:ext cx="727280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箢箕（</a:t>
            </a:r>
            <a:r>
              <a:rPr lang="en-US" altLang="zh-CN" sz="3200" dirty="0" err="1">
                <a:latin typeface="黑体" pitchFamily="49" charset="-122"/>
                <a:ea typeface="黑体" pitchFamily="49" charset="-122"/>
              </a:rPr>
              <a:t>yuān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err="1">
                <a:latin typeface="黑体" pitchFamily="49" charset="-122"/>
                <a:ea typeface="黑体" pitchFamily="49" charset="-122"/>
              </a:rPr>
              <a:t>jī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    铁锨       锄头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 descr="http://img004.hc360.cn/k1/M0D/BD/D8/wKhQw1i7J2WEZe1VAAAAADnS7OA8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02" y="2350614"/>
            <a:ext cx="2553592" cy="2350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m.360buyimg.com/mobilecms/s750x750_jfs/t18451/170/267636875/34831/bd0f2f2f/5a683695N552b208d.jpg%21q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88714"/>
            <a:ext cx="2612509" cy="2350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src.baidu.com/imgad/pic/item/18d8bc3eb13533fa52db73b3a2d3fd1f41345b3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5"/>
          <a:stretch>
            <a:fillRect/>
          </a:stretch>
        </p:blipFill>
        <p:spPr bwMode="auto">
          <a:xfrm>
            <a:off x="6084168" y="2421861"/>
            <a:ext cx="2879576" cy="231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9"/>
          <p:cNvSpPr txBox="1"/>
          <p:nvPr/>
        </p:nvSpPr>
        <p:spPr>
          <a:xfrm>
            <a:off x="395536" y="569392"/>
            <a:ext cx="8648700" cy="22236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就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在我做着吃香喷喷的炒豌豆的美梦时，父亲却把那一片豌豆全翻在泥土里。我有些疑惑不解。父亲说：“我们不能光顾眼前。也真难为了这片荒地，它是拼了命才养出这一片豌豆来的。就这样榨干它，以后就别想吃瓜吃菜了。这一季豌豆就用来肥土吧。”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147814"/>
            <a:ext cx="7632848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/>
              <a:t>为了育肥土地，把自己的劳动成果──豌豆翻进土里，精心侍候，使土地变得</a:t>
            </a:r>
            <a:r>
              <a:rPr lang="zh-CN" altLang="en-US" sz="2400" dirty="0" smtClean="0"/>
              <a:t>肥沃</a:t>
            </a:r>
            <a:r>
              <a:rPr lang="en-US" altLang="zh-CN" sz="2400" dirty="0"/>
              <a:t>.</a:t>
            </a:r>
            <a:endParaRPr lang="zh-CN" altLang="en-US" sz="24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899592" y="1419622"/>
            <a:ext cx="374441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059582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我们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不能光顾眼前，也真难为了这片荒地，它是拼了命才养出这一片豌豆来的。就这样榨干它，以后就别想吃瓜吃菜了。这一季豌豆就用来肥土吧。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9"/>
          <a:stretch>
            <a:fillRect/>
          </a:stretch>
        </p:blipFill>
        <p:spPr>
          <a:xfrm>
            <a:off x="251520" y="627534"/>
            <a:ext cx="1269752" cy="10488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5576" y="2571750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父亲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的对这片来之不易的土地不仅了解，而且热爱，用“难为”和“拼了命”，说出了这块菜地的贫瘠与荒凉，所以父亲才不顾眼前利益，决定把这一季豌豆翻进土里，育肥土地。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55552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句子品析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9542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以后的日子。父亲便四处拾粪。有时我在山坡上放牛，尿急了，父亲也要我跑到菜地里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撒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355976" y="1347614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860032" y="1995686"/>
            <a:ext cx="24482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云形 6"/>
          <p:cNvSpPr/>
          <p:nvPr/>
        </p:nvSpPr>
        <p:spPr>
          <a:xfrm>
            <a:off x="1547664" y="2499742"/>
            <a:ext cx="1728192" cy="792088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节俭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4932040" y="2427734"/>
            <a:ext cx="2592288" cy="1008112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对土地的热爱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262878" y="642924"/>
            <a:ext cx="6840537" cy="11331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在父亲的“精心伺候”下，菜园有什么变化？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15179" y="1851670"/>
            <a:ext cx="8135937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父亲的精心伺候下，原本贫瘠的死黄土，变得黑亮，锄头挖下去，还能翻出蚯蚓来呢。远远望去，父亲的菜园就像一块碧绿的翡翠，嵌在荒凉的山坡上。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71550"/>
            <a:ext cx="936104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06" y="441127"/>
            <a:ext cx="1955730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9"/>
          <p:cNvSpPr txBox="1"/>
          <p:nvPr/>
        </p:nvSpPr>
        <p:spPr>
          <a:xfrm>
            <a:off x="476000" y="621000"/>
            <a:ext cx="171973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菜园</a:t>
            </a:r>
            <a:r>
              <a:rPr lang="zh-CN" altLang="en-US" sz="2400" dirty="0" smtClean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的变化</a:t>
            </a:r>
            <a:endParaRPr lang="zh-CN" altLang="en-US" sz="24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6146" name="Picture 2" descr="https://wkretype.bdimg.com/retype/zoom/c96b12e2f61fb7360b4c65c6?pn=6&amp;o=jpg_6&amp;md5sum=9be740df65757bf01da190374f0b21ed&amp;sign=fdb38f01c9&amp;png=1270920-1812598&amp;jpg=1050263-134131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7"/>
          <a:stretch>
            <a:fillRect/>
          </a:stretch>
        </p:blipFill>
        <p:spPr bwMode="auto">
          <a:xfrm>
            <a:off x="323528" y="1563638"/>
            <a:ext cx="3528392" cy="257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k.zol-img.com.cn/dcbbs/13190/a13189762_010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0" t="8686" r="7679" b="15686"/>
          <a:stretch>
            <a:fillRect/>
          </a:stretch>
        </p:blipFill>
        <p:spPr bwMode="auto">
          <a:xfrm>
            <a:off x="5076056" y="1707654"/>
            <a:ext cx="3594968" cy="233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81145" y="2283718"/>
            <a:ext cx="854723" cy="57606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148064" y="1779662"/>
            <a:ext cx="2085516" cy="475603"/>
            <a:chOff x="2976848" y="-645962"/>
            <a:chExt cx="2085516" cy="475603"/>
          </a:xfrm>
        </p:grpSpPr>
        <p:sp>
          <p:nvSpPr>
            <p:cNvPr id="9" name="矩形 8"/>
            <p:cNvSpPr/>
            <p:nvPr/>
          </p:nvSpPr>
          <p:spPr>
            <a:xfrm>
              <a:off x="2976848" y="-645962"/>
              <a:ext cx="1943970" cy="4756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976848" y="-645962"/>
              <a:ext cx="20855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碧绿的翡翠</a:t>
              </a:r>
              <a:endParaRPr lang="zh-CN" altLang="en-US" sz="2400" b="1" i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2" name="右箭头 11"/>
          <p:cNvSpPr/>
          <p:nvPr/>
        </p:nvSpPr>
        <p:spPr>
          <a:xfrm>
            <a:off x="4067944" y="2571750"/>
            <a:ext cx="648072" cy="36004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95736" y="1491630"/>
            <a:ext cx="6163660" cy="2012859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再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读课文，用“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”画出父亲所说的话，说一说你认为父亲是个什么样的人？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7544" y="555526"/>
            <a:ext cx="7704856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3200" b="1" kern="2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kern="200" dirty="0" smtClean="0">
                <a:latin typeface="楷体" pitchFamily="49" charset="-122"/>
                <a:ea typeface="楷体" pitchFamily="49" charset="-122"/>
              </a:rPr>
              <a:t>望</a:t>
            </a:r>
            <a:r>
              <a:rPr lang="zh-CN" altLang="en-US" sz="3200" kern="200" dirty="0">
                <a:latin typeface="楷体" pitchFamily="49" charset="-122"/>
                <a:ea typeface="楷体" pitchFamily="49" charset="-122"/>
              </a:rPr>
              <a:t>着</a:t>
            </a:r>
            <a:r>
              <a:rPr lang="zh-CN" altLang="en-US" sz="3200" kern="200" dirty="0" smtClean="0">
                <a:latin typeface="楷体" pitchFamily="49" charset="-122"/>
                <a:ea typeface="楷体" pitchFamily="49" charset="-122"/>
              </a:rPr>
              <a:t>我们疑惑</a:t>
            </a:r>
            <a:r>
              <a:rPr lang="zh-CN" altLang="en-US" sz="3200" kern="200" dirty="0">
                <a:latin typeface="楷体" pitchFamily="49" charset="-122"/>
                <a:ea typeface="楷体" pitchFamily="49" charset="-122"/>
              </a:rPr>
              <a:t>的神情，父亲坚毅地说：</a:t>
            </a:r>
            <a:r>
              <a:rPr lang="zh-CN" altLang="en-US" sz="3200" kern="200" dirty="0" smtClean="0">
                <a:latin typeface="楷体" pitchFamily="49" charset="-122"/>
                <a:ea typeface="楷体" pitchFamily="49" charset="-122"/>
              </a:rPr>
              <a:t>“我们去</a:t>
            </a:r>
            <a:r>
              <a:rPr lang="zh-CN" altLang="en-US" sz="3200" kern="200" dirty="0">
                <a:latin typeface="楷体" pitchFamily="49" charset="-122"/>
                <a:ea typeface="楷体" pitchFamily="49" charset="-122"/>
              </a:rPr>
              <a:t>开荒</a:t>
            </a:r>
            <a:r>
              <a:rPr lang="zh-CN" altLang="en-US" sz="3200" kern="200" dirty="0" smtClean="0">
                <a:latin typeface="楷体" pitchFamily="49" charset="-122"/>
                <a:ea typeface="楷体" pitchFamily="49" charset="-122"/>
              </a:rPr>
              <a:t>！”</a:t>
            </a:r>
            <a:endParaRPr lang="zh-CN" altLang="en-US" sz="3200" kern="200" dirty="0"/>
          </a:p>
        </p:txBody>
      </p:sp>
      <p:sp>
        <p:nvSpPr>
          <p:cNvPr id="11" name="文本框 9"/>
          <p:cNvSpPr txBox="1"/>
          <p:nvPr/>
        </p:nvSpPr>
        <p:spPr>
          <a:xfrm>
            <a:off x="395536" y="2283718"/>
            <a:ext cx="8397180" cy="12511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父亲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摸摸我的后脑勺，信心十足地说：“当然能！”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07704" y="1779662"/>
            <a:ext cx="554461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表达了父亲的决心</a:t>
            </a:r>
            <a:r>
              <a:rPr lang="zh-CN" altLang="en-US" sz="2400" dirty="0"/>
              <a:t>和</a:t>
            </a:r>
            <a:r>
              <a:rPr lang="zh-CN" altLang="en-US" sz="2400" dirty="0" smtClean="0"/>
              <a:t>坚定不移的态度。</a:t>
            </a:r>
            <a:endParaRPr lang="zh-CN" alt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979712" y="3579862"/>
            <a:ext cx="518457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读出了父亲的信心和对土地的信赖。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3608" y="2787774"/>
            <a:ext cx="684076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/>
              <a:t>从这句话</a:t>
            </a:r>
            <a:r>
              <a:rPr lang="zh-CN" altLang="en-US" sz="2400" dirty="0" smtClean="0"/>
              <a:t>中，体现了父亲的土地的保护和热爱。</a:t>
            </a:r>
            <a:endParaRPr lang="zh-CN" altLang="en-US" sz="2400" dirty="0"/>
          </a:p>
        </p:txBody>
      </p:sp>
      <p:sp>
        <p:nvSpPr>
          <p:cNvPr id="4" name="文本框 9"/>
          <p:cNvSpPr txBox="1"/>
          <p:nvPr/>
        </p:nvSpPr>
        <p:spPr>
          <a:xfrm>
            <a:off x="323528" y="1131590"/>
            <a:ext cx="864870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我们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不能光顾眼前，也真难为了这片荒地，它是拼了命才养出这一片豌豆来的。就这样榨干它，以后就别想吃瓜吃菜了。这一季豌豆就用来肥土吧。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051720" y="529009"/>
            <a:ext cx="6408712" cy="185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这是一篇写人的文章，作者抓住哪些描写，让我们看到了一位平凡而又伟大的父亲呢？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87624" y="2571750"/>
            <a:ext cx="7200800" cy="148737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作者正是抓住了语言和动作描写，让我们看到一位普通却又伟大的父亲。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689324" y="704775"/>
            <a:ext cx="165580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体会写法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9542"/>
            <a:ext cx="1368152" cy="1368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15616" y="1568468"/>
            <a:ext cx="6624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朗读课文时要注意主要人物父亲，紧扣父亲的神态进行朗读。父亲一开始很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严肃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，后来是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坚毅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，当遇到一场暴雨时，父亲是非常的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焦急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，后来父亲是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信心十足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，最后父亲很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告诉“我”这样做的原因。因此，要读出父亲的感情，也要读出“我”的感情变化。</a:t>
            </a:r>
            <a:endParaRPr lang="zh-CN" altLang="en-US" sz="2400" dirty="0"/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朗读指导（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课后</a:t>
            </a:r>
            <a:r>
              <a:rPr lang="zh-CN" altLang="en-US" sz="2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习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题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5863276" y="1558810"/>
            <a:ext cx="128605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婴</a:t>
            </a:r>
            <a:r>
              <a:rPr kumimoji="1" lang="zh-CN" altLang="en-US" sz="4000" dirty="0" smtClean="0">
                <a:latin typeface="楷体" pitchFamily="49" charset="-122"/>
                <a:ea typeface="楷体" pitchFamily="49" charset="-122"/>
              </a:rPr>
              <a:t>儿</a:t>
            </a:r>
            <a:endParaRPr kumimoji="1"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960293" y="1568982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选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择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94854" y="1586856"/>
            <a:ext cx="164181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舒</a:t>
            </a:r>
            <a:r>
              <a:rPr lang="zh-CN" altLang="en-US" sz="4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畅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65291" y="310636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筐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958574" y="3107535"/>
            <a:ext cx="1709770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latin typeface="楷体" pitchFamily="49" charset="-122"/>
                <a:ea typeface="楷体" pitchFamily="49" charset="-122"/>
              </a:rPr>
              <a:t>突</a:t>
            </a:r>
            <a:r>
              <a:rPr kumimoji="1"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撒尿</a:t>
            </a:r>
            <a:r>
              <a:rPr kumimoji="1"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544493" y="3107535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蚯蚓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43808" y="1203598"/>
            <a:ext cx="12174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chàng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7200" y="1146822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zé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97816" y="1111671"/>
            <a:ext cx="157248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yīng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48593" y="2596030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kuāng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63783" y="2625328"/>
            <a:ext cx="20362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qiū</a:t>
            </a:r>
            <a:r>
              <a:rPr lang="en-US" sz="30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3000" dirty="0" err="1" smtClean="0">
                <a:latin typeface="黑体" pitchFamily="49" charset="-122"/>
                <a:ea typeface="黑体" pitchFamily="49" charset="-122"/>
              </a:rPr>
              <a:t>y</a:t>
            </a:r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ǐ</a:t>
            </a:r>
            <a:r>
              <a:rPr lang="en-US" sz="3000" dirty="0" err="1" smtClean="0"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87033" y="2596030"/>
            <a:ext cx="101812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gù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00192" y="2643758"/>
            <a:ext cx="158746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sǎ</a:t>
            </a:r>
            <a:r>
              <a:rPr lang="en-US" altLang="zh-CN" sz="30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niào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7788020" y="3094618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顾</a:t>
            </a:r>
            <a:endParaRPr lang="zh-CN" altLang="en-US" sz="4000" u="sng" dirty="0">
              <a:solidFill>
                <a:srgbClr val="FF0000"/>
              </a:solidFill>
              <a:uFill>
                <a:solidFill>
                  <a:srgbClr val="FF0000"/>
                </a:solidFill>
              </a:u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5862" y="3224069"/>
            <a:ext cx="573889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95736" y="1707654"/>
            <a:ext cx="831737" cy="55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977974" y="162818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26831" y="160173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02148" y="314781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3" name="TextBox 11"/>
          <p:cNvSpPr txBox="1"/>
          <p:nvPr/>
        </p:nvSpPr>
        <p:spPr>
          <a:xfrm>
            <a:off x="7305918" y="1545314"/>
            <a:ext cx="128605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基</a:t>
            </a:r>
            <a:r>
              <a:rPr kumimoji="1" lang="zh-CN" altLang="en-US" sz="4000" dirty="0" smtClean="0">
                <a:latin typeface="楷体" pitchFamily="49" charset="-122"/>
                <a:ea typeface="楷体" pitchFamily="49" charset="-122"/>
              </a:rPr>
              <a:t>地</a:t>
            </a:r>
            <a:endParaRPr kumimoji="1"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344513" y="1098175"/>
            <a:ext cx="65808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896979" y="1601733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455848" y="3078237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红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肿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04560" y="2596030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zhǒng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9552" y="3147814"/>
            <a:ext cx="504404" cy="5736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5028053" y="3094618"/>
            <a:ext cx="1641814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扛</a:t>
            </a: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着</a:t>
            </a:r>
            <a:endParaRPr lang="zh-CN" altLang="en-US" sz="4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13018" y="2628141"/>
            <a:ext cx="98913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káng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652120" y="3147814"/>
            <a:ext cx="667897" cy="55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8" grpId="0" animBg="1"/>
      <p:bldP spid="30" grpId="0" animBg="1"/>
      <p:bldP spid="32" grpId="0" animBg="1"/>
      <p:bldP spid="36" grpId="0" animBg="1"/>
      <p:bldP spid="38" grpId="0" animBg="1"/>
      <p:bldP spid="44" grpId="0"/>
      <p:bldP spid="44" grpId="1"/>
      <p:bldP spid="45" grpId="0" animBg="1"/>
      <p:bldP spid="47" grpId="0"/>
      <p:bldP spid="47" grpId="1"/>
      <p:bldP spid="48" grpId="0" animBg="1"/>
      <p:bldP spid="51" grpId="0"/>
      <p:bldP spid="51" grpId="1"/>
      <p:bldP spid="5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419621"/>
            <a:ext cx="7780337" cy="287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1236564" y="1842666"/>
            <a:ext cx="62802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背诵最后一个自然段，要注意按照春夏秋冬的时间顺序进行，“一年四季”是总写，只要理清顺序和关键词语后，就能够准确地背诵。</a:t>
            </a:r>
            <a:endParaRPr lang="zh-CN" altLang="en-US" sz="2800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8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itchFamily="2" charset="-122"/>
                <a:ea typeface="宋体" pitchFamily="2" charset="-122"/>
              </a:rPr>
              <a:t>背诵指导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课后</a:t>
            </a:r>
            <a:r>
              <a:rPr lang="zh-CN" altLang="en-US" sz="2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习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题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971600" y="987574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19672" y="2102957"/>
            <a:ext cx="186974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贫瘠的土地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20072" y="2139702"/>
            <a:ext cx="221599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翡翠般的菜园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11117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父亲的菜园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9912" y="28597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育肥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419872" y="1707654"/>
            <a:ext cx="288032" cy="151216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07904" y="16356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开荒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7904" y="22837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填土</a:t>
            </a:r>
            <a:endParaRPr lang="zh-CN" altLang="en-US" sz="2800" dirty="0"/>
          </a:p>
        </p:txBody>
      </p:sp>
      <p:sp>
        <p:nvSpPr>
          <p:cNvPr id="5" name="右大括号 4"/>
          <p:cNvSpPr/>
          <p:nvPr/>
        </p:nvSpPr>
        <p:spPr>
          <a:xfrm>
            <a:off x="4644008" y="1707654"/>
            <a:ext cx="504056" cy="1512168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7" grpId="0"/>
      <p:bldP spid="32" grpId="0"/>
      <p:bldP spid="2" grpId="0" animBg="1"/>
      <p:bldP spid="3" grpId="0"/>
      <p:bldP spid="4" grpId="0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39552" y="1275606"/>
            <a:ext cx="7704856" cy="24329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这篇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课文记叙了父亲在一片荒凉的山坡上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_____________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，使它成为“我家”菜园的事，表现了父亲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的品质，体现出作者对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、对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深厚的感情。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03648" y="177966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开垦一块土地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8144" y="235572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坚毅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0130" y="241786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勤劳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1840" y="293179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父亲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8064" y="300379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土地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4428" y="1183928"/>
            <a:ext cx="7272808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谁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肯认真地工作，谁就能做出许多成绩，就能超群出众。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 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——【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德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恩格斯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世间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没有一种具有真正价值的东西，可以不经过艰辛劳动而能够得到的。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——【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美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爱迪生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357582" y="1559560"/>
            <a:ext cx="9177611" cy="33009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父亲用土盖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住了那可怖的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岩石。（改为“被字句”）</a:t>
            </a:r>
            <a:endParaRPr lang="en-US" altLang="zh-CN" sz="28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_______________________________________</a:t>
            </a:r>
            <a:endParaRPr lang="en-US" altLang="zh-CN" sz="28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2.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父亲整理好了新开垦的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菜园。（改为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“把字句”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）</a:t>
            </a:r>
            <a:endParaRPr lang="zh-CN" altLang="en-US" sz="280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_______________________________________________</a:t>
            </a:r>
            <a:endParaRPr lang="en-US" altLang="zh-CN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27583" y="2248511"/>
            <a:ext cx="5598161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那可怖的岩石被父亲用土盖住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了。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99982" y="3579860"/>
            <a:ext cx="5853361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父亲把新开垦的菜园整理好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了。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7" y="1028874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根据提示改写句子。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6" grpId="0"/>
      <p:bldP spid="7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67928" y="1082655"/>
            <a:ext cx="8308528" cy="3085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   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以后</a:t>
            </a:r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的日子，我们便四处拾粪。有时候我在山坡上放牛，尿憋急了，父亲也要我跑到菜地里去撒。在父亲的精心伺候下，原本贫瘠的死黄土，变得黑亮，锄头挖下去，还能翻出蚯蚓来呢。远远望去，父亲的菜园就像一块碧绿的翡翠，嵌在荒凉的山坡上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  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直到</a:t>
            </a:r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现在，那一块坡地，仍是我家的菜园。春有菠菜、莴笋，夏有黄瓜、茄子，秋有辣椒、南瓜，冬有萝卜、白菜。一年四季，都是一片诱人的翠绿。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7928" y="483518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、课内阅读。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563888" y="2625385"/>
            <a:ext cx="4104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58404" y="661373"/>
            <a:ext cx="8208912" cy="35163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从文中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______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词语可以看出父亲很爱这片土地。</a:t>
            </a:r>
            <a:endParaRPr lang="en-US" altLang="zh-CN" sz="280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2.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一年四季菜园里的蔬菜有 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___________________</a:t>
            </a:r>
            <a:endParaRPr lang="en-US" altLang="zh-CN" sz="28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______________________________</a:t>
            </a:r>
            <a:endParaRPr lang="en-US" altLang="zh-CN" sz="280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3.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用“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画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出文中的比喻句。</a:t>
            </a:r>
            <a:endParaRPr lang="en-US" altLang="zh-CN" sz="28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4.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课文以“父亲的菜园”为题，而不是“我们的菜园”，为什么？</a:t>
            </a:r>
            <a:endParaRPr lang="en-US" altLang="zh-CN" sz="28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_________________________________________________________________________________________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67744" y="636421"/>
            <a:ext cx="1440160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伺候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92080" y="1092258"/>
            <a:ext cx="5328592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菠菜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莴笋、黄瓜、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93132" y="3291829"/>
            <a:ext cx="7785520" cy="13619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是为了强调父亲对这个菜园子的重视和他所花费的精力，并不是我们每个人都能做到的。父亲对菜园的付出是最多的。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9514" y="1491630"/>
            <a:ext cx="57967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茄子、辣椒、南瓜、萝卜、白菜。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483518"/>
            <a:ext cx="8208912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  三、写一写自己的父亲，用上本课学过的描写父亲的语言和动作的方法。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272158" y="2015101"/>
            <a:ext cx="2003698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构思结构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4161129" y="2951422"/>
            <a:ext cx="1923038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对我影响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1272158" y="2980240"/>
            <a:ext cx="2003698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展现品质</a:t>
            </a:r>
            <a:endParaRPr lang="en-US" altLang="zh-CN" sz="2400" dirty="0">
              <a:solidFill>
                <a:srgbClr val="875000"/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4161130" y="2022168"/>
            <a:ext cx="1923038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描写方法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248" y="1694778"/>
            <a:ext cx="1440160" cy="1885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盛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364087" y="1560913"/>
            <a:ext cx="2600712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茂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盛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着的豌豆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27652" y="1077216"/>
            <a:ext cx="130975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shèng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09981" y="1560913"/>
            <a:ext cx="2600712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盛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不满的菜碗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多音字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0137" y="1060776"/>
            <a:ext cx="148977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chéng</a:t>
            </a:r>
            <a:endParaRPr lang="en-US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29139" y="2696458"/>
            <a:ext cx="5343488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撒了种子，就会有收获的。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4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撒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198541" y="2226163"/>
            <a:ext cx="181580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sǎ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109981" y="3636675"/>
            <a:ext cx="1808977" cy="561692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撒手不管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192578" y="3151927"/>
            <a:ext cx="48795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dirty="0" err="1" smtClean="0">
                <a:latin typeface="黑体" pitchFamily="49" charset="-122"/>
                <a:ea typeface="黑体" pitchFamily="49" charset="-122"/>
              </a:rPr>
              <a:t>sā</a:t>
            </a:r>
            <a:endParaRPr lang="en-US" sz="27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1845847" y="1353748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却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481473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拾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070276" y="1387245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柴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621859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1922601" y="2943460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尿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486219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盛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5186614" y="2976957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6626605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碗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1850593" y="2942716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414211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5075022" y="2976213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6626605" y="2953499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621859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070276" y="1381709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409465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845847" y="1348212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6" grpId="0"/>
      <p:bldP spid="12298" grpId="0"/>
      <p:bldP spid="12300" grpId="0"/>
      <p:bldP spid="12304" grpId="0"/>
      <p:bldP spid="12306" grpId="0"/>
      <p:bldP spid="12308" grpId="0"/>
      <p:bldP spid="123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755576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精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755576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却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1907704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碗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979712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拾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263485" y="232132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尿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7092280" y="242773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坚</a:t>
            </a:r>
            <a:endParaRPr lang="en-US" altLang="zh-CN" sz="3600" b="1" dirty="0" err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7884368" y="235572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盛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361509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柴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5" grpId="0"/>
      <p:bldP spid="97" grpId="0"/>
      <p:bldP spid="98" grpId="0"/>
      <p:bldP spid="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683568" y="1275606"/>
            <a:ext cx="734481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此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木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柴 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成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皿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盛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159" y="2230371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41234" y="2273763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碗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10916" y="3279707"/>
            <a:ext cx="6317468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形声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字。原来是用来测量的器具，现在变成吃饭时最常用的食器。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5" name="Picture 1" descr="D:\用户目录\Documents\Tencent Files\462845046\Image\C2C\[NBK1165S[M[5]5SG8R)1DP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791" y="1974181"/>
            <a:ext cx="2952328" cy="122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却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黑体" pitchFamily="49" charset="-122"/>
                <a:ea typeface="黑体" pitchFamily="49" charset="-122"/>
              </a:rPr>
              <a:t>què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46709" y="2866533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组词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：忘却  退却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0420" y="2643758"/>
            <a:ext cx="575331" cy="648072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不要写成双耳刀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3565</Words>
  <Application>WPS 演示</Application>
  <PresentationFormat>全屏显示(16:9)</PresentationFormat>
  <Paragraphs>419</Paragraphs>
  <Slides>47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7" baseType="lpstr">
      <vt:lpstr>Arial </vt:lpstr>
      <vt:lpstr>宋体 </vt:lpstr>
      <vt:lpstr>黑体</vt:lpstr>
      <vt:lpstr>楷体</vt:lpstr>
      <vt:lpstr>幼圆</vt:lpstr>
      <vt:lpstr>华文楷体</vt:lpstr>
      <vt:lpstr>汉语拼音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99</cp:revision>
  <dcterms:created xsi:type="dcterms:W3CDTF">2017-03-17T02:28:00Z</dcterms:created>
  <dcterms:modified xsi:type="dcterms:W3CDTF">2019-01-08T03:37:05Z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