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2" r:id="rId3"/>
    <p:sldId id="265" r:id="rId4"/>
    <p:sldId id="257" r:id="rId5"/>
    <p:sldId id="260" r:id="rId6"/>
    <p:sldId id="258" r:id="rId7"/>
    <p:sldId id="259" r:id="rId8"/>
    <p:sldId id="261" r:id="rId9"/>
    <p:sldId id="266" r:id="rId10"/>
    <p:sldId id="267" r:id="rId11"/>
    <p:sldId id="270" r:id="rId12"/>
    <p:sldId id="271" r:id="rId13"/>
    <p:sldId id="272" r:id="rId14"/>
    <p:sldId id="268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9E8B8-34C0-4D0C-BFD9-8FEFF97E278F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12AFA-3491-41EC-B746-A2D37E7CB6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ED986-C97B-4FA0-8385-BAF9114E9B2F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75E4B-1DCC-4476-91CF-0EA310707F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E1441-4861-40F9-8E5C-DB4849A45DBE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C5F72-597D-419B-9E11-0D5E61A246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53BD3-A2FF-45ED-88A9-A2E43C01D486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48E0C-38C0-4D75-B72D-FC4B845DB9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B338B-0CC8-42DC-B94A-41081717CE5C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14332-9186-4E6E-A3AB-CC46BFA70A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2444C-7CAC-4BF6-8124-70F7B7C15E85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D8E5A-7C32-491A-BEF9-6727050747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5D94E-F796-472F-A5CB-EB7655F779DE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E6F58-7A90-4FB3-88B3-DA1C0E9CC6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C6CFA-C81A-4EF6-A6BA-30DA9FE5FB7F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C229F-D56A-4E2F-A9EB-543F852BDC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1F51E-1DC6-4F27-863D-FAB0E670DDC6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2458D-20E6-42E9-B07C-8AE670F297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98D35-5166-42E4-8741-8713559D62D5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CF0F6-4A41-40D8-9D82-F50AF451B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E3992-F6F0-4681-A154-56C58A0FAE83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FF3FA-AE1B-4414-9DEF-E068C8BD62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CD9091-4AF7-42A9-9485-137212908499}" type="datetimeFigureOut">
              <a:rPr lang="zh-CN" altLang="en-US"/>
              <a:pPr>
                <a:defRPr/>
              </a:pPr>
              <a:t>2016/8/4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BE9F1C-7922-4EC3-BD45-B6BCC2C2B4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0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slide" Target="slide3.xml"/><Relationship Id="rId7" Type="http://schemas.openxmlformats.org/officeDocument/2006/relationships/slide" Target="slide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ile:///G:\MyDocuments\temp\%25E4%25BA%25BA%25E6%2595%2599%25E7%2589%2588%25E4%25B8%2583%25E4%25B8%258A%25E3%2580%258A%25E6%25B5%258E%25E5%258D%2597%25E7%259A%2584%25E5%2586%25AC%25E5%25A4%25A9%25E3%2580%258B%25E8%25A7%2586%25E9%25A2%2591%25E6%259C%2597%25E8%25AF%25BB%5b%25E9%25AB%2598%25E6%25B8%2585%25E7%2589%2588%5d.ifox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5382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3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济南的冬天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>
                <a:latin typeface="+mn-ea"/>
              </a:rPr>
              <a:t>老舍</a:t>
            </a:r>
            <a:r>
              <a:rPr lang="en-US" altLang="zh-CN" dirty="0" smtClean="0">
                <a:latin typeface="+mn-ea"/>
              </a:rPr>
              <a:t/>
            </a:r>
            <a:br>
              <a:rPr lang="en-US" altLang="zh-CN" dirty="0" smtClean="0">
                <a:latin typeface="+mn-ea"/>
              </a:rPr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8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"/>
          <p:cNvSpPr>
            <a:spLocks noChangeArrowheads="1"/>
          </p:cNvSpPr>
          <p:nvPr/>
        </p:nvSpPr>
        <p:spPr bwMode="auto">
          <a:xfrm>
            <a:off x="468313" y="549275"/>
            <a:ext cx="7127875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Franklin Gothic Book"/>
                <a:ea typeface="黑体" pitchFamily="49" charset="-122"/>
              </a:rPr>
              <a:t>【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释义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】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镶：把物体嵌入另一物体内或围在另一物体的边缘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响晴：晴朗无云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温晴：温暖晴朗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安适：安静舒适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肌肤：皮肤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秀气：文雅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;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斯文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绿萍：一种植物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水藻：生长在水里的藻类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贮蓄：积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;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存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澄清：水清澈明净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空灵：灵活而捉摸不透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水墨画：用墨汁画的画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  <a:p>
            <a:r>
              <a:rPr lang="zh-CN" altLang="en-US" sz="2400">
                <a:latin typeface="Franklin Gothic Book"/>
                <a:ea typeface="黑体" pitchFamily="49" charset="-122"/>
              </a:rPr>
              <a:t>蓝汪汪：形容很蓝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b="1" smtClean="0">
                <a:solidFill>
                  <a:srgbClr val="990000"/>
                </a:solidFill>
                <a:latin typeface="宋体" charset="-122"/>
              </a:rPr>
              <a:t>整体感知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916113"/>
            <a:ext cx="8229600" cy="3886200"/>
          </a:xfrm>
        </p:spPr>
        <p:txBody>
          <a:bodyPr/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 smtClean="0"/>
              <a:t>写作思路：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124075" y="4149725"/>
            <a:ext cx="85407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b="1">
                <a:ea typeface="黑体" pitchFamily="49" charset="-122"/>
              </a:rPr>
              <a:t>温  晴</a:t>
            </a:r>
          </a:p>
        </p:txBody>
      </p:sp>
      <p:sp>
        <p:nvSpPr>
          <p:cNvPr id="55301" name="AutoShape 5"/>
          <p:cNvSpPr>
            <a:spLocks/>
          </p:cNvSpPr>
          <p:nvPr/>
        </p:nvSpPr>
        <p:spPr bwMode="auto">
          <a:xfrm>
            <a:off x="3132138" y="4221163"/>
            <a:ext cx="287337" cy="1728787"/>
          </a:xfrm>
          <a:prstGeom prst="leftBrace">
            <a:avLst>
              <a:gd name="adj1" fmla="val 50138"/>
              <a:gd name="adj2" fmla="val 50000"/>
            </a:avLst>
          </a:prstGeom>
          <a:noFill/>
          <a:ln w="349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3492500" y="3933825"/>
            <a:ext cx="590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山</a:t>
            </a:r>
          </a:p>
        </p:txBody>
      </p:sp>
      <p:sp>
        <p:nvSpPr>
          <p:cNvPr id="55303" name="AutoShape 7"/>
          <p:cNvSpPr>
            <a:spLocks/>
          </p:cNvSpPr>
          <p:nvPr/>
        </p:nvSpPr>
        <p:spPr bwMode="auto">
          <a:xfrm>
            <a:off x="4356100" y="3357563"/>
            <a:ext cx="144463" cy="1655762"/>
          </a:xfrm>
          <a:prstGeom prst="leftBrace">
            <a:avLst>
              <a:gd name="adj1" fmla="val 95512"/>
              <a:gd name="adj2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4572000" y="3068638"/>
            <a:ext cx="2632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阳光朗照的山</a:t>
            </a:r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4572000" y="3789363"/>
            <a:ext cx="2632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薄雪覆盖的山</a:t>
            </a:r>
          </a:p>
        </p:txBody>
      </p:sp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4787900" y="4581525"/>
            <a:ext cx="2224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城外的远山</a:t>
            </a:r>
          </a:p>
        </p:txBody>
      </p:sp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3635375" y="5516563"/>
            <a:ext cx="590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水</a:t>
            </a:r>
          </a:p>
        </p:txBody>
      </p:sp>
      <p:sp>
        <p:nvSpPr>
          <p:cNvPr id="55308" name="Text Box 12"/>
          <p:cNvSpPr txBox="1">
            <a:spLocks noChangeArrowheads="1"/>
          </p:cNvSpPr>
          <p:nvPr/>
        </p:nvSpPr>
        <p:spPr bwMode="auto">
          <a:xfrm>
            <a:off x="5219700" y="5516563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多情的水</a:t>
            </a:r>
          </a:p>
        </p:txBody>
      </p:sp>
      <p:sp>
        <p:nvSpPr>
          <p:cNvPr id="55309" name="AutoShape 13"/>
          <p:cNvSpPr>
            <a:spLocks/>
          </p:cNvSpPr>
          <p:nvPr/>
        </p:nvSpPr>
        <p:spPr bwMode="auto">
          <a:xfrm>
            <a:off x="7380288" y="3213100"/>
            <a:ext cx="288925" cy="2592388"/>
          </a:xfrm>
          <a:prstGeom prst="rightBrace">
            <a:avLst>
              <a:gd name="adj1" fmla="val 74771"/>
              <a:gd name="adj2" fmla="val 50000"/>
            </a:avLst>
          </a:prstGeom>
          <a:noFill/>
          <a:ln w="349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7667625" y="3141663"/>
            <a:ext cx="793750" cy="234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algn="ctr"/>
            <a:r>
              <a:rPr lang="zh-CN" altLang="en-US" sz="4000" b="1">
                <a:latin typeface="宋体" charset="-122"/>
                <a:ea typeface="黑体" pitchFamily="49" charset="-122"/>
              </a:rPr>
              <a:t>喜爱 赞美</a:t>
            </a:r>
          </a:p>
        </p:txBody>
      </p:sp>
      <p:sp>
        <p:nvSpPr>
          <p:cNvPr id="55311" name="Text Box 15"/>
          <p:cNvSpPr txBox="1">
            <a:spLocks noChangeArrowheads="1"/>
          </p:cNvSpPr>
          <p:nvPr/>
        </p:nvSpPr>
        <p:spPr bwMode="auto">
          <a:xfrm>
            <a:off x="957263" y="6007100"/>
            <a:ext cx="2478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ea typeface="黑体" pitchFamily="49" charset="-122"/>
              </a:rPr>
              <a:t>济南的天气</a:t>
            </a:r>
          </a:p>
        </p:txBody>
      </p:sp>
      <p:sp>
        <p:nvSpPr>
          <p:cNvPr id="55312" name="AutoShape 16"/>
          <p:cNvSpPr>
            <a:spLocks noChangeArrowheads="1"/>
          </p:cNvSpPr>
          <p:nvPr/>
        </p:nvSpPr>
        <p:spPr bwMode="auto">
          <a:xfrm>
            <a:off x="3924300" y="6092825"/>
            <a:ext cx="1727200" cy="485775"/>
          </a:xfrm>
          <a:prstGeom prst="notchedRightArrow">
            <a:avLst>
              <a:gd name="adj1" fmla="val 50000"/>
              <a:gd name="adj2" fmla="val 88889"/>
            </a:avLst>
          </a:prstGeom>
          <a:solidFill>
            <a:schemeClr val="tx1"/>
          </a:solidFill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55313" name="Text Box 17"/>
          <p:cNvSpPr txBox="1">
            <a:spLocks noChangeArrowheads="1"/>
          </p:cNvSpPr>
          <p:nvPr/>
        </p:nvSpPr>
        <p:spPr bwMode="auto">
          <a:xfrm>
            <a:off x="5724525" y="6021388"/>
            <a:ext cx="2478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ea typeface="黑体" pitchFamily="49" charset="-122"/>
              </a:rPr>
              <a:t>冬天的济南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5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5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0" grpId="0"/>
      <p:bldP spid="55301" grpId="0" animBg="1"/>
      <p:bldP spid="55302" grpId="0"/>
      <p:bldP spid="55303" grpId="0" animBg="1"/>
      <p:bldP spid="55304" grpId="0"/>
      <p:bldP spid="55305" grpId="0"/>
      <p:bldP spid="55306" grpId="0"/>
      <p:bldP spid="55307" grpId="0"/>
      <p:bldP spid="55308" grpId="0"/>
      <p:bldP spid="55309" grpId="0" animBg="1"/>
      <p:bldP spid="55310" grpId="0"/>
      <p:bldP spid="553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457200" y="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99"/>
                </a:solidFill>
                <a:latin typeface="Times New Roman" pitchFamily="18" charset="0"/>
                <a:ea typeface="华文新魏" pitchFamily="2" charset="-122"/>
              </a:rPr>
              <a:t>阳光朗照下的山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5181600" y="0"/>
            <a:ext cx="396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99"/>
                </a:solidFill>
                <a:latin typeface="Times New Roman" pitchFamily="18" charset="0"/>
                <a:ea typeface="楷体_GB2312"/>
                <a:cs typeface="楷体_GB2312"/>
              </a:rPr>
              <a:t>   薄雪覆盖下的山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381000" y="3276600"/>
            <a:ext cx="297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99"/>
                </a:solidFill>
                <a:latin typeface="Times New Roman" pitchFamily="18" charset="0"/>
                <a:ea typeface="楷体_GB2312"/>
                <a:cs typeface="楷体_GB2312"/>
              </a:rPr>
              <a:t>    城外的远山</a:t>
            </a: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5181600" y="3276600"/>
            <a:ext cx="2895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99"/>
                </a:solidFill>
                <a:latin typeface="Times New Roman" pitchFamily="18" charset="0"/>
                <a:ea typeface="楷体_GB2312"/>
                <a:cs typeface="楷体_GB2312"/>
              </a:rPr>
              <a:t>      水    色</a:t>
            </a:r>
          </a:p>
        </p:txBody>
      </p:sp>
      <p:pic>
        <p:nvPicPr>
          <p:cNvPr id="63494" name="Picture 6" descr="微黄的阳光斜射在山腰上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4038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Picture 7" descr="冬天景象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5038" y="533400"/>
            <a:ext cx="439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Picture 8" descr="冬天的济南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86200"/>
            <a:ext cx="4114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7" name="Picture 9" descr="澄清的河水慢慢往上看吧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3886200"/>
            <a:ext cx="4343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4067175" y="2205038"/>
            <a:ext cx="7937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000" b="1">
                <a:solidFill>
                  <a:srgbClr val="990000"/>
                </a:solidFill>
                <a:ea typeface="黑体" pitchFamily="49" charset="-122"/>
              </a:rPr>
              <a:t>济南冬天的景物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utoUpdateAnimBg="0"/>
      <p:bldP spid="63491" grpId="0" autoUpdateAnimBg="0"/>
      <p:bldP spid="63492" grpId="0" autoUpdateAnimBg="0"/>
      <p:bldP spid="6349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楷体_GB2312" pitchFamily="49" charset="-122"/>
              </a:rPr>
              <a:t>按描写的不同景物，给文章分段，归纳段意。</a:t>
            </a:r>
          </a:p>
        </p:txBody>
      </p:sp>
      <p:sp>
        <p:nvSpPr>
          <p:cNvPr id="32772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71600" y="1143000"/>
            <a:ext cx="7570788" cy="646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楷体_GB2312" pitchFamily="49" charset="-122"/>
              </a:rPr>
              <a:t>写济南的冬天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楷体_GB2312" pitchFamily="49" charset="-122"/>
              </a:rPr>
              <a:t>温晴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楷体_GB2312" pitchFamily="49" charset="-122"/>
              </a:rPr>
              <a:t>的天气特点</a:t>
            </a:r>
            <a:r>
              <a:rPr lang="zh-CN" altLang="en-US" sz="3600" dirty="0">
                <a:latin typeface="+mn-lt"/>
                <a:ea typeface="楷体_GB2312" pitchFamily="49" charset="-122"/>
              </a:rPr>
              <a:t>。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1295400" y="2895600"/>
            <a:ext cx="2057400" cy="1190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楷体_GB2312" pitchFamily="49" charset="-122"/>
              </a:rPr>
              <a:t>写济南冬天的山景</a:t>
            </a:r>
            <a:r>
              <a:rPr lang="zh-CN" altLang="en-US" sz="3600" dirty="0">
                <a:latin typeface="+mn-lt"/>
                <a:ea typeface="楷体_GB2312" pitchFamily="49" charset="-122"/>
              </a:rPr>
              <a:t>。</a:t>
            </a:r>
          </a:p>
        </p:txBody>
      </p:sp>
      <p:sp>
        <p:nvSpPr>
          <p:cNvPr id="32775" name="Rectangl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000500" y="2286000"/>
            <a:ext cx="514350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楷体_GB2312" pitchFamily="49" charset="-122"/>
              </a:rPr>
              <a:t>1.写阳光朗照下的山景</a:t>
            </a:r>
            <a:r>
              <a:rPr lang="zh-CN" altLang="en-US" sz="3600" dirty="0">
                <a:latin typeface="+mn-lt"/>
                <a:ea typeface="楷体_GB2312" pitchFamily="49" charset="-122"/>
              </a:rPr>
              <a:t>。</a:t>
            </a:r>
          </a:p>
        </p:txBody>
      </p:sp>
      <p:sp>
        <p:nvSpPr>
          <p:cNvPr id="32776" name="Rectangl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962400" y="3352800"/>
            <a:ext cx="377190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楷体_GB2312" pitchFamily="49" charset="-122"/>
              </a:rPr>
              <a:t>2.写雪后的山景。</a:t>
            </a:r>
          </a:p>
        </p:txBody>
      </p:sp>
      <p:sp>
        <p:nvSpPr>
          <p:cNvPr id="32777" name="Rectangl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962400" y="4267200"/>
            <a:ext cx="285750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楷体_GB2312" pitchFamily="49" charset="-122"/>
              </a:rPr>
              <a:t>3.城外远山。</a:t>
            </a:r>
          </a:p>
        </p:txBody>
      </p:sp>
      <p:grpSp>
        <p:nvGrpSpPr>
          <p:cNvPr id="32781" name="Group 13"/>
          <p:cNvGrpSpPr>
            <a:grpSpLocks/>
          </p:cNvGrpSpPr>
          <p:nvPr/>
        </p:nvGrpSpPr>
        <p:grpSpPr bwMode="auto">
          <a:xfrm>
            <a:off x="434975" y="1104900"/>
            <a:ext cx="838200" cy="4984750"/>
            <a:chOff x="288" y="720"/>
            <a:chExt cx="528" cy="3140"/>
          </a:xfrm>
        </p:grpSpPr>
        <p:sp>
          <p:nvSpPr>
            <p:cNvPr id="32771" name="Rectangle 3"/>
            <p:cNvSpPr>
              <a:spLocks noChangeArrowheads="1"/>
            </p:cNvSpPr>
            <p:nvPr/>
          </p:nvSpPr>
          <p:spPr bwMode="auto">
            <a:xfrm>
              <a:off x="336" y="720"/>
              <a:ext cx="480" cy="40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FF0000"/>
              </a:outerShdw>
            </a:effectLst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latin typeface="+mn-lt"/>
                  <a:ea typeface="楷体_GB2312" pitchFamily="49" charset="-122"/>
                </a:rPr>
                <a:t>一</a:t>
              </a:r>
            </a:p>
          </p:txBody>
        </p:sp>
        <p:sp>
          <p:nvSpPr>
            <p:cNvPr id="32773" name="Rectangle 5"/>
            <p:cNvSpPr>
              <a:spLocks noChangeArrowheads="1"/>
            </p:cNvSpPr>
            <p:nvPr/>
          </p:nvSpPr>
          <p:spPr bwMode="auto">
            <a:xfrm>
              <a:off x="288" y="2064"/>
              <a:ext cx="404" cy="40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FF0000"/>
              </a:outerShdw>
            </a:effectLst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>
                  <a:latin typeface="+mn-lt"/>
                  <a:ea typeface="楷体_GB2312" pitchFamily="49" charset="-122"/>
                </a:rPr>
                <a:t>二</a:t>
              </a:r>
            </a:p>
          </p:txBody>
        </p:sp>
        <p:sp>
          <p:nvSpPr>
            <p:cNvPr id="32778" name="Rectangle 10"/>
            <p:cNvSpPr>
              <a:spLocks noChangeArrowheads="1"/>
            </p:cNvSpPr>
            <p:nvPr/>
          </p:nvSpPr>
          <p:spPr bwMode="auto">
            <a:xfrm>
              <a:off x="336" y="3456"/>
              <a:ext cx="404" cy="40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FF0000"/>
              </a:outerShdw>
            </a:effectLst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>
                  <a:latin typeface="+mn-lt"/>
                  <a:ea typeface="楷体_GB2312" pitchFamily="49" charset="-122"/>
                </a:rPr>
                <a:t>三</a:t>
              </a:r>
            </a:p>
          </p:txBody>
        </p:sp>
      </p:grpSp>
      <p:sp>
        <p:nvSpPr>
          <p:cNvPr id="32779" name="Rectangle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47800" y="5486400"/>
            <a:ext cx="42989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楷体_GB2312" pitchFamily="49" charset="-122"/>
              </a:rPr>
              <a:t>写济南冬天的水色。</a:t>
            </a:r>
          </a:p>
        </p:txBody>
      </p:sp>
      <p:sp>
        <p:nvSpPr>
          <p:cNvPr id="32780" name="AutoShape 12"/>
          <p:cNvSpPr>
            <a:spLocks/>
          </p:cNvSpPr>
          <p:nvPr/>
        </p:nvSpPr>
        <p:spPr bwMode="auto">
          <a:xfrm>
            <a:off x="3505200" y="2286000"/>
            <a:ext cx="457200" cy="2514600"/>
          </a:xfrm>
          <a:prstGeom prst="leftBrace">
            <a:avLst>
              <a:gd name="adj1" fmla="val 45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pic>
        <p:nvPicPr>
          <p:cNvPr id="25610" name="Picture 15" descr="3(1)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12113" y="5807075"/>
            <a:ext cx="1131887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utoUpdateAnimBg="0"/>
      <p:bldP spid="32774" grpId="0" autoUpdateAnimBg="0"/>
      <p:bldP spid="32775" grpId="0" autoUpdateAnimBg="0"/>
      <p:bldP spid="32776" grpId="0" autoUpdateAnimBg="0"/>
      <p:bldP spid="32777" grpId="0" autoUpdateAnimBg="0"/>
      <p:bldP spid="32779" grpId="0" autoUpdateAnimBg="0"/>
      <p:bldP spid="3278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第一节</a:t>
            </a: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对于一个在北平住惯的人，像我，冬天要是不刮风，便觉得是奇迹</a:t>
            </a:r>
            <a:r>
              <a:rPr lang="en-US" altLang="zh-CN" smtClean="0"/>
              <a:t>;</a:t>
            </a:r>
            <a:r>
              <a:rPr lang="zh-CN" altLang="zh-CN" smtClean="0"/>
              <a:t>济南的冬天是没有风声的。对于一个刚由伦敦回来的人，像我，冬天要能看得见日光，便觉得是怪事</a:t>
            </a:r>
            <a:r>
              <a:rPr lang="en-US" altLang="zh-CN" smtClean="0"/>
              <a:t>;</a:t>
            </a:r>
            <a:r>
              <a:rPr lang="zh-CN" altLang="zh-CN" smtClean="0"/>
              <a:t>济南的冬天是响晴的。自然，在热带的地方，日光是永远那么毒，响亮的天气，反有点叫人害怕。可是，在北中国的冬天，而能有温晴的天气，济南真得算个宝地。</a:t>
            </a:r>
          </a:p>
          <a:p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468313" y="2060575"/>
            <a:ext cx="8153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华文中宋" pitchFamily="2" charset="-122"/>
              </a:rPr>
              <a:t>济南的冬天</a:t>
            </a:r>
            <a:r>
              <a:rPr lang="zh-CN" altLang="en-US" sz="3600" b="1">
                <a:solidFill>
                  <a:srgbClr val="990000"/>
                </a:solidFill>
                <a:latin typeface="Times New Roman" pitchFamily="18" charset="0"/>
                <a:ea typeface="华文中宋" pitchFamily="2" charset="-122"/>
              </a:rPr>
              <a:t>无风声</a:t>
            </a:r>
            <a:r>
              <a:rPr lang="zh-CN" altLang="en-US" sz="3600" b="1">
                <a:latin typeface="Times New Roman" pitchFamily="18" charset="0"/>
                <a:ea typeface="华文中宋" pitchFamily="2" charset="-122"/>
              </a:rPr>
              <a:t>、</a:t>
            </a:r>
            <a:r>
              <a:rPr lang="zh-CN" altLang="en-US" sz="3600" b="1">
                <a:solidFill>
                  <a:srgbClr val="990000"/>
                </a:solidFill>
                <a:latin typeface="Times New Roman" pitchFamily="18" charset="0"/>
                <a:ea typeface="华文中宋" pitchFamily="2" charset="-122"/>
              </a:rPr>
              <a:t>无重雾</a:t>
            </a:r>
            <a:r>
              <a:rPr lang="zh-CN" altLang="en-US" sz="3600" b="1">
                <a:latin typeface="Times New Roman" pitchFamily="18" charset="0"/>
                <a:ea typeface="华文中宋" pitchFamily="2" charset="-122"/>
              </a:rPr>
              <a:t>、</a:t>
            </a:r>
            <a:r>
              <a:rPr lang="zh-CN" altLang="en-US" sz="3600" b="1">
                <a:solidFill>
                  <a:srgbClr val="990000"/>
                </a:solidFill>
                <a:latin typeface="Times New Roman" pitchFamily="18" charset="0"/>
                <a:ea typeface="华文中宋" pitchFamily="2" charset="-122"/>
              </a:rPr>
              <a:t>无毒日</a:t>
            </a:r>
            <a:r>
              <a:rPr lang="zh-CN" altLang="en-US" sz="3600" b="1">
                <a:latin typeface="Times New Roman" pitchFamily="18" charset="0"/>
                <a:ea typeface="华文中宋" pitchFamily="2" charset="-122"/>
              </a:rPr>
              <a:t>，天气“</a:t>
            </a:r>
            <a:r>
              <a:rPr lang="zh-CN" altLang="en-US" sz="3600" b="1">
                <a:solidFill>
                  <a:srgbClr val="990000"/>
                </a:solidFill>
                <a:latin typeface="Times New Roman" pitchFamily="18" charset="0"/>
                <a:ea typeface="华文中宋" pitchFamily="2" charset="-122"/>
              </a:rPr>
              <a:t>温晴</a:t>
            </a:r>
            <a:r>
              <a:rPr lang="zh-CN" altLang="en-US" sz="3600" b="1">
                <a:latin typeface="Times New Roman" pitchFamily="18" charset="0"/>
                <a:ea typeface="华文中宋" pitchFamily="2" charset="-122"/>
              </a:rPr>
              <a:t>”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0" y="4114800"/>
            <a:ext cx="1828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Times New Roman" pitchFamily="18" charset="0"/>
                <a:ea typeface="楷体_GB2312"/>
                <a:cs typeface="楷体_GB2312"/>
              </a:rPr>
              <a:t>对比</a:t>
            </a:r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auto">
          <a:xfrm>
            <a:off x="1828800" y="4572000"/>
            <a:ext cx="1143000" cy="3810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solidFill>
                <a:srgbClr val="99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7349" name="AutoShape 5"/>
          <p:cNvSpPr>
            <a:spLocks/>
          </p:cNvSpPr>
          <p:nvPr/>
        </p:nvSpPr>
        <p:spPr bwMode="auto">
          <a:xfrm>
            <a:off x="3124200" y="4038600"/>
            <a:ext cx="457200" cy="1295400"/>
          </a:xfrm>
          <a:prstGeom prst="leftBrace">
            <a:avLst>
              <a:gd name="adj1" fmla="val 23611"/>
              <a:gd name="adj2" fmla="val 50000"/>
            </a:avLst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solidFill>
                <a:schemeClr val="accent1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3657600" y="36576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华文中宋" pitchFamily="2" charset="-122"/>
              </a:rPr>
              <a:t>与北平比</a:t>
            </a:r>
            <a:r>
              <a:rPr lang="zh-CN" altLang="en-US" sz="4000" b="1">
                <a:solidFill>
                  <a:srgbClr val="990000"/>
                </a:solidFill>
                <a:latin typeface="Times New Roman" pitchFamily="18" charset="0"/>
                <a:ea typeface="华文中宋" pitchFamily="2" charset="-122"/>
              </a:rPr>
              <a:t>  </a:t>
            </a: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3657600" y="4419600"/>
            <a:ext cx="2590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华文中宋" pitchFamily="2" charset="-122"/>
              </a:rPr>
              <a:t>与伦敦比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3657600" y="5181600"/>
            <a:ext cx="2514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华文中宋" pitchFamily="2" charset="-122"/>
              </a:rPr>
              <a:t>与热带比</a:t>
            </a: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6096000" y="37338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华文中宋" pitchFamily="2" charset="-122"/>
              </a:rPr>
              <a:t>无风</a:t>
            </a: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6096000" y="44196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华文中宋" pitchFamily="2" charset="-122"/>
              </a:rPr>
              <a:t>响晴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6096000" y="51054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华文中宋" pitchFamily="2" charset="-122"/>
              </a:rPr>
              <a:t>温晴</a:t>
            </a:r>
          </a:p>
        </p:txBody>
      </p:sp>
      <p:sp>
        <p:nvSpPr>
          <p:cNvPr id="57356" name="AutoShape 12"/>
          <p:cNvSpPr>
            <a:spLocks/>
          </p:cNvSpPr>
          <p:nvPr/>
        </p:nvSpPr>
        <p:spPr bwMode="auto">
          <a:xfrm>
            <a:off x="7696200" y="3962400"/>
            <a:ext cx="152400" cy="1447800"/>
          </a:xfrm>
          <a:prstGeom prst="rightBrace">
            <a:avLst>
              <a:gd name="adj1" fmla="val 79167"/>
              <a:gd name="adj2" fmla="val 50000"/>
            </a:avLst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7969250" y="3962400"/>
            <a:ext cx="7937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华文中宋" pitchFamily="2" charset="-122"/>
              </a:rPr>
              <a:t>宝地</a:t>
            </a:r>
          </a:p>
        </p:txBody>
      </p:sp>
      <p:sp>
        <p:nvSpPr>
          <p:cNvPr id="27661" name="Text Box 14"/>
          <p:cNvSpPr txBox="1">
            <a:spLocks noChangeArrowheads="1"/>
          </p:cNvSpPr>
          <p:nvPr/>
        </p:nvSpPr>
        <p:spPr bwMode="auto">
          <a:xfrm>
            <a:off x="1958975" y="1058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ea typeface="黑体" pitchFamily="49" charset="-122"/>
            </a:endParaRPr>
          </a:p>
        </p:txBody>
      </p:sp>
      <p:sp>
        <p:nvSpPr>
          <p:cNvPr id="57359" name="Text Box 15"/>
          <p:cNvSpPr txBox="1">
            <a:spLocks noChangeArrowheads="1"/>
          </p:cNvSpPr>
          <p:nvPr/>
        </p:nvSpPr>
        <p:spPr bwMode="auto">
          <a:xfrm>
            <a:off x="0" y="765175"/>
            <a:ext cx="87487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ea typeface="黑体" pitchFamily="49" charset="-122"/>
              </a:rPr>
              <a:t>   为什么说济南是个“宝地”</a:t>
            </a:r>
            <a:r>
              <a:rPr lang="en-US" altLang="zh-CN" sz="3600" b="1">
                <a:ea typeface="黑体" pitchFamily="49" charset="-122"/>
              </a:rPr>
              <a:t>? </a:t>
            </a:r>
            <a:r>
              <a:rPr lang="zh-CN" altLang="en-US" sz="3600" b="1">
                <a:ea typeface="黑体" pitchFamily="49" charset="-122"/>
              </a:rPr>
              <a:t>这个结论</a:t>
            </a:r>
          </a:p>
          <a:p>
            <a:r>
              <a:rPr lang="zh-CN" altLang="en-US" sz="3600" b="1">
                <a:ea typeface="黑体" pitchFamily="49" charset="-122"/>
              </a:rPr>
              <a:t>是怎么得来的？</a:t>
            </a:r>
          </a:p>
        </p:txBody>
      </p:sp>
      <p:sp>
        <p:nvSpPr>
          <p:cNvPr id="57360" name="Text Box 16"/>
          <p:cNvSpPr txBox="1">
            <a:spLocks noChangeArrowheads="1"/>
          </p:cNvSpPr>
          <p:nvPr/>
        </p:nvSpPr>
        <p:spPr bwMode="auto">
          <a:xfrm>
            <a:off x="2268538" y="0"/>
            <a:ext cx="2940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>
                <a:solidFill>
                  <a:srgbClr val="990000"/>
                </a:solidFill>
                <a:ea typeface="黑体" pitchFamily="49" charset="-122"/>
              </a:rPr>
              <a:t>质疑探究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  <p:bldP spid="57348" grpId="0" animBg="1"/>
      <p:bldP spid="57349" grpId="0" animBg="1"/>
      <p:bldP spid="57350" grpId="0"/>
      <p:bldP spid="57351" grpId="0"/>
      <p:bldP spid="57352" grpId="0"/>
      <p:bldP spid="57353" grpId="0"/>
      <p:bldP spid="57354" grpId="0"/>
      <p:bldP spid="57355" grpId="0"/>
      <p:bldP spid="57356" grpId="0" animBg="1"/>
      <p:bldP spid="57357" grpId="0"/>
      <p:bldP spid="57359" grpId="0"/>
      <p:bldP spid="573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762000" y="381000"/>
            <a:ext cx="58991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运用对比手法写有什么好处?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304800" y="1371600"/>
            <a:ext cx="8610600" cy="22891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    通过三组对比，突出济南冬天</a:t>
            </a:r>
            <a:r>
              <a:rPr lang="zh-CN" altLang="en-US" sz="360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温晴</a:t>
            </a:r>
            <a:r>
              <a:rPr lang="zh-CN" altLang="en-US" sz="360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的特点，由</a:t>
            </a:r>
            <a:r>
              <a:rPr lang="zh-CN" altLang="en-US" sz="360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奇迹</a:t>
            </a:r>
            <a:r>
              <a:rPr lang="zh-CN" altLang="en-US" sz="360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怪事</a:t>
            </a:r>
            <a:r>
              <a:rPr lang="zh-CN" altLang="en-US" sz="360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害怕</a:t>
            </a:r>
            <a:r>
              <a:rPr lang="zh-CN" altLang="en-US" sz="360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引出</a:t>
            </a:r>
            <a:r>
              <a:rPr lang="zh-CN" altLang="en-US" sz="360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宝地</a:t>
            </a:r>
            <a:r>
              <a:rPr lang="zh-CN" altLang="en-US" sz="360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，文章紧紧抓住这一天气特点，描绘济南冬天的景色。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609600" y="4114800"/>
            <a:ext cx="7848600" cy="1190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这些对比来自作者对济南冬天的感受，来自作者对济南的爱。</a:t>
            </a:r>
          </a:p>
        </p:txBody>
      </p:sp>
      <p:pic>
        <p:nvPicPr>
          <p:cNvPr id="28676" name="Picture 6" descr="3(1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2113" y="5797550"/>
            <a:ext cx="1131887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utoUpdateAnimBg="0"/>
      <p:bldP spid="3891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1"/>
          <p:cNvSpPr>
            <a:spLocks noChangeArrowheads="1"/>
          </p:cNvSpPr>
          <p:nvPr/>
        </p:nvSpPr>
        <p:spPr bwMode="auto">
          <a:xfrm>
            <a:off x="900113" y="1196975"/>
            <a:ext cx="72009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/>
                <a:ea typeface="黑体" pitchFamily="49" charset="-122"/>
              </a:rPr>
              <a:t>文章布局谋篇层次井然。开头第一段，写济南冬天的天气。作者以自己的亲身感受，通过和北平、伦敦、热带的对比，写济南冬天无风声、无重雾、无毒日的“奇迹”“怪事”，突出它的“温晴”，赞誉它是个“宝地”。这是贯串全文的主线，济南冬天独有的美景，都是与此相联系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第二节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设若单单是有阳光，那也算不了出奇。请闭上眼睛想：一个老城，有山有水，全在天底下晒着阳光，暖和安适地睡着，只等春风来把它们唤醒，这是不是个理想的境界</a:t>
            </a:r>
            <a:r>
              <a:rPr lang="en-US" altLang="zh-CN" dirty="0"/>
              <a:t>?</a:t>
            </a:r>
            <a:r>
              <a:rPr lang="zh-CN" altLang="zh-CN" dirty="0"/>
              <a:t>小山整把济南围了个圈儿，只有北边缺着点口儿。这一圈小山在冬天特别可爱，好像是把济南放在一个小摇篮里，它们安静不动地低声地说：</a:t>
            </a:r>
            <a:r>
              <a:rPr lang="en-US" altLang="zh-CN" dirty="0"/>
              <a:t>“</a:t>
            </a:r>
            <a:r>
              <a:rPr lang="zh-CN" altLang="zh-CN" dirty="0"/>
              <a:t>你们放心吧，这儿准保暖和。</a:t>
            </a:r>
            <a:r>
              <a:rPr lang="en-US" altLang="zh-CN" dirty="0"/>
              <a:t>”</a:t>
            </a:r>
            <a:r>
              <a:rPr lang="zh-CN" altLang="zh-CN" dirty="0"/>
              <a:t>真的，济南的人们在冬天是面上含笑的。他们一看那些小山，心中便觉得有了着落，有了依靠。他们由天上看到山上，便不知不觉地想起：</a:t>
            </a:r>
            <a:r>
              <a:rPr lang="en-US" altLang="zh-CN" dirty="0"/>
              <a:t>“</a:t>
            </a:r>
            <a:r>
              <a:rPr lang="zh-CN" altLang="zh-CN" dirty="0"/>
              <a:t>明天也许就是春天了吧</a:t>
            </a:r>
            <a:r>
              <a:rPr lang="en-US" altLang="zh-CN" dirty="0"/>
              <a:t>?</a:t>
            </a:r>
            <a:r>
              <a:rPr lang="zh-CN" altLang="zh-CN" dirty="0"/>
              <a:t>这样的温暖，今天夜里山草也许就绿起来了吧</a:t>
            </a:r>
            <a:r>
              <a:rPr lang="en-US" altLang="zh-CN" dirty="0"/>
              <a:t>?”</a:t>
            </a:r>
            <a:r>
              <a:rPr lang="zh-CN" altLang="zh-CN" dirty="0"/>
              <a:t>就是这点幻想不能一时实现，他们也并不着急，因为有这样慈善的冬天，干啥还希望别的呢</a:t>
            </a:r>
            <a:r>
              <a:rPr lang="en-US" altLang="zh-CN" dirty="0"/>
              <a:t>!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228600" y="0"/>
            <a:ext cx="868680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作者怎样写出阳光朗照下的小山特别可爱?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514600" y="1905000"/>
            <a:ext cx="5791200" cy="1190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一连串相关的拟人手法，烘托舒适温暖的环境。</a:t>
            </a:r>
          </a:p>
        </p:txBody>
      </p:sp>
      <p:grpSp>
        <p:nvGrpSpPr>
          <p:cNvPr id="39945" name="Group 9"/>
          <p:cNvGrpSpPr>
            <a:grpSpLocks/>
          </p:cNvGrpSpPr>
          <p:nvPr/>
        </p:nvGrpSpPr>
        <p:grpSpPr bwMode="auto">
          <a:xfrm>
            <a:off x="304800" y="685800"/>
            <a:ext cx="8839200" cy="1828800"/>
            <a:chOff x="192" y="624"/>
            <a:chExt cx="5568" cy="1152"/>
          </a:xfrm>
        </p:grpSpPr>
        <p:sp>
          <p:nvSpPr>
            <p:cNvPr id="39940" name="Rectangle 4"/>
            <p:cNvSpPr>
              <a:spLocks noChangeArrowheads="1"/>
            </p:cNvSpPr>
            <p:nvPr/>
          </p:nvSpPr>
          <p:spPr bwMode="auto">
            <a:xfrm>
              <a:off x="192" y="624"/>
              <a:ext cx="5568" cy="109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FF0066"/>
              </a:outerShdw>
            </a:effectLst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latin typeface="+mn-lt"/>
                  <a:ea typeface="楷体_GB2312" pitchFamily="49" charset="-122"/>
                </a:rPr>
                <a:t>       一个老城，有山有水，全在天底下晒着阳光，暖和安适地睡着，只等春风来把它们唤醒。</a:t>
              </a:r>
            </a:p>
          </p:txBody>
        </p:sp>
        <p:sp>
          <p:nvSpPr>
            <p:cNvPr id="31751" name="Oval 6"/>
            <p:cNvSpPr>
              <a:spLocks noChangeArrowheads="1"/>
            </p:cNvSpPr>
            <p:nvPr/>
          </p:nvSpPr>
          <p:spPr bwMode="auto">
            <a:xfrm>
              <a:off x="5328" y="1008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  <p:sp>
          <p:nvSpPr>
            <p:cNvPr id="31752" name="Oval 7"/>
            <p:cNvSpPr>
              <a:spLocks noChangeArrowheads="1"/>
            </p:cNvSpPr>
            <p:nvPr/>
          </p:nvSpPr>
          <p:spPr bwMode="auto">
            <a:xfrm>
              <a:off x="2976" y="1344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  <p:sp>
          <p:nvSpPr>
            <p:cNvPr id="31753" name="Oval 8"/>
            <p:cNvSpPr>
              <a:spLocks noChangeArrowheads="1"/>
            </p:cNvSpPr>
            <p:nvPr/>
          </p:nvSpPr>
          <p:spPr bwMode="auto">
            <a:xfrm>
              <a:off x="1248" y="1728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</p:grp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304800" y="3200400"/>
            <a:ext cx="8458200" cy="17399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lt"/>
                <a:ea typeface="楷体_GB2312" pitchFamily="49" charset="-122"/>
              </a:rPr>
              <a:t>       这一圈小山在冬天特别可爱，好像是把济南放在一个小摇篮里，它们安静不动地低声地说</a:t>
            </a:r>
            <a:r>
              <a:rPr lang="zh-CN" altLang="en-US" sz="3600" dirty="0">
                <a:latin typeface="Times New Roman"/>
                <a:ea typeface="楷体_GB2312" pitchFamily="49" charset="-122"/>
              </a:rPr>
              <a:t>……</a:t>
            </a:r>
            <a:endParaRPr lang="zh-CN" altLang="en-US" sz="3600" dirty="0">
              <a:latin typeface="+mn-lt"/>
              <a:ea typeface="楷体_GB2312" pitchFamily="49" charset="-122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228600" y="4876800"/>
            <a:ext cx="8686800" cy="15081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zh-CN" altLang="en-US" sz="2800" dirty="0">
                <a:solidFill>
                  <a:srgbClr val="FFFF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小摇篮</a:t>
            </a:r>
            <a:r>
              <a:rPr lang="zh-CN" altLang="en-US" sz="2800" dirty="0">
                <a:solidFill>
                  <a:srgbClr val="FFFF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比喻小山围城的地理环境，用</a:t>
            </a:r>
            <a:r>
              <a:rPr lang="zh-CN" altLang="en-US" sz="2800" dirty="0">
                <a:solidFill>
                  <a:srgbClr val="FFFF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看护者</a:t>
            </a:r>
            <a:r>
              <a:rPr lang="zh-CN" altLang="en-US" sz="2800" dirty="0">
                <a:solidFill>
                  <a:srgbClr val="FFFF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比喻四周的小山，加上温存体贴的抚慰，写出这一圈小山的特别可爱。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utoUpdateAnimBg="0"/>
      <p:bldP spid="39946" grpId="0" autoUpdateAnimBg="0"/>
      <p:bldP spid="3994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60350"/>
            <a:ext cx="300831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8313" y="287338"/>
            <a:ext cx="4859337" cy="364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075" y="4076700"/>
            <a:ext cx="37798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0100" y="4113213"/>
            <a:ext cx="4195763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838200" y="381000"/>
            <a:ext cx="7848600" cy="1190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lt"/>
                <a:ea typeface="楷体_GB2312" pitchFamily="49" charset="-122"/>
              </a:rPr>
              <a:t>      面上含笑；一看那些小山，心中便觉得有了着落，有了依靠；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838200" y="3048000"/>
            <a:ext cx="7772400" cy="1190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lt"/>
                <a:ea typeface="楷体_GB2312" pitchFamily="49" charset="-122"/>
              </a:rPr>
              <a:t>      从人们的感受写，不仅描绘笑容，更突出心理活动。</a:t>
            </a:r>
          </a:p>
        </p:txBody>
      </p:sp>
      <p:pic>
        <p:nvPicPr>
          <p:cNvPr id="32771" name="Picture 7" descr="3(1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2113" y="5797550"/>
            <a:ext cx="1131887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第三节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最妙的是下点小雪呀。看吧，山上的矮松越发的青黑，树尖上顶着一髻儿白花，好像日本看护妇。山尖全白了，给蓝天镶上一道银边。山坡上，有的地方雪厚点，有的地方草色还露着</a:t>
            </a:r>
            <a:r>
              <a:rPr lang="en-US" altLang="zh-CN" dirty="0"/>
              <a:t>;</a:t>
            </a:r>
            <a:r>
              <a:rPr lang="zh-CN" altLang="zh-CN" dirty="0"/>
              <a:t>这样，一道儿白，一道儿暗黄，给山们穿上一件带水纹的花衣</a:t>
            </a:r>
            <a:r>
              <a:rPr lang="en-US" altLang="zh-CN" dirty="0"/>
              <a:t>;</a:t>
            </a:r>
            <a:r>
              <a:rPr lang="zh-CN" altLang="zh-CN" dirty="0"/>
              <a:t>看着看着，这件花衣好像被风儿吹动，叫你希望看见一点更美的山的肌肤。等到快日落的时候，微黄的阳光斜射在山腰上，那点薄雪好像忽然害了羞，微微露出点粉色。就是下小雪吧，济南是受不住大雪的，那些小山太秀气</a:t>
            </a:r>
            <a:r>
              <a:rPr lang="en-US" altLang="zh-CN" dirty="0"/>
              <a:t>!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838200" y="609600"/>
            <a:ext cx="74993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FF0000"/>
                </a:solidFill>
                <a:latin typeface="+mn-lt"/>
                <a:ea typeface="楷体_GB2312" pitchFamily="49" charset="-122"/>
              </a:rPr>
              <a:t>文章按怎样的顺序描写雪后的山景？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609600" y="2057400"/>
            <a:ext cx="7924800" cy="17399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FF0000"/>
                </a:solidFill>
                <a:latin typeface="+mn-lt"/>
                <a:ea typeface="楷体_GB2312" pitchFamily="49" charset="-122"/>
              </a:rPr>
              <a:t>       按照空间顺序，从山上、山尖至山坡、山腰，有层次地写出秀美的山景。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冬天景象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8200"/>
            <a:ext cx="4038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457200" y="0"/>
            <a:ext cx="3051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6600"/>
                </a:solidFill>
                <a:latin typeface="Times New Roman" pitchFamily="18" charset="0"/>
                <a:ea typeface="楷体_GB2312"/>
                <a:cs typeface="楷体_GB2312"/>
              </a:rPr>
              <a:t>薄雪覆盖下的山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4038600" y="457200"/>
            <a:ext cx="510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薄雪覆盖的小山，有什么特点，妙在哪里？</a:t>
            </a:r>
            <a:endParaRPr lang="zh-CN" altLang="en-US" sz="3200" b="1">
              <a:solidFill>
                <a:srgbClr val="99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4067175" y="1844675"/>
            <a:ext cx="48768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特点：</a:t>
            </a:r>
            <a:r>
              <a:rPr lang="zh-CN" altLang="en-US" sz="28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秀气，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作者按</a:t>
            </a:r>
            <a:r>
              <a:rPr lang="zh-CN" altLang="en-US" sz="28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空间顺序</a:t>
            </a: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描绘，写出了小山妙在</a:t>
            </a:r>
            <a:r>
              <a:rPr lang="zh-CN" altLang="en-US" sz="28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雪的光、色、态</a:t>
            </a: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上。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250825" y="4149725"/>
            <a:ext cx="8893175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“白花” 、“看护妇”比喻</a:t>
            </a:r>
            <a:r>
              <a:rPr lang="zh-CN" altLang="en-US" sz="28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雪光，“</a:t>
            </a: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带水纹的花衣”比喻</a:t>
            </a:r>
            <a:r>
              <a:rPr lang="zh-CN" altLang="en-US" sz="28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雪色，</a:t>
            </a: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“山的肌肤”“镶银边”比喻</a:t>
            </a:r>
            <a:r>
              <a:rPr lang="zh-CN" altLang="en-US" sz="28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雪态，“</a:t>
            </a: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露出粉色“害羞”拟人手法写出</a:t>
            </a:r>
            <a:r>
              <a:rPr lang="zh-CN" altLang="en-US" sz="28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雪态。</a:t>
            </a: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从</a:t>
            </a:r>
            <a:r>
              <a:rPr lang="zh-CN" altLang="en-US" sz="28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上到下</a:t>
            </a: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，如工笔画，描写出薄雪覆盖下的小山特别的娇柔秀气。（“顶、镶、穿、露”动词准确生动。）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utoUpdateAnimBg="0"/>
      <p:bldP spid="64516" grpId="0" autoUpdateAnimBg="0"/>
      <p:bldP spid="64517" grpId="0" autoUpdateAnimBg="0"/>
      <p:bldP spid="6451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457200" y="228600"/>
            <a:ext cx="8008938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最妙的是下点小雪呀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雪后山景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妙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在何处?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81000" y="2057400"/>
            <a:ext cx="48768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山上的矮松越发的青黑，树尖上顶着一髻儿白花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5867400" y="2057400"/>
            <a:ext cx="26670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atin typeface="+mn-lt"/>
                <a:ea typeface="楷体_GB2312" pitchFamily="49" charset="-122"/>
              </a:rPr>
              <a:t>松的翠与雪的白相映生色；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5791200" y="3581400"/>
            <a:ext cx="30480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atin typeface="+mn-lt"/>
                <a:ea typeface="楷体_GB2312" pitchFamily="49" charset="-122"/>
              </a:rPr>
              <a:t>如洗的蓝天与似银的雪相映生辉；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5562600" y="5181600"/>
            <a:ext cx="35814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atin typeface="+mn-lt"/>
                <a:ea typeface="楷体_GB2312" pitchFamily="49" charset="-122"/>
              </a:rPr>
              <a:t>白雪与暗黄的草色，组成彩色的美景。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381000" y="3505200"/>
            <a:ext cx="44196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山尖全白了，给蓝天镶上一道银边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，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304800" y="4953000"/>
            <a:ext cx="4114800" cy="15541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一道儿白，一道儿暗黄，给山们穿上一件带水纹的花衣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，</a:t>
            </a: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762000" y="1143000"/>
            <a:ext cx="457200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FF00"/>
                </a:solidFill>
                <a:latin typeface="+mn-lt"/>
                <a:ea typeface="楷体_GB2312" pitchFamily="49" charset="-122"/>
              </a:rPr>
              <a:t>1.妙在雪光、雪色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utoUpdateAnimBg="0"/>
      <p:bldP spid="41988" grpId="0" autoUpdateAnimBg="0"/>
      <p:bldP spid="41989" grpId="0" autoUpdateAnimBg="0"/>
      <p:bldP spid="41990" grpId="0" autoUpdateAnimBg="0"/>
      <p:bldP spid="41991" grpId="0" autoUpdateAnimBg="0"/>
      <p:bldP spid="41992" grpId="0" autoUpdateAnimBg="0"/>
      <p:bldP spid="41993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28600" y="1905000"/>
            <a:ext cx="4572000" cy="30464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dirty="0">
                <a:latin typeface="+mn-lt"/>
                <a:ea typeface="楷体_GB2312" pitchFamily="49" charset="-122"/>
              </a:rPr>
              <a:t>这件花衣好像被风儿吹动，叫你希望看见一点更美的山的肌肤</a:t>
            </a:r>
            <a:r>
              <a:rPr lang="zh-CN" altLang="en-US" sz="3200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dirty="0">
                <a:latin typeface="+mn-lt"/>
                <a:ea typeface="楷体_GB2312" pitchFamily="49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latin typeface="+mn-lt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dirty="0">
                <a:latin typeface="+mn-lt"/>
                <a:ea typeface="楷体_GB2312" pitchFamily="49" charset="-122"/>
              </a:rPr>
              <a:t>那点薄雪好像忽然害了羞，微微露出点粉色</a:t>
            </a:r>
            <a:r>
              <a:rPr lang="zh-CN" altLang="en-US" sz="3200" dirty="0">
                <a:latin typeface="Times New Roman"/>
                <a:ea typeface="楷体_GB2312" pitchFamily="49" charset="-122"/>
              </a:rPr>
              <a:t>”</a:t>
            </a:r>
            <a:endParaRPr lang="zh-CN" altLang="en-US" sz="3200" dirty="0">
              <a:latin typeface="+mn-lt"/>
              <a:ea typeface="楷体_GB2312" pitchFamily="49" charset="-122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5181600" y="1981200"/>
            <a:ext cx="31242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以动写静，写出动人的形态；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5048250" y="3886200"/>
            <a:ext cx="409575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把薄雪比喻成害羞的少女，写出雪的情态。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143000" y="838200"/>
            <a:ext cx="358140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lt"/>
                <a:ea typeface="楷体_GB2312" pitchFamily="49" charset="-122"/>
              </a:rPr>
              <a:t>2.妙在雪态</a:t>
            </a:r>
          </a:p>
        </p:txBody>
      </p:sp>
      <p:pic>
        <p:nvPicPr>
          <p:cNvPr id="37893" name="Picture 7" descr="3(1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2113" y="5797550"/>
            <a:ext cx="1131887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12" grpId="0" autoUpdateAnimBg="0"/>
      <p:bldP spid="43013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第四节</a:t>
            </a:r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古老的济南，城内那么狭窄，城外又那么宽敞，山坡上卧着些小村庄，小村庄的房顶上卧着点雪，对，这是张小水墨画，也许是唐代的名手画的吧。</a:t>
            </a: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990600" y="1219200"/>
            <a:ext cx="262255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城外的远山。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533400" y="2209800"/>
            <a:ext cx="8305800" cy="25288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       用城内的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狭窄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映衬城外的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宽敞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，用两个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卧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字，传神、形象地照应了上文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暖和安适地睡着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用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唐代名手画的小水墨画</a:t>
            </a:r>
            <a:r>
              <a:rPr lang="zh-CN" altLang="en-US" sz="320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比喻城外的远山。三笔两笔就勾画了济南冬天城外远山的特点。</a:t>
            </a:r>
          </a:p>
        </p:txBody>
      </p:sp>
      <p:pic>
        <p:nvPicPr>
          <p:cNvPr id="39939" name="Picture 7" descr="3(1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2113" y="5797550"/>
            <a:ext cx="1131887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冬天的济南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0"/>
            <a:ext cx="4114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4198938" y="381000"/>
            <a:ext cx="733425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  <a:latin typeface="Times New Roman" pitchFamily="18" charset="0"/>
                <a:ea typeface="黑体" pitchFamily="49" charset="-122"/>
              </a:rPr>
              <a:t>城外的远山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0" y="533400"/>
            <a:ext cx="4191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隶书"/>
                <a:ea typeface="华文隶书"/>
                <a:cs typeface="华文隶书"/>
              </a:rPr>
              <a:t>你能概括城外远山的特点吗 ？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华文隶书"/>
                <a:ea typeface="华文隶书"/>
                <a:cs typeface="华文隶书"/>
              </a:rPr>
              <a:t>  </a:t>
            </a:r>
            <a:endParaRPr lang="zh-CN" altLang="en-US" sz="4000" b="1">
              <a:solidFill>
                <a:srgbClr val="990000"/>
              </a:solidFill>
              <a:latin typeface="华文隶书"/>
              <a:ea typeface="华文隶书"/>
              <a:cs typeface="华文隶书"/>
            </a:endParaRP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250825" y="3644900"/>
            <a:ext cx="8064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华文隶书"/>
                <a:cs typeface="华文隶书"/>
              </a:rPr>
              <a:t>素淡、雅致</a:t>
            </a:r>
            <a:r>
              <a:rPr lang="en-US" altLang="zh-CN" sz="4000" b="1">
                <a:latin typeface="Times New Roman" pitchFamily="18" charset="0"/>
                <a:ea typeface="华文隶书"/>
                <a:cs typeface="华文隶书"/>
              </a:rPr>
              <a:t>-------</a:t>
            </a:r>
            <a:r>
              <a:rPr lang="zh-CN" altLang="en-US" sz="4000" b="1">
                <a:latin typeface="Times New Roman" pitchFamily="18" charset="0"/>
                <a:ea typeface="华文隶书"/>
                <a:cs typeface="华文隶书"/>
              </a:rPr>
              <a:t>水墨画</a:t>
            </a:r>
            <a:endParaRPr lang="zh-CN" altLang="en-US" sz="4000" b="1">
              <a:solidFill>
                <a:srgbClr val="990000"/>
              </a:solidFill>
              <a:latin typeface="Times New Roman" pitchFamily="18" charset="0"/>
              <a:ea typeface="华文隶书"/>
              <a:cs typeface="华文隶书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utoUpdateAnimBg="0"/>
      <p:bldP spid="59396" grpId="0" autoUpdateAnimBg="0"/>
      <p:bldP spid="59397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第五、六节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那水呢，不但不结冰，倒反在绿萍上冒着点热气，水藻真绿，把终年贮蓄的绿色全拿出来了。天儿越晴，水藻越绿，就凭这些绿的精神，水也不忍得冻上，况且那些长枝的垂柳还要在水里照个影儿呢</a:t>
            </a:r>
            <a:r>
              <a:rPr lang="en-US" altLang="zh-CN" dirty="0"/>
              <a:t>!</a:t>
            </a:r>
            <a:r>
              <a:rPr lang="zh-CN" altLang="zh-CN" dirty="0"/>
              <a:t>看吧，由澄清的河水慢慢往上看吧，空中，半空中，天上，自上而下全是那么清亮，那么蓝汪汪的，整个的是块空灵的蓝水晶。这块水晶里，包着红屋顶，黄草山，像地毯上的小团花的小灰色树影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这就是冬天的济南。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zh-CN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5362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557338"/>
            <a:ext cx="2581275" cy="4086225"/>
          </a:xfrm>
        </p:spPr>
      </p:pic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708400" y="1484313"/>
            <a:ext cx="4978400" cy="5040312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en-US" dirty="0"/>
              <a:t>原名舒庆春，字舍予，满族人。老舍是他最常用的笔名，还有其他笔名舍予、絜青、絜予、非我、鸿来等。现代著名作家、小说家、剧作家。生于北京一个城市贫民家庭。</a:t>
            </a:r>
            <a:r>
              <a:rPr lang="en-US" altLang="zh-CN" dirty="0"/>
              <a:t>1918</a:t>
            </a:r>
            <a:r>
              <a:rPr lang="zh-CN" altLang="en-US" dirty="0"/>
              <a:t>年师范毕业后，曾任北京十七小学校长、天津南开中学语文教员。在五四新文化运动中，开始用白话创作。</a:t>
            </a:r>
            <a:r>
              <a:rPr lang="en-US" altLang="zh-CN" dirty="0"/>
              <a:t>1924</a:t>
            </a:r>
            <a:r>
              <a:rPr lang="zh-CN" altLang="en-US" dirty="0"/>
              <a:t>年赴英国，任伦敦大学东方学院中文讲师，并进行文学创作。</a:t>
            </a:r>
            <a:r>
              <a:rPr lang="en-US" altLang="zh-CN" dirty="0"/>
              <a:t>1929</a:t>
            </a:r>
            <a:r>
              <a:rPr lang="zh-CN" altLang="en-US" dirty="0"/>
              <a:t>年离英回国，先后任济南齐鲁大学、青岛山东大学教授。</a:t>
            </a:r>
            <a:r>
              <a:rPr lang="en-US" altLang="zh-CN" dirty="0"/>
              <a:t>1937</a:t>
            </a:r>
            <a:r>
              <a:rPr lang="zh-CN" altLang="en-US" dirty="0"/>
              <a:t>年，他的代表作</a:t>
            </a:r>
            <a:r>
              <a:rPr lang="en-US" altLang="zh-CN" dirty="0"/>
              <a:t>《</a:t>
            </a:r>
            <a:r>
              <a:rPr lang="zh-CN" altLang="en-US" dirty="0"/>
              <a:t>骆驼祥子</a:t>
            </a:r>
            <a:r>
              <a:rPr lang="en-US" altLang="zh-CN" dirty="0"/>
              <a:t>》</a:t>
            </a:r>
            <a:r>
              <a:rPr lang="zh-CN" altLang="en-US" dirty="0"/>
              <a:t>问世，被译成十几种文字，产生较大的国际影响。抗战爆发后，他在周恩来的直接关怀和帮助下，从事抗战文学活动，著有</a:t>
            </a:r>
            <a:r>
              <a:rPr lang="en-US" altLang="zh-CN" dirty="0"/>
              <a:t>《</a:t>
            </a:r>
            <a:r>
              <a:rPr lang="zh-CN" altLang="en-US" dirty="0"/>
              <a:t>茶馆</a:t>
            </a:r>
            <a:r>
              <a:rPr lang="en-US" altLang="zh-CN" dirty="0"/>
              <a:t>》《</a:t>
            </a:r>
            <a:r>
              <a:rPr lang="zh-CN" altLang="en-US" dirty="0"/>
              <a:t>一些印象</a:t>
            </a:r>
            <a:r>
              <a:rPr lang="en-US" altLang="zh-CN" dirty="0"/>
              <a:t>》</a:t>
            </a:r>
            <a:r>
              <a:rPr lang="zh-CN" altLang="en-US" dirty="0"/>
              <a:t>等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914400" y="304800"/>
            <a:ext cx="262255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lt"/>
                <a:ea typeface="楷体_GB2312" pitchFamily="49" charset="-122"/>
              </a:rPr>
              <a:t>济南冬天的水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304800" y="990600"/>
            <a:ext cx="266700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lt"/>
                <a:ea typeface="楷体_GB2312" pitchFamily="49" charset="-122"/>
              </a:rPr>
              <a:t>1.水的绿</a:t>
            </a:r>
            <a:r>
              <a:rPr lang="zh-CN" altLang="en-US" sz="3200" dirty="0">
                <a:solidFill>
                  <a:srgbClr val="FFFF00"/>
                </a:solidFill>
                <a:latin typeface="+mn-lt"/>
                <a:ea typeface="楷体_GB2312" pitchFamily="49" charset="-122"/>
              </a:rPr>
              <a:t>：</a:t>
            </a: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304800" y="3581400"/>
            <a:ext cx="320040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66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lt"/>
                <a:ea typeface="楷体_GB2312" pitchFamily="49" charset="-122"/>
              </a:rPr>
              <a:t>2.水的清、亮：</a:t>
            </a: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457200" y="1752600"/>
            <a:ext cx="8391525" cy="15700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n-lt"/>
                <a:ea typeface="楷体_GB2312" pitchFamily="49" charset="-122"/>
              </a:rPr>
              <a:t>      </a:t>
            </a:r>
            <a:r>
              <a:rPr lang="zh-CN" altLang="en-US" sz="3200" dirty="0">
                <a:latin typeface="+mn-lt"/>
                <a:ea typeface="楷体_GB2312" pitchFamily="49" charset="-122"/>
              </a:rPr>
              <a:t>作者描写绿萍的绿、水藻的绿、水面柳影的绿，衬托出水绿。由水的绿联想到绿的精神，联想到春意盎然的生机。</a:t>
            </a: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609600" y="4419600"/>
            <a:ext cx="8153400" cy="15700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lt"/>
                <a:ea typeface="楷体_GB2312" pitchFamily="49" charset="-122"/>
              </a:rPr>
              <a:t>      作者描写澄清的河水，自上而下全是那么清亮，那么蓝汪汪的，整个的是块空灵的蓝水晶。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utoUpdateAnimBg="0"/>
      <p:bldP spid="46087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304800" y="990600"/>
            <a:ext cx="5029200" cy="30464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accent2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n-lt"/>
                <a:ea typeface="+mn-ea"/>
              </a:rPr>
              <a:t>         </a:t>
            </a:r>
            <a:r>
              <a:rPr lang="zh-CN" altLang="en-US" sz="3200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水藻真绿，把终年贮蓄的绿色全拿出来了。</a:t>
            </a:r>
            <a:r>
              <a:rPr lang="zh-CN" altLang="en-US" sz="3200" dirty="0">
                <a:latin typeface="Times New Roman"/>
                <a:ea typeface="楷体_GB2312" pitchFamily="49" charset="-122"/>
              </a:rPr>
              <a:t>”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就凭这些绿的精神，水也不忍得冻上，况且那些长枝的垂柳还要在水里照个影儿呢!</a:t>
            </a:r>
            <a:r>
              <a:rPr lang="zh-CN" altLang="en-US" sz="3200" dirty="0">
                <a:latin typeface="Times New Roman"/>
                <a:ea typeface="楷体_GB2312" pitchFamily="49" charset="-122"/>
              </a:rPr>
              <a:t>”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5791200" y="1600200"/>
            <a:ext cx="30480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用拟人突出水的绿的特征。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457200" y="4724400"/>
            <a:ext cx="35052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accent2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dirty="0">
                <a:latin typeface="+mn-lt"/>
                <a:ea typeface="楷体_GB2312" pitchFamily="49" charset="-122"/>
              </a:rPr>
              <a:t>整个的是块空灵的蓝水晶</a:t>
            </a:r>
            <a:r>
              <a:rPr lang="zh-CN" altLang="en-US" sz="3200" dirty="0">
                <a:latin typeface="Times New Roman"/>
                <a:ea typeface="楷体_GB2312" pitchFamily="49" charset="-122"/>
              </a:rPr>
              <a:t>”</a:t>
            </a:r>
            <a:endParaRPr lang="zh-CN" altLang="en-US" sz="3200" dirty="0">
              <a:latin typeface="+mn-lt"/>
              <a:ea typeface="楷体_GB2312" pitchFamily="49" charset="-122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5562600" y="4648200"/>
            <a:ext cx="32766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+mn-lt"/>
                <a:ea typeface="楷体_GB2312" pitchFamily="49" charset="-122"/>
              </a:rPr>
              <a:t>用比喻突出水的清亮的特征。</a:t>
            </a:r>
          </a:p>
        </p:txBody>
      </p:sp>
      <p:pic>
        <p:nvPicPr>
          <p:cNvPr id="44037" name="Picture 7" descr="3(1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2113" y="5797550"/>
            <a:ext cx="1131887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  <p:bldP spid="47109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0" y="1600200"/>
            <a:ext cx="793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华文彩云"/>
                <a:cs typeface="华文彩云"/>
              </a:rPr>
              <a:t>济南的冬天</a:t>
            </a:r>
          </a:p>
        </p:txBody>
      </p:sp>
      <p:sp>
        <p:nvSpPr>
          <p:cNvPr id="61443" name="AutoShape 3"/>
          <p:cNvSpPr>
            <a:spLocks/>
          </p:cNvSpPr>
          <p:nvPr/>
        </p:nvSpPr>
        <p:spPr bwMode="auto">
          <a:xfrm>
            <a:off x="914400" y="609600"/>
            <a:ext cx="685800" cy="5562600"/>
          </a:xfrm>
          <a:prstGeom prst="leftBrace">
            <a:avLst>
              <a:gd name="adj1" fmla="val 67593"/>
              <a:gd name="adj2" fmla="val 50000"/>
            </a:avLst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1600200" y="0"/>
            <a:ext cx="6111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一济南的天气</a:t>
            </a:r>
            <a:r>
              <a:rPr lang="zh-CN" altLang="en-US" sz="28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 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1752600" y="4495800"/>
            <a:ext cx="61118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二冬天的济南</a:t>
            </a:r>
            <a:r>
              <a:rPr lang="zh-CN" altLang="en-US" sz="28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 </a:t>
            </a:r>
          </a:p>
        </p:txBody>
      </p:sp>
      <p:sp>
        <p:nvSpPr>
          <p:cNvPr id="61446" name="AutoShape 6"/>
          <p:cNvSpPr>
            <a:spLocks/>
          </p:cNvSpPr>
          <p:nvPr/>
        </p:nvSpPr>
        <p:spPr bwMode="auto">
          <a:xfrm>
            <a:off x="2209800" y="0"/>
            <a:ext cx="304800" cy="2667000"/>
          </a:xfrm>
          <a:prstGeom prst="leftBrace">
            <a:avLst>
              <a:gd name="adj1" fmla="val 72917"/>
              <a:gd name="adj2" fmla="val 50000"/>
            </a:avLst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61447" name="AutoShape 7"/>
          <p:cNvSpPr>
            <a:spLocks/>
          </p:cNvSpPr>
          <p:nvPr/>
        </p:nvSpPr>
        <p:spPr bwMode="auto">
          <a:xfrm>
            <a:off x="2286000" y="4191000"/>
            <a:ext cx="304800" cy="2667000"/>
          </a:xfrm>
          <a:prstGeom prst="leftBrace">
            <a:avLst>
              <a:gd name="adj1" fmla="val 72917"/>
              <a:gd name="adj2" fmla="val 50000"/>
            </a:avLst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2590800" y="0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异地之冬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4419600" y="0"/>
            <a:ext cx="510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北平         伦敦            热带 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4343400" y="457200"/>
            <a:ext cx="525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多风        多雾          日光毒</a:t>
            </a:r>
            <a:endParaRPr lang="zh-CN" altLang="en-US" sz="2800" b="1">
              <a:solidFill>
                <a:schemeClr val="bg1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4114800" y="1066800"/>
            <a:ext cx="502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（奇迹）  （怪事）    （害怕）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2590800" y="2286000"/>
            <a:ext cx="220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济南的冬天</a:t>
            </a:r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4876800" y="2286000"/>
            <a:ext cx="426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无风声   无雾           温晴</a:t>
            </a:r>
          </a:p>
        </p:txBody>
      </p:sp>
      <p:sp>
        <p:nvSpPr>
          <p:cNvPr id="61454" name="AutoShape 14"/>
          <p:cNvSpPr>
            <a:spLocks noChangeArrowheads="1"/>
          </p:cNvSpPr>
          <p:nvPr/>
        </p:nvSpPr>
        <p:spPr bwMode="auto">
          <a:xfrm>
            <a:off x="3203575" y="692150"/>
            <a:ext cx="304800" cy="1600200"/>
          </a:xfrm>
          <a:prstGeom prst="upDownArrow">
            <a:avLst>
              <a:gd name="adj1" fmla="val 50000"/>
              <a:gd name="adj2" fmla="val 10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61455" name="Text Box 15"/>
          <p:cNvSpPr txBox="1">
            <a:spLocks noChangeArrowheads="1"/>
          </p:cNvSpPr>
          <p:nvPr/>
        </p:nvSpPr>
        <p:spPr bwMode="auto">
          <a:xfrm>
            <a:off x="2733675" y="990600"/>
            <a:ext cx="620713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对比</a:t>
            </a:r>
          </a:p>
        </p:txBody>
      </p:sp>
      <p:sp>
        <p:nvSpPr>
          <p:cNvPr id="61456" name="Text Box 16"/>
          <p:cNvSpPr txBox="1">
            <a:spLocks noChangeArrowheads="1"/>
          </p:cNvSpPr>
          <p:nvPr/>
        </p:nvSpPr>
        <p:spPr bwMode="auto">
          <a:xfrm>
            <a:off x="3341688" y="1066800"/>
            <a:ext cx="620712" cy="83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喜爱</a:t>
            </a:r>
          </a:p>
        </p:txBody>
      </p:sp>
      <p:sp>
        <p:nvSpPr>
          <p:cNvPr id="61457" name="Text Box 17"/>
          <p:cNvSpPr txBox="1">
            <a:spLocks noChangeArrowheads="1"/>
          </p:cNvSpPr>
          <p:nvPr/>
        </p:nvSpPr>
        <p:spPr bwMode="auto">
          <a:xfrm>
            <a:off x="2819400" y="2819400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“宝地”</a:t>
            </a:r>
          </a:p>
        </p:txBody>
      </p:sp>
      <p:sp>
        <p:nvSpPr>
          <p:cNvPr id="61458" name="Text Box 18"/>
          <p:cNvSpPr txBox="1">
            <a:spLocks noChangeArrowheads="1"/>
          </p:cNvSpPr>
          <p:nvPr/>
        </p:nvSpPr>
        <p:spPr bwMode="auto">
          <a:xfrm>
            <a:off x="2590800" y="4114800"/>
            <a:ext cx="251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山</a:t>
            </a:r>
          </a:p>
        </p:txBody>
      </p: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3276600" y="38100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楷体_GB2312"/>
                <a:cs typeface="楷体_GB2312"/>
              </a:rPr>
              <a:t>阳光朗照下的山</a:t>
            </a:r>
          </a:p>
        </p:txBody>
      </p:sp>
      <p:sp>
        <p:nvSpPr>
          <p:cNvPr id="61460" name="Text Box 20"/>
          <p:cNvSpPr txBox="1">
            <a:spLocks noChangeArrowheads="1"/>
          </p:cNvSpPr>
          <p:nvPr/>
        </p:nvSpPr>
        <p:spPr bwMode="auto">
          <a:xfrm>
            <a:off x="5715000" y="3505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楷体_GB2312"/>
                <a:cs typeface="楷体_GB2312"/>
              </a:rPr>
              <a:t>暖和、舒适、</a:t>
            </a:r>
          </a:p>
        </p:txBody>
      </p:sp>
      <p:sp>
        <p:nvSpPr>
          <p:cNvPr id="61461" name="Text Box 21"/>
          <p:cNvSpPr txBox="1">
            <a:spLocks noChangeArrowheads="1"/>
          </p:cNvSpPr>
          <p:nvPr/>
        </p:nvSpPr>
        <p:spPr bwMode="auto">
          <a:xfrm>
            <a:off x="3276600" y="42672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楷体_GB2312"/>
                <a:cs typeface="楷体_GB2312"/>
              </a:rPr>
              <a:t>薄雪覆盖下的山</a:t>
            </a:r>
          </a:p>
        </p:txBody>
      </p:sp>
      <p:sp>
        <p:nvSpPr>
          <p:cNvPr id="61462" name="Text Box 22"/>
          <p:cNvSpPr txBox="1">
            <a:spLocks noChangeArrowheads="1"/>
          </p:cNvSpPr>
          <p:nvPr/>
        </p:nvSpPr>
        <p:spPr bwMode="auto">
          <a:xfrm>
            <a:off x="5724525" y="414972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楷体_GB2312"/>
                <a:cs typeface="楷体_GB2312"/>
              </a:rPr>
              <a:t>娇美、秀气</a:t>
            </a:r>
            <a:r>
              <a:rPr lang="zh-CN" altLang="en-US" sz="2400" b="1">
                <a:solidFill>
                  <a:schemeClr val="bg1"/>
                </a:solidFill>
                <a:latin typeface="Times New Roman" pitchFamily="18" charset="0"/>
                <a:ea typeface="楷体_GB2312"/>
                <a:cs typeface="楷体_GB2312"/>
              </a:rPr>
              <a:t> </a:t>
            </a:r>
          </a:p>
        </p:txBody>
      </p:sp>
      <p:sp>
        <p:nvSpPr>
          <p:cNvPr id="61463" name="Text Box 23"/>
          <p:cNvSpPr txBox="1">
            <a:spLocks noChangeArrowheads="1"/>
          </p:cNvSpPr>
          <p:nvPr/>
        </p:nvSpPr>
        <p:spPr bwMode="auto">
          <a:xfrm>
            <a:off x="3276600" y="4724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楷体_GB2312"/>
                <a:cs typeface="楷体_GB2312"/>
              </a:rPr>
              <a:t>城外的远山</a:t>
            </a:r>
          </a:p>
        </p:txBody>
      </p:sp>
      <p:sp>
        <p:nvSpPr>
          <p:cNvPr id="61464" name="Text Box 24"/>
          <p:cNvSpPr txBox="1">
            <a:spLocks noChangeArrowheads="1"/>
          </p:cNvSpPr>
          <p:nvPr/>
        </p:nvSpPr>
        <p:spPr bwMode="auto">
          <a:xfrm>
            <a:off x="5715000" y="4724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楷体_GB2312"/>
                <a:cs typeface="楷体_GB2312"/>
              </a:rPr>
              <a:t>素淡、雅致</a:t>
            </a:r>
          </a:p>
        </p:txBody>
      </p:sp>
      <p:sp>
        <p:nvSpPr>
          <p:cNvPr id="61465" name="Text Box 25"/>
          <p:cNvSpPr txBox="1">
            <a:spLocks noChangeArrowheads="1"/>
          </p:cNvSpPr>
          <p:nvPr/>
        </p:nvSpPr>
        <p:spPr bwMode="auto">
          <a:xfrm>
            <a:off x="2590800" y="609600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/>
                <a:cs typeface="楷体_GB2312"/>
              </a:rPr>
              <a:t>水</a:t>
            </a:r>
          </a:p>
        </p:txBody>
      </p:sp>
      <p:sp>
        <p:nvSpPr>
          <p:cNvPr id="61466" name="Text Box 26"/>
          <p:cNvSpPr txBox="1">
            <a:spLocks noChangeArrowheads="1"/>
          </p:cNvSpPr>
          <p:nvPr/>
        </p:nvSpPr>
        <p:spPr bwMode="auto">
          <a:xfrm>
            <a:off x="3276600" y="5516563"/>
            <a:ext cx="403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楷体_GB2312"/>
                <a:cs typeface="楷体_GB2312"/>
              </a:rPr>
              <a:t>绿</a:t>
            </a:r>
            <a:r>
              <a:rPr lang="en-US" altLang="zh-CN" sz="2400" b="1">
                <a:latin typeface="Times New Roman" pitchFamily="18" charset="0"/>
                <a:ea typeface="楷体_GB2312"/>
                <a:cs typeface="楷体_GB2312"/>
              </a:rPr>
              <a:t>——</a:t>
            </a:r>
            <a:r>
              <a:rPr lang="zh-CN" altLang="en-US" sz="2400" b="1">
                <a:latin typeface="Times New Roman" pitchFamily="18" charset="0"/>
                <a:ea typeface="楷体_GB2312"/>
                <a:cs typeface="楷体_GB2312"/>
              </a:rPr>
              <a:t>温暖多情</a:t>
            </a:r>
            <a:endParaRPr lang="zh-CN" altLang="en-US" sz="2400" b="1">
              <a:solidFill>
                <a:schemeClr val="bg1"/>
              </a:solidFill>
              <a:latin typeface="Times New Roman" pitchFamily="18" charset="0"/>
              <a:ea typeface="楷体_GB2312"/>
              <a:cs typeface="楷体_GB2312"/>
            </a:endParaRPr>
          </a:p>
        </p:txBody>
      </p:sp>
      <p:sp>
        <p:nvSpPr>
          <p:cNvPr id="61467" name="Text Box 27"/>
          <p:cNvSpPr txBox="1">
            <a:spLocks noChangeArrowheads="1"/>
          </p:cNvSpPr>
          <p:nvPr/>
        </p:nvSpPr>
        <p:spPr bwMode="auto">
          <a:xfrm>
            <a:off x="3276600" y="64008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楷体_GB2312"/>
                <a:cs typeface="楷体_GB2312"/>
              </a:rPr>
              <a:t>清 、亮</a:t>
            </a:r>
            <a:r>
              <a:rPr lang="en-US" altLang="zh-CN" sz="2400" b="1">
                <a:latin typeface="Times New Roman" pitchFamily="18" charset="0"/>
                <a:ea typeface="楷体_GB2312"/>
                <a:cs typeface="楷体_GB2312"/>
              </a:rPr>
              <a:t>——</a:t>
            </a:r>
            <a:r>
              <a:rPr lang="zh-CN" altLang="en-US" sz="2400" b="1">
                <a:latin typeface="Times New Roman" pitchFamily="18" charset="0"/>
                <a:ea typeface="楷体_GB2312"/>
                <a:cs typeface="楷体_GB2312"/>
              </a:rPr>
              <a:t>蓝水晶 </a:t>
            </a:r>
          </a:p>
        </p:txBody>
      </p:sp>
      <p:sp>
        <p:nvSpPr>
          <p:cNvPr id="61468" name="AutoShape 28"/>
          <p:cNvSpPr>
            <a:spLocks/>
          </p:cNvSpPr>
          <p:nvPr/>
        </p:nvSpPr>
        <p:spPr bwMode="auto">
          <a:xfrm>
            <a:off x="3059113" y="3933825"/>
            <a:ext cx="228600" cy="1066800"/>
          </a:xfrm>
          <a:prstGeom prst="leftBrace">
            <a:avLst>
              <a:gd name="adj1" fmla="val 38889"/>
              <a:gd name="adj2" fmla="val 50000"/>
            </a:avLst>
          </a:prstGeom>
          <a:solidFill>
            <a:schemeClr val="tx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61469" name="AutoShape 29"/>
          <p:cNvSpPr>
            <a:spLocks/>
          </p:cNvSpPr>
          <p:nvPr/>
        </p:nvSpPr>
        <p:spPr bwMode="auto">
          <a:xfrm>
            <a:off x="3124200" y="5638800"/>
            <a:ext cx="152400" cy="1219200"/>
          </a:xfrm>
          <a:prstGeom prst="leftBrace">
            <a:avLst>
              <a:gd name="adj1" fmla="val 66667"/>
              <a:gd name="adj2" fmla="val 50000"/>
            </a:avLst>
          </a:prstGeom>
          <a:solidFill>
            <a:schemeClr val="tx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1470" name="Text Box 30"/>
          <p:cNvSpPr txBox="1">
            <a:spLocks noChangeArrowheads="1"/>
          </p:cNvSpPr>
          <p:nvPr/>
        </p:nvSpPr>
        <p:spPr bwMode="auto">
          <a:xfrm>
            <a:off x="8532813" y="3276600"/>
            <a:ext cx="61118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         温晴</a:t>
            </a:r>
          </a:p>
        </p:txBody>
      </p:sp>
      <p:sp>
        <p:nvSpPr>
          <p:cNvPr id="61471" name="AutoShape 31"/>
          <p:cNvSpPr>
            <a:spLocks/>
          </p:cNvSpPr>
          <p:nvPr/>
        </p:nvSpPr>
        <p:spPr bwMode="auto">
          <a:xfrm>
            <a:off x="8458200" y="3505200"/>
            <a:ext cx="152400" cy="3048000"/>
          </a:xfrm>
          <a:prstGeom prst="rightBrace">
            <a:avLst>
              <a:gd name="adj1" fmla="val 166667"/>
              <a:gd name="adj2" fmla="val 50000"/>
            </a:avLst>
          </a:prstGeom>
          <a:solidFill>
            <a:schemeClr val="tx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45087" name="Text Box 32"/>
          <p:cNvSpPr txBox="1">
            <a:spLocks noChangeArrowheads="1"/>
          </p:cNvSpPr>
          <p:nvPr/>
        </p:nvSpPr>
        <p:spPr bwMode="auto">
          <a:xfrm>
            <a:off x="0" y="0"/>
            <a:ext cx="1562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>
                <a:solidFill>
                  <a:srgbClr val="990000"/>
                </a:solidFill>
                <a:ea typeface="黑体" pitchFamily="49" charset="-122"/>
              </a:rPr>
              <a:t>总结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300"/>
                                        <p:tgtEl>
                                          <p:spTgt spid="6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61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3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300"/>
                                        <p:tgtEl>
                                          <p:spTgt spid="6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300"/>
                                        <p:tgtEl>
                                          <p:spTgt spid="6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300"/>
                                        <p:tgtEl>
                                          <p:spTgt spid="6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6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300"/>
                                        <p:tgtEl>
                                          <p:spTgt spid="6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300"/>
                                        <p:tgtEl>
                                          <p:spTgt spid="6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6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300"/>
                                        <p:tgtEl>
                                          <p:spTgt spid="6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  <p:bldP spid="61443" grpId="0" animBg="1"/>
      <p:bldP spid="61444" grpId="0" autoUpdateAnimBg="0"/>
      <p:bldP spid="61445" grpId="0" autoUpdateAnimBg="0"/>
      <p:bldP spid="61446" grpId="0" animBg="1"/>
      <p:bldP spid="61447" grpId="0" animBg="1"/>
      <p:bldP spid="61448" grpId="0" autoUpdateAnimBg="0"/>
      <p:bldP spid="61449" grpId="0" autoUpdateAnimBg="0"/>
      <p:bldP spid="61450" grpId="0" autoUpdateAnimBg="0"/>
      <p:bldP spid="61451" grpId="0" autoUpdateAnimBg="0"/>
      <p:bldP spid="61452" grpId="0" autoUpdateAnimBg="0"/>
      <p:bldP spid="61453" grpId="0" autoUpdateAnimBg="0"/>
      <p:bldP spid="61454" grpId="0" animBg="1"/>
      <p:bldP spid="61455" grpId="0" animBg="1" autoUpdateAnimBg="0"/>
      <p:bldP spid="61456" grpId="0" animBg="1" autoUpdateAnimBg="0"/>
      <p:bldP spid="61457" grpId="0" autoUpdateAnimBg="0"/>
      <p:bldP spid="61458" grpId="0" autoUpdateAnimBg="0"/>
      <p:bldP spid="61459" grpId="0" autoUpdateAnimBg="0"/>
      <p:bldP spid="61460" grpId="0" autoUpdateAnimBg="0"/>
      <p:bldP spid="61461" grpId="0" autoUpdateAnimBg="0"/>
      <p:bldP spid="61462" grpId="0" autoUpdateAnimBg="0"/>
      <p:bldP spid="61463" grpId="0" autoUpdateAnimBg="0"/>
      <p:bldP spid="61464" grpId="0" autoUpdateAnimBg="0"/>
      <p:bldP spid="61465" grpId="0" autoUpdateAnimBg="0"/>
      <p:bldP spid="61466" grpId="0" autoUpdateAnimBg="0"/>
      <p:bldP spid="61467" grpId="0" autoUpdateAnimBg="0"/>
      <p:bldP spid="61468" grpId="0" animBg="1"/>
      <p:bldP spid="61469" grpId="0" animBg="1" autoUpdateAnimBg="0"/>
      <p:bldP spid="61470" grpId="0" autoUpdateAnimBg="0"/>
      <p:bldP spid="6147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381000" y="3352800"/>
            <a:ext cx="80010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楷体_GB2312"/>
                <a:cs typeface="楷体_GB2312"/>
              </a:rPr>
              <a:t>不可以。因为</a:t>
            </a:r>
            <a:r>
              <a:rPr lang="zh-CN" altLang="en-US" sz="36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“济南的冬天”</a:t>
            </a:r>
            <a:r>
              <a:rPr lang="zh-CN" altLang="en-US" sz="3600" b="1">
                <a:latin typeface="Times New Roman" pitchFamily="18" charset="0"/>
                <a:ea typeface="楷体_GB2312"/>
                <a:cs typeface="楷体_GB2312"/>
              </a:rPr>
              <a:t>表明所写的是</a:t>
            </a:r>
            <a:r>
              <a:rPr lang="zh-CN" altLang="en-US" sz="36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济南这一特定地域的冬天</a:t>
            </a:r>
            <a:r>
              <a:rPr lang="zh-CN" altLang="en-US" sz="3600" b="1">
                <a:latin typeface="Times New Roman" pitchFamily="18" charset="0"/>
                <a:ea typeface="楷体_GB2312"/>
                <a:cs typeface="楷体_GB2312"/>
              </a:rPr>
              <a:t>；</a:t>
            </a:r>
            <a:r>
              <a:rPr lang="zh-CN" altLang="en-US" sz="36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“冬天的济南”</a:t>
            </a:r>
            <a:r>
              <a:rPr lang="zh-CN" altLang="en-US" sz="3600" b="1">
                <a:latin typeface="Times New Roman" pitchFamily="18" charset="0"/>
                <a:ea typeface="楷体_GB2312"/>
                <a:cs typeface="楷体_GB2312"/>
              </a:rPr>
              <a:t>目的在于赞美</a:t>
            </a:r>
            <a:r>
              <a:rPr lang="zh-CN" altLang="en-US" sz="3600" b="1">
                <a:solidFill>
                  <a:srgbClr val="990000"/>
                </a:solidFill>
                <a:latin typeface="Times New Roman" pitchFamily="18" charset="0"/>
                <a:ea typeface="楷体_GB2312"/>
                <a:cs typeface="楷体_GB2312"/>
              </a:rPr>
              <a:t>“冬天”这个特定时令的济南</a:t>
            </a:r>
            <a:r>
              <a:rPr lang="zh-CN" altLang="en-US" sz="3600" b="1">
                <a:latin typeface="Times New Roman" pitchFamily="18" charset="0"/>
                <a:ea typeface="楷体_GB2312"/>
                <a:cs typeface="楷体_GB2312"/>
              </a:rPr>
              <a:t>。意为：这温暖如春、秀丽如画、天明水净的蓝水晶 的世界就是冬天的济南呀！</a:t>
            </a: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990000"/>
              </a:solidFill>
              <a:latin typeface="Times New Roman" pitchFamily="18" charset="0"/>
              <a:ea typeface="楷体_GB2312"/>
              <a:cs typeface="楷体_GB2312"/>
            </a:endParaRP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609600" y="914400"/>
            <a:ext cx="8534400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66"/>
                </a:solidFill>
                <a:latin typeface="华文隶书"/>
                <a:ea typeface="华文隶书"/>
                <a:cs typeface="华文隶书"/>
              </a:rPr>
              <a:t>标题可否换为</a:t>
            </a:r>
            <a:r>
              <a:rPr lang="zh-CN" altLang="en-US" sz="4000" b="1">
                <a:solidFill>
                  <a:srgbClr val="000066"/>
                </a:solidFill>
                <a:latin typeface="Times New Roman" pitchFamily="18" charset="0"/>
                <a:ea typeface="华文隶书"/>
                <a:cs typeface="华文隶书"/>
              </a:rPr>
              <a:t>“</a:t>
            </a:r>
            <a:r>
              <a:rPr lang="zh-CN" altLang="en-US" sz="4000" b="1">
                <a:solidFill>
                  <a:srgbClr val="000066"/>
                </a:solidFill>
                <a:latin typeface="华文隶书"/>
                <a:ea typeface="华文隶书"/>
                <a:cs typeface="华文隶书"/>
              </a:rPr>
              <a:t>冬天的济南</a:t>
            </a:r>
            <a:r>
              <a:rPr lang="zh-CN" altLang="en-US" sz="4000" b="1">
                <a:solidFill>
                  <a:srgbClr val="000066"/>
                </a:solidFill>
                <a:latin typeface="Times New Roman" pitchFamily="18" charset="0"/>
                <a:ea typeface="华文隶书"/>
                <a:cs typeface="华文隶书"/>
              </a:rPr>
              <a:t>”</a:t>
            </a:r>
            <a:r>
              <a:rPr lang="en-US" altLang="zh-CN" sz="4000" b="1">
                <a:solidFill>
                  <a:srgbClr val="000066"/>
                </a:solidFill>
                <a:latin typeface="华文隶书"/>
                <a:ea typeface="华文隶书"/>
                <a:cs typeface="华文隶书"/>
              </a:rPr>
              <a:t>? </a:t>
            </a: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000066"/>
              </a:solidFill>
              <a:latin typeface="华文隶书"/>
              <a:ea typeface="华文隶书"/>
              <a:cs typeface="华文隶书"/>
            </a:endParaRPr>
          </a:p>
          <a:p>
            <a:pPr>
              <a:spcBef>
                <a:spcPct val="50000"/>
              </a:spcBef>
            </a:pPr>
            <a:endParaRPr lang="zh-CN" altLang="en-US" sz="2400">
              <a:solidFill>
                <a:srgbClr val="000066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utoUpdateAnimBg="0"/>
      <p:bldP spid="60419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8540750" cy="4270375"/>
          </a:xfrm>
        </p:spPr>
        <p:txBody>
          <a:bodyPr/>
          <a:lstStyle/>
          <a:p>
            <a:r>
              <a:rPr lang="en-US" altLang="zh-CN" sz="3600" b="1" smtClean="0"/>
              <a:t>1</a:t>
            </a:r>
            <a:r>
              <a:rPr lang="zh-CN" altLang="en-US" sz="3600" b="1" smtClean="0"/>
              <a:t>、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济南的冬天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的作者是＿＿，原名＿＿＿＿，字＿＿＿。</a:t>
            </a:r>
          </a:p>
          <a:p>
            <a:r>
              <a:rPr lang="en-US" altLang="zh-CN" sz="3600" b="1" smtClean="0"/>
              <a:t>2</a:t>
            </a:r>
            <a:r>
              <a:rPr lang="zh-CN" altLang="en-US" sz="3600" b="1" smtClean="0"/>
              <a:t>、济南冬天的总特点是＿＿＿＿，作者通过济南和＿＿＿、＿＿＿、＿＿＿的对比得出这个结论。</a:t>
            </a:r>
          </a:p>
          <a:p>
            <a:r>
              <a:rPr lang="en-US" altLang="zh-CN" sz="3600" b="1" smtClean="0"/>
              <a:t>3</a:t>
            </a:r>
            <a:r>
              <a:rPr lang="zh-CN" altLang="en-US" sz="3600" b="1" smtClean="0"/>
              <a:t>、作者在描写济南的冬天时描绘了   幅画面，它们分别是＿＿＿＿＿＿＿、＿＿＿＿＿＿＿、 ＿＿＿＿＿＿＿和＿＿＿＿＿＿＿＿。</a:t>
            </a:r>
          </a:p>
          <a:p>
            <a:endParaRPr lang="zh-CN" altLang="en-US" sz="3600" smtClean="0"/>
          </a:p>
        </p:txBody>
      </p:sp>
      <p:sp>
        <p:nvSpPr>
          <p:cNvPr id="47106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2124075" y="0"/>
            <a:ext cx="3406775" cy="1143000"/>
          </a:xfrm>
        </p:spPr>
        <p:txBody>
          <a:bodyPr/>
          <a:lstStyle/>
          <a:p>
            <a:r>
              <a:rPr lang="zh-CN" altLang="en-US" b="1" smtClean="0"/>
              <a:t>巩固复习：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6156325" y="836613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老舍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1042988" y="1412875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舒庆春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3851275" y="1412875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舍予</a:t>
            </a: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5580063" y="1916113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温晴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3348038" y="2565400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北平</a:t>
            </a: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5148263" y="2565400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伦敦</a:t>
            </a: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6948488" y="2565400"/>
            <a:ext cx="1173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热带</a:t>
            </a:r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4211638" y="4365625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阳光照耀的小山</a:t>
            </a:r>
          </a:p>
        </p:txBody>
      </p:sp>
      <p:sp>
        <p:nvSpPr>
          <p:cNvPr id="62476" name="Text Box 12"/>
          <p:cNvSpPr txBox="1">
            <a:spLocks noChangeArrowheads="1"/>
          </p:cNvSpPr>
          <p:nvPr/>
        </p:nvSpPr>
        <p:spPr bwMode="auto">
          <a:xfrm>
            <a:off x="395288" y="4868863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薄雪覆盖的小山</a:t>
            </a:r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4500563" y="4868863"/>
            <a:ext cx="201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城外远山</a:t>
            </a:r>
          </a:p>
        </p:txBody>
      </p:sp>
      <p:sp>
        <p:nvSpPr>
          <p:cNvPr id="62478" name="Text Box 14"/>
          <p:cNvSpPr txBox="1">
            <a:spLocks noChangeArrowheads="1"/>
          </p:cNvSpPr>
          <p:nvPr/>
        </p:nvSpPr>
        <p:spPr bwMode="auto">
          <a:xfrm>
            <a:off x="755650" y="5445125"/>
            <a:ext cx="292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澄清碧绿的水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  <p:bldP spid="62470" grpId="0"/>
      <p:bldP spid="62471" grpId="0"/>
      <p:bldP spid="62472" grpId="0"/>
      <p:bldP spid="62473" grpId="0"/>
      <p:bldP spid="62474" grpId="0"/>
      <p:bldP spid="62475" grpId="0"/>
      <p:bldP spid="62476" grpId="0"/>
      <p:bldP spid="62477" grpId="0"/>
      <p:bldP spid="624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3"/>
          <p:cNvSpPr>
            <a:spLocks noChangeArrowheads="1"/>
          </p:cNvSpPr>
          <p:nvPr/>
        </p:nvSpPr>
        <p:spPr bwMode="auto">
          <a:xfrm>
            <a:off x="396875" y="1341438"/>
            <a:ext cx="8459788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Franklin Gothic Book"/>
                <a:ea typeface="黑体" pitchFamily="49" charset="-122"/>
              </a:rPr>
              <a:t>    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对于一个在北平住惯的人，像我，冬天要是不刮风，便觉得是奇迹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;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济南的冬天是没有风声的。对于一个刚由伦敦回来的人，像我，冬天要能看得见日光，便觉得是怪事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;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济南的冬天是响晴的。自然，在热带的地方，日光是永远那么毒，响亮的天气，反有点叫人害怕。可是，在北中国的冬天，而能有温晴的天气，济南真得算个宝地。</a:t>
            </a:r>
          </a:p>
          <a:p>
            <a:r>
              <a:rPr lang="en-US" altLang="zh-CN" sz="2400">
                <a:latin typeface="Franklin Gothic Book"/>
                <a:ea typeface="黑体" pitchFamily="49" charset="-122"/>
                <a:hlinkClick r:id="rId2" action="ppaction://hlinkfile"/>
              </a:rPr>
              <a:t>G:\MyDocuments\temp\</a:t>
            </a:r>
            <a:r>
              <a:rPr lang="zh-CN" altLang="en-US" sz="2400">
                <a:latin typeface="Franklin Gothic Book"/>
                <a:ea typeface="黑体" pitchFamily="49" charset="-122"/>
                <a:hlinkClick r:id="rId2" action="ppaction://hlinkfile"/>
              </a:rPr>
              <a:t>人教版七上</a:t>
            </a:r>
            <a:r>
              <a:rPr lang="en-US" altLang="zh-CN" sz="2400">
                <a:latin typeface="Franklin Gothic Book"/>
                <a:ea typeface="黑体" pitchFamily="49" charset="-122"/>
                <a:hlinkClick r:id="rId2" action="ppaction://hlinkfile"/>
              </a:rPr>
              <a:t>《</a:t>
            </a:r>
            <a:r>
              <a:rPr lang="zh-CN" altLang="en-US" sz="2400">
                <a:latin typeface="Franklin Gothic Book"/>
                <a:ea typeface="黑体" pitchFamily="49" charset="-122"/>
                <a:hlinkClick r:id="rId2" action="ppaction://hlinkfile"/>
              </a:rPr>
              <a:t>济南的冬天</a:t>
            </a:r>
            <a:r>
              <a:rPr lang="en-US" altLang="zh-CN" sz="2400">
                <a:latin typeface="Franklin Gothic Book"/>
                <a:ea typeface="黑体" pitchFamily="49" charset="-122"/>
                <a:hlinkClick r:id="rId2" action="ppaction://hlinkfile"/>
              </a:rPr>
              <a:t>》</a:t>
            </a:r>
            <a:r>
              <a:rPr lang="zh-CN" altLang="en-US" sz="2400">
                <a:latin typeface="Franklin Gothic Book"/>
                <a:ea typeface="黑体" pitchFamily="49" charset="-122"/>
                <a:hlinkClick r:id="rId2" action="ppaction://hlinkfile"/>
              </a:rPr>
              <a:t>视频朗读</a:t>
            </a:r>
            <a:r>
              <a:rPr lang="en-US" altLang="zh-CN" sz="2400">
                <a:latin typeface="Franklin Gothic Book"/>
                <a:ea typeface="黑体" pitchFamily="49" charset="-122"/>
                <a:hlinkClick r:id="rId2" action="ppaction://hlinkfile"/>
              </a:rPr>
              <a:t>[</a:t>
            </a:r>
            <a:r>
              <a:rPr lang="zh-CN" altLang="en-US" sz="2400">
                <a:latin typeface="Franklin Gothic Book"/>
                <a:ea typeface="黑体" pitchFamily="49" charset="-122"/>
                <a:hlinkClick r:id="rId2" action="ppaction://hlinkfile"/>
              </a:rPr>
              <a:t>高清版</a:t>
            </a:r>
            <a:r>
              <a:rPr lang="en-US" altLang="zh-CN" sz="2400">
                <a:latin typeface="Franklin Gothic Book"/>
                <a:ea typeface="黑体" pitchFamily="49" charset="-122"/>
                <a:hlinkClick r:id="rId2" action="ppaction://hlinkfile"/>
              </a:rPr>
              <a:t>].ifox</a:t>
            </a:r>
            <a:endParaRPr lang="en-US" altLang="zh-CN" sz="2400">
              <a:latin typeface="Franklin Gothic Book"/>
              <a:ea typeface="黑体" pitchFamily="49" charset="-122"/>
            </a:endParaRPr>
          </a:p>
          <a:p>
            <a:endParaRPr lang="zh-CN" altLang="zh-CN">
              <a:latin typeface="Franklin Gothic Book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"/>
          <p:cNvSpPr>
            <a:spLocks noChangeArrowheads="1"/>
          </p:cNvSpPr>
          <p:nvPr/>
        </p:nvSpPr>
        <p:spPr bwMode="auto">
          <a:xfrm>
            <a:off x="395288" y="836613"/>
            <a:ext cx="8353425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Franklin Gothic Book"/>
                <a:ea typeface="黑体" pitchFamily="49" charset="-122"/>
              </a:rPr>
              <a:t>       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设若单单是有阳光，那也算不了出奇。请闭上眼睛想：一个老城，有山有水，全在天底下晒着阳光，暖和安适地睡着，只等春风来把它们唤醒，这是不是个理想的境界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?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小山整把济南围了个圈儿，只有北边缺着点口儿。这一圈小山在冬天特别可爱，好像是把济南放在一个小摇篮里，它们安静不动地低声地说：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“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你们放心吧，这儿准保暖和。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”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真的，济南的人们在冬天是面上含笑的。他们一看那些小山，心中便觉得有了着落，有了依靠。他们由天上看到山上，便不知不觉地想起：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“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明天也许就是春天了吧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?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这样的温暖，今天夜里山草也许就绿起来了吧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?”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就是这点幻想不能一时实现，他们也并不着急，因为有这样慈善的冬天，干啥还希望别</a:t>
            </a:r>
            <a:r>
              <a:rPr lang="zh-CN" altLang="en-US" sz="2800">
                <a:latin typeface="Franklin Gothic Book"/>
                <a:ea typeface="黑体" pitchFamily="49" charset="-122"/>
              </a:rPr>
              <a:t>的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呢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!</a:t>
            </a:r>
            <a:endParaRPr lang="zh-CN" altLang="en-US" sz="2800">
              <a:latin typeface="Franklin Gothic Book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>
            <a:spLocks noChangeArrowheads="1"/>
          </p:cNvSpPr>
          <p:nvPr/>
        </p:nvSpPr>
        <p:spPr bwMode="auto">
          <a:xfrm>
            <a:off x="395288" y="620713"/>
            <a:ext cx="8353425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Franklin Gothic Book"/>
                <a:ea typeface="黑体" pitchFamily="49" charset="-122"/>
              </a:rPr>
              <a:t>       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最妙的是下点小雪呀。看吧，山上的矮松越发的青黑，树尖上顶着一髻儿白花，好像日本看护妇。山尖全白了，给蓝天镶上一道银边。山坡上，有的地方雪厚点，有的地方草色还露着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;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这样，一道儿白，一道儿暗黄，给山们穿上一件带水纹的花衣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;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看着看着，这件花衣好像被风儿吹动，叫你希望看见一点更美的山的肌肤。等到快日落的时候，微黄的阳光斜射在山腰上，那点薄雪好像忽然害了羞，微微露出点粉色。就是下小雪吧，济南是受不住大雪的，那些小山太秀气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!</a:t>
            </a:r>
            <a:endParaRPr lang="zh-CN" altLang="zh-CN" sz="2800">
              <a:latin typeface="Franklin Gothic Book"/>
              <a:ea typeface="黑体" pitchFamily="49" charset="-122"/>
            </a:endParaRPr>
          </a:p>
          <a:p>
            <a:r>
              <a:rPr lang="en-US" altLang="zh-CN" sz="2800">
                <a:latin typeface="Franklin Gothic Book"/>
                <a:ea typeface="黑体" pitchFamily="49" charset="-122"/>
              </a:rPr>
              <a:t>        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古老的济南，城内那么狭窄，城外又那么宽敞，山坡上卧着些小村庄，小村庄的房顶上卧着点雪，对，这是张小水墨画，也许是唐代的名手画的吧。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468313" y="836613"/>
            <a:ext cx="82804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Franklin Gothic Book"/>
                <a:ea typeface="黑体" pitchFamily="49" charset="-122"/>
              </a:rPr>
              <a:t>        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那水呢，不但不结冰，倒反在绿萍上冒着点热气，水藻真绿，把终年贮蓄的绿色全拿出来了。天儿越晴，水藻越绿，就凭这些绿的精神，水也不忍得冻上，况且那些长枝的垂柳还要在水里照个影儿呢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!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看吧，由澄清的河水慢慢往上看吧，空中，半空中，天上，自上而下全是那么清亮，那么蓝汪汪的，整个的是块空灵的蓝水晶。这块水晶里，包着红屋顶，黄草山，像地毯上的小团花的小灰色树影。</a:t>
            </a:r>
          </a:p>
          <a:p>
            <a:r>
              <a:rPr lang="en-US" altLang="zh-CN" sz="2800">
                <a:latin typeface="Franklin Gothic Book"/>
                <a:ea typeface="黑体" pitchFamily="49" charset="-122"/>
              </a:rPr>
              <a:t>       </a:t>
            </a:r>
            <a:r>
              <a:rPr lang="zh-CN" altLang="zh-CN" sz="2800">
                <a:latin typeface="Franklin Gothic Book"/>
                <a:ea typeface="黑体" pitchFamily="49" charset="-122"/>
              </a:rPr>
              <a:t>这就是冬天的济南。</a:t>
            </a:r>
            <a:endParaRPr lang="zh-CN" altLang="en-US" sz="2800">
              <a:latin typeface="Franklin Gothic Book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3375"/>
            <a:ext cx="9144000" cy="5170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[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写作背景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lt"/>
                <a:ea typeface="+mn-ea"/>
              </a:rPr>
              <a:t>        老舍</a:t>
            </a:r>
            <a:r>
              <a:rPr lang="en-US" altLang="zh-CN" sz="2400" dirty="0">
                <a:latin typeface="+mn-lt"/>
                <a:ea typeface="+mn-ea"/>
              </a:rPr>
              <a:t>1924</a:t>
            </a:r>
            <a:r>
              <a:rPr lang="zh-CN" altLang="en-US" sz="2400" dirty="0">
                <a:latin typeface="+mn-lt"/>
                <a:ea typeface="+mn-ea"/>
              </a:rPr>
              <a:t>年赴英国，任伦敦大学东方学院中文讲师。</a:t>
            </a:r>
            <a:r>
              <a:rPr lang="en-US" altLang="zh-CN" sz="2400" dirty="0">
                <a:latin typeface="+mn-lt"/>
                <a:ea typeface="+mn-ea"/>
              </a:rPr>
              <a:t>1930</a:t>
            </a:r>
            <a:r>
              <a:rPr lang="zh-CN" altLang="en-US" sz="2400" dirty="0">
                <a:latin typeface="+mn-lt"/>
                <a:ea typeface="+mn-ea"/>
              </a:rPr>
              <a:t>年前后回到山东，先后在济南齐鲁大学和青岛山东大学任教</a:t>
            </a:r>
            <a:r>
              <a:rPr lang="en-US" altLang="zh-CN" sz="2400" dirty="0">
                <a:latin typeface="+mn-lt"/>
                <a:ea typeface="+mn-ea"/>
              </a:rPr>
              <a:t>7</a:t>
            </a:r>
            <a:r>
              <a:rPr lang="zh-CN" altLang="en-US" sz="2400" dirty="0">
                <a:latin typeface="+mn-lt"/>
                <a:ea typeface="+mn-ea"/>
              </a:rPr>
              <a:t>年之久，对山东产生了深厚的感情，山东被他称为“第二故乡”。</a:t>
            </a:r>
            <a:r>
              <a:rPr lang="en-US" altLang="zh-CN" sz="2400" dirty="0">
                <a:latin typeface="+mn-lt"/>
                <a:ea typeface="+mn-ea"/>
              </a:rPr>
              <a:t>《</a:t>
            </a:r>
            <a:r>
              <a:rPr lang="zh-CN" altLang="en-US" sz="2400" dirty="0">
                <a:latin typeface="+mn-lt"/>
                <a:ea typeface="+mn-ea"/>
              </a:rPr>
              <a:t>济南的冬天</a:t>
            </a:r>
            <a:r>
              <a:rPr lang="en-US" altLang="zh-CN" sz="2400" dirty="0">
                <a:latin typeface="+mn-lt"/>
                <a:ea typeface="+mn-ea"/>
              </a:rPr>
              <a:t>》</a:t>
            </a:r>
            <a:r>
              <a:rPr lang="zh-CN" altLang="en-US" sz="2400" dirty="0">
                <a:latin typeface="+mn-lt"/>
                <a:ea typeface="+mn-ea"/>
              </a:rPr>
              <a:t>是老舍</a:t>
            </a:r>
            <a:r>
              <a:rPr lang="en-US" altLang="zh-CN" sz="2400" dirty="0">
                <a:latin typeface="+mn-lt"/>
                <a:ea typeface="+mn-ea"/>
              </a:rPr>
              <a:t>1931</a:t>
            </a:r>
            <a:r>
              <a:rPr lang="zh-CN" altLang="en-US" sz="2400" dirty="0">
                <a:latin typeface="+mn-lt"/>
                <a:ea typeface="+mn-ea"/>
              </a:rPr>
              <a:t>年春天在济南齐鲁大学任教时触景生情写成的。是非常优美的一篇散文。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lt"/>
                <a:ea typeface="+mn-ea"/>
              </a:rPr>
              <a:t>      据</a:t>
            </a:r>
            <a:r>
              <a:rPr lang="zh-CN" altLang="en-US" sz="2400" dirty="0">
                <a:latin typeface="+mn-lt"/>
                <a:ea typeface="+mn-ea"/>
              </a:rPr>
              <a:t>老舍夫人胡青回忆，老舍生前“常常怀念的是从婚后到抗战爆发，在山东度过的那几年”。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atin typeface="+mn-lt"/>
                <a:ea typeface="+mn-ea"/>
              </a:rPr>
              <a:t>    《</a:t>
            </a:r>
            <a:r>
              <a:rPr lang="zh-CN" altLang="en-US" sz="2400" dirty="0">
                <a:latin typeface="+mn-lt"/>
                <a:ea typeface="+mn-ea"/>
              </a:rPr>
              <a:t>济南的冬天</a:t>
            </a:r>
            <a:r>
              <a:rPr lang="en-US" altLang="zh-CN" sz="2400" dirty="0">
                <a:latin typeface="+mn-lt"/>
                <a:ea typeface="+mn-ea"/>
              </a:rPr>
              <a:t>》</a:t>
            </a:r>
            <a:r>
              <a:rPr lang="zh-CN" altLang="en-US" sz="2400" dirty="0">
                <a:latin typeface="+mn-lt"/>
                <a:ea typeface="+mn-ea"/>
              </a:rPr>
              <a:t>是老舍</a:t>
            </a:r>
            <a:r>
              <a:rPr lang="en-US" altLang="zh-CN" sz="2400" dirty="0">
                <a:latin typeface="+mn-lt"/>
                <a:ea typeface="+mn-ea"/>
              </a:rPr>
              <a:t>1931</a:t>
            </a:r>
            <a:r>
              <a:rPr lang="zh-CN" altLang="en-US" sz="2400" dirty="0">
                <a:latin typeface="+mn-lt"/>
                <a:ea typeface="+mn-ea"/>
              </a:rPr>
              <a:t>年春天在济南齐鲁大学任教时写成的。原为一系列直接描写济南风景名胜的长篇散文</a:t>
            </a:r>
            <a:r>
              <a:rPr lang="en-US" altLang="zh-CN" sz="2400" dirty="0">
                <a:latin typeface="+mn-lt"/>
                <a:ea typeface="+mn-ea"/>
              </a:rPr>
              <a:t>《</a:t>
            </a:r>
            <a:r>
              <a:rPr lang="zh-CN" altLang="en-US" sz="2400" dirty="0">
                <a:latin typeface="+mn-lt"/>
                <a:ea typeface="+mn-ea"/>
              </a:rPr>
              <a:t>一些印象</a:t>
            </a:r>
            <a:r>
              <a:rPr lang="en-US" altLang="zh-CN" sz="2400" dirty="0">
                <a:latin typeface="+mn-lt"/>
                <a:ea typeface="+mn-ea"/>
              </a:rPr>
              <a:t>》</a:t>
            </a:r>
            <a:r>
              <a:rPr lang="zh-CN" altLang="en-US" sz="2400" dirty="0">
                <a:latin typeface="+mn-lt"/>
                <a:ea typeface="+mn-ea"/>
              </a:rPr>
              <a:t>中的第五节</a:t>
            </a:r>
            <a:r>
              <a:rPr lang="en-US" altLang="zh-CN" sz="2400" dirty="0">
                <a:latin typeface="+mn-lt"/>
                <a:ea typeface="+mn-ea"/>
              </a:rPr>
              <a:t>(</a:t>
            </a:r>
            <a:r>
              <a:rPr lang="zh-CN" altLang="en-US" sz="2400" dirty="0">
                <a:latin typeface="+mn-lt"/>
                <a:ea typeface="+mn-ea"/>
              </a:rPr>
              <a:t>第一节</a:t>
            </a:r>
            <a:r>
              <a:rPr lang="en-US" altLang="zh-CN" sz="2400" dirty="0">
                <a:latin typeface="+mn-lt"/>
                <a:ea typeface="+mn-ea"/>
              </a:rPr>
              <a:t>《</a:t>
            </a:r>
            <a:r>
              <a:rPr lang="zh-CN" altLang="en-US" sz="2400" dirty="0">
                <a:latin typeface="+mn-lt"/>
                <a:ea typeface="+mn-ea"/>
              </a:rPr>
              <a:t>济南的马车</a:t>
            </a:r>
            <a:r>
              <a:rPr lang="en-US" altLang="zh-CN" sz="2400" dirty="0">
                <a:latin typeface="+mn-lt"/>
                <a:ea typeface="+mn-ea"/>
              </a:rPr>
              <a:t>》</a:t>
            </a:r>
            <a:r>
              <a:rPr lang="zh-CN" altLang="en-US" sz="2400" dirty="0">
                <a:latin typeface="+mn-lt"/>
                <a:ea typeface="+mn-ea"/>
              </a:rPr>
              <a:t>、第二节</a:t>
            </a:r>
            <a:r>
              <a:rPr lang="en-US" altLang="zh-CN" sz="2400" dirty="0">
                <a:latin typeface="+mn-lt"/>
                <a:ea typeface="+mn-ea"/>
              </a:rPr>
              <a:t>《</a:t>
            </a:r>
            <a:r>
              <a:rPr lang="zh-CN" altLang="en-US" sz="2400" dirty="0">
                <a:latin typeface="+mn-lt"/>
                <a:ea typeface="+mn-ea"/>
              </a:rPr>
              <a:t>济南伪洋车</a:t>
            </a:r>
            <a:r>
              <a:rPr lang="en-US" altLang="zh-CN" sz="2400" dirty="0">
                <a:latin typeface="+mn-lt"/>
                <a:ea typeface="+mn-ea"/>
              </a:rPr>
              <a:t>》</a:t>
            </a:r>
            <a:r>
              <a:rPr lang="zh-CN" altLang="en-US" sz="2400" dirty="0">
                <a:latin typeface="+mn-lt"/>
                <a:ea typeface="+mn-ea"/>
              </a:rPr>
              <a:t>、第三节</a:t>
            </a:r>
            <a:r>
              <a:rPr lang="en-US" altLang="zh-CN" sz="2400" dirty="0">
                <a:latin typeface="+mn-lt"/>
                <a:ea typeface="+mn-ea"/>
              </a:rPr>
              <a:t>《</a:t>
            </a:r>
            <a:r>
              <a:rPr lang="zh-CN" altLang="en-US" sz="2400" dirty="0">
                <a:latin typeface="+mn-lt"/>
                <a:ea typeface="+mn-ea"/>
              </a:rPr>
              <a:t>济南的大葱</a:t>
            </a:r>
            <a:r>
              <a:rPr lang="en-US" altLang="zh-CN" sz="2400" dirty="0">
                <a:latin typeface="+mn-lt"/>
                <a:ea typeface="+mn-ea"/>
              </a:rPr>
              <a:t>》</a:t>
            </a:r>
            <a:r>
              <a:rPr lang="zh-CN" altLang="en-US" sz="2400" dirty="0">
                <a:latin typeface="+mn-lt"/>
                <a:ea typeface="+mn-ea"/>
              </a:rPr>
              <a:t>、第四节</a:t>
            </a:r>
            <a:r>
              <a:rPr lang="en-US" altLang="zh-CN" sz="2400" dirty="0">
                <a:latin typeface="+mn-lt"/>
                <a:ea typeface="+mn-ea"/>
              </a:rPr>
              <a:t>《</a:t>
            </a:r>
            <a:r>
              <a:rPr lang="zh-CN" altLang="en-US" sz="2400" dirty="0">
                <a:latin typeface="+mn-lt"/>
                <a:ea typeface="+mn-ea"/>
              </a:rPr>
              <a:t>济南的秋天</a:t>
            </a:r>
            <a:r>
              <a:rPr lang="en-US" altLang="zh-CN" sz="2400" dirty="0">
                <a:latin typeface="+mn-lt"/>
                <a:ea typeface="+mn-ea"/>
              </a:rPr>
              <a:t>》</a:t>
            </a:r>
            <a:r>
              <a:rPr lang="zh-CN" altLang="en-US" sz="2400" dirty="0">
                <a:latin typeface="+mn-lt"/>
                <a:ea typeface="+mn-ea"/>
              </a:rPr>
              <a:t>、第六节</a:t>
            </a:r>
            <a:r>
              <a:rPr lang="en-US" altLang="zh-CN" sz="2400" dirty="0">
                <a:latin typeface="+mn-lt"/>
                <a:ea typeface="+mn-ea"/>
              </a:rPr>
              <a:t>《</a:t>
            </a:r>
            <a:r>
              <a:rPr lang="zh-CN" altLang="en-US" sz="2400" dirty="0">
                <a:latin typeface="+mn-lt"/>
                <a:ea typeface="+mn-ea"/>
              </a:rPr>
              <a:t>齐大的校园</a:t>
            </a:r>
            <a:r>
              <a:rPr lang="en-US" altLang="zh-CN" sz="2400" dirty="0">
                <a:latin typeface="+mn-lt"/>
                <a:ea typeface="+mn-ea"/>
              </a:rPr>
              <a:t>》</a:t>
            </a:r>
            <a:r>
              <a:rPr lang="zh-CN" altLang="en-US" sz="2400" dirty="0">
                <a:latin typeface="+mn-lt"/>
                <a:ea typeface="+mn-ea"/>
              </a:rPr>
              <a:t>、第七节是全文的结语</a:t>
            </a:r>
            <a:r>
              <a:rPr lang="en-US" altLang="zh-CN" sz="2400" dirty="0">
                <a:latin typeface="+mn-lt"/>
                <a:ea typeface="+mn-ea"/>
              </a:rPr>
              <a:t>)</a:t>
            </a:r>
            <a:r>
              <a:rPr lang="zh-CN" altLang="en-US" sz="2400" dirty="0">
                <a:latin typeface="+mn-lt"/>
                <a:ea typeface="+mn-ea"/>
              </a:rPr>
              <a:t>，发表在</a:t>
            </a:r>
            <a:r>
              <a:rPr lang="en-US" altLang="zh-CN" sz="2400" dirty="0">
                <a:latin typeface="+mn-lt"/>
                <a:ea typeface="+mn-ea"/>
              </a:rPr>
              <a:t>《</a:t>
            </a:r>
            <a:r>
              <a:rPr lang="zh-CN" altLang="en-US" sz="2400" dirty="0">
                <a:latin typeface="+mn-lt"/>
                <a:ea typeface="+mn-ea"/>
              </a:rPr>
              <a:t>齐大月刊</a:t>
            </a:r>
            <a:r>
              <a:rPr lang="en-US" altLang="zh-CN" sz="2400" dirty="0">
                <a:latin typeface="+mn-lt"/>
                <a:ea typeface="+mn-ea"/>
              </a:rPr>
              <a:t>》</a:t>
            </a:r>
            <a:r>
              <a:rPr lang="zh-CN" altLang="en-US" sz="2400" dirty="0">
                <a:latin typeface="+mn-lt"/>
                <a:ea typeface="+mn-ea"/>
              </a:rPr>
              <a:t>欧一卷第六期</a:t>
            </a:r>
            <a:r>
              <a:rPr lang="en-US" altLang="zh-CN" sz="2400" dirty="0">
                <a:latin typeface="+mn-lt"/>
                <a:ea typeface="+mn-ea"/>
              </a:rPr>
              <a:t>(1931</a:t>
            </a:r>
            <a:r>
              <a:rPr lang="zh-CN" altLang="en-US" sz="2400" dirty="0">
                <a:latin typeface="+mn-lt"/>
                <a:ea typeface="+mn-ea"/>
              </a:rPr>
              <a:t>年</a:t>
            </a:r>
            <a:r>
              <a:rPr lang="en-US" altLang="zh-CN" sz="2400" dirty="0">
                <a:latin typeface="+mn-lt"/>
                <a:ea typeface="+mn-ea"/>
              </a:rPr>
              <a:t>4</a:t>
            </a:r>
            <a:r>
              <a:rPr lang="zh-CN" altLang="en-US" sz="2400" dirty="0">
                <a:latin typeface="+mn-lt"/>
                <a:ea typeface="+mn-ea"/>
              </a:rPr>
              <a:t>月出版</a:t>
            </a:r>
            <a:r>
              <a:rPr lang="en-US" altLang="zh-CN" sz="2400" dirty="0">
                <a:latin typeface="+mn-lt"/>
                <a:ea typeface="+mn-ea"/>
              </a:rPr>
              <a:t>)</a:t>
            </a:r>
            <a:r>
              <a:rPr lang="zh-CN" altLang="en-US" sz="2400" dirty="0">
                <a:latin typeface="+mn-lt"/>
                <a:ea typeface="+mn-ea"/>
              </a:rPr>
              <a:t>。此文虽系节选，但能独立成篇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>
            <a:spLocks noChangeArrowheads="1"/>
          </p:cNvSpPr>
          <p:nvPr/>
        </p:nvSpPr>
        <p:spPr bwMode="auto">
          <a:xfrm>
            <a:off x="611188" y="692150"/>
            <a:ext cx="7705725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/>
                <a:ea typeface="黑体" pitchFamily="49" charset="-122"/>
              </a:rPr>
              <a:t>镶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(xiāng)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响晴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(xiǎng qíng)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温晴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(wēn qíng)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安适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(ān shì)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肌肤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(jī fū)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秀气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(xiù qi)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绿萍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(lù píng)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水藻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(shuǐ zǎo)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贮蓄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(zhù xù)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澄清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(chéng qīng)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空灵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(kòng líng)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水墨画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(shuǐ mò huà)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蓝汪汪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(lán wāng wāng)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198</TotalTime>
  <Words>3816</Words>
  <Paragraphs>179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演示文稿设计模板</vt:lpstr>
      </vt:variant>
      <vt:variant>
        <vt:i4>11</vt:i4>
      </vt:variant>
      <vt:variant>
        <vt:lpstr>幻灯片标题</vt:lpstr>
      </vt:variant>
      <vt:variant>
        <vt:i4>34</vt:i4>
      </vt:variant>
    </vt:vector>
  </HeadingPairs>
  <TitlesOfParts>
    <vt:vector size="60" baseType="lpstr">
      <vt:lpstr>Franklin Gothic Book</vt:lpstr>
      <vt:lpstr>黑体</vt:lpstr>
      <vt:lpstr>Arial</vt:lpstr>
      <vt:lpstr>Franklin Gothic Medium</vt:lpstr>
      <vt:lpstr>微软雅黑</vt:lpstr>
      <vt:lpstr>Wingdings 2</vt:lpstr>
      <vt:lpstr>Calibri</vt:lpstr>
      <vt:lpstr>宋体</vt:lpstr>
      <vt:lpstr>华文琥珀</vt:lpstr>
      <vt:lpstr>Times New Roman</vt:lpstr>
      <vt:lpstr>华文新魏</vt:lpstr>
      <vt:lpstr>楷体_GB2312</vt:lpstr>
      <vt:lpstr>华文中宋</vt:lpstr>
      <vt:lpstr>华文隶书</vt:lpstr>
      <vt:lpstr>华文彩云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济南的冬天 老舍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整体感知</vt:lpstr>
      <vt:lpstr>幻灯片 12</vt:lpstr>
      <vt:lpstr>幻灯片 13</vt:lpstr>
      <vt:lpstr>第一节</vt:lpstr>
      <vt:lpstr>幻灯片 15</vt:lpstr>
      <vt:lpstr>幻灯片 16</vt:lpstr>
      <vt:lpstr>幻灯片 17</vt:lpstr>
      <vt:lpstr>第二节</vt:lpstr>
      <vt:lpstr>幻灯片 19</vt:lpstr>
      <vt:lpstr>幻灯片 20</vt:lpstr>
      <vt:lpstr>第三节</vt:lpstr>
      <vt:lpstr>幻灯片 22</vt:lpstr>
      <vt:lpstr>幻灯片 23</vt:lpstr>
      <vt:lpstr>幻灯片 24</vt:lpstr>
      <vt:lpstr>幻灯片 25</vt:lpstr>
      <vt:lpstr>第四节</vt:lpstr>
      <vt:lpstr>幻灯片 27</vt:lpstr>
      <vt:lpstr>幻灯片 28</vt:lpstr>
      <vt:lpstr>第五、六节</vt:lpstr>
      <vt:lpstr>幻灯片 30</vt:lpstr>
      <vt:lpstr>幻灯片 31</vt:lpstr>
      <vt:lpstr>幻灯片 32</vt:lpstr>
      <vt:lpstr>幻灯片 33</vt:lpstr>
      <vt:lpstr>巩固复习：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dcterms:created xsi:type="dcterms:W3CDTF">2016-04-25T06:23:18Z</dcterms:created>
  <dcterms:modified xsi:type="dcterms:W3CDTF">2018-09-21T19:34:24Z</dcterms:modified>
  <cp:category/>
</cp:coreProperties>
</file>