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23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tags" Target="tags/tag64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>2021/5/25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>‹#›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1175031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327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9228074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3133210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6473184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2462577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411516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2736167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531069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8554625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211713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6009194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9637923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5315476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5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1557445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3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7071784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1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4860904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0179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0709525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7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3741846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4275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879705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35463921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8371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17607072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0419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4049345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670053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7" name="备注占位符 2"/>
          <p:cNvSpPr>
            <a:spLocks noGrp="1"/>
          </p:cNvSpPr>
          <p:nvPr>
            <p:ph type="body" idx="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80C2F6FB-5D05-487B-BED3-FB35405B7D45}" type="slidenum">
              <a:rPr lang="en-US" altLang="zh-CN" smtClean="0">
                <a:latin typeface="Arial" panose="020b0604020202020204" pitchFamily="34" charset="0"/>
              </a:rPr>
              <a:t>4</a:t>
            </a:fld>
            <a:endParaRPr lang="en-US" altLang="zh-CN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271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5" name="备注占位符 2"/>
          <p:cNvSpPr>
            <a:spLocks noGrp="1"/>
          </p:cNvSpPr>
          <p:nvPr>
            <p:ph type="body" idx="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69B22ED4-CE19-40BA-B6E1-30358C3BA9D2}" type="slidenum">
              <a:rPr lang="en-US" altLang="zh-CN" smtClean="0">
                <a:latin typeface="Arial" panose="020b0604020202020204" pitchFamily="34" charset="0"/>
              </a:rPr>
              <a:t>5</a:t>
            </a:fld>
            <a:endParaRPr lang="en-US" altLang="zh-CN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9175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3" name="备注占位符 2"/>
          <p:cNvSpPr>
            <a:spLocks noGrp="1"/>
          </p:cNvSpPr>
          <p:nvPr>
            <p:ph type="body" idx="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FC11C8BF-D932-41F2-9162-081581AC60DE}" type="slidenum">
              <a:rPr lang="en-US" altLang="zh-CN" smtClean="0">
                <a:latin typeface="Arial" panose="020b0604020202020204" pitchFamily="34" charset="0"/>
              </a:rPr>
              <a:t>6</a:t>
            </a:fld>
            <a:endParaRPr lang="en-US" altLang="zh-CN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49520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5074973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9589703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362539622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6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6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2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2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2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4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5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5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5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6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6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6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6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6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6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6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6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8.xml" /><Relationship Id="rId3" Type="http://schemas.openxmlformats.org/officeDocument/2006/relationships/image" Target="../media/image6.jpeg" /><Relationship Id="rId4" Type="http://schemas.openxmlformats.org/officeDocument/2006/relationships/image" Target="../media/image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3.png" /><Relationship Id="rId4" Type="http://schemas.openxmlformats.org/officeDocument/2006/relationships/tags" Target="../tags/tag6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2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2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2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PA-10223"/>
          <p:cNvSpPr/>
          <p:nvPr>
            <p:custDataLst>
              <p:tags r:id="rId3"/>
            </p:custDataLst>
          </p:nvPr>
        </p:nvSpPr>
        <p:spPr>
          <a:xfrm>
            <a:off x="2440305" y="2569845"/>
            <a:ext cx="7311390" cy="100457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dist" eaLnBrk="1" hangingPunct="1">
              <a:lnSpc>
                <a:spcPct val="110000"/>
              </a:lnSpc>
              <a:defRPr/>
            </a:pPr>
            <a:r>
              <a:rPr lang="zh-CN" altLang="en-US" sz="5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黑体" panose="02010609060101010101" pitchFamily="2" charset="-122"/>
                <a:sym typeface="+mn-ea"/>
              </a:rPr>
              <a:t>社会历史的决定性基础</a:t>
            </a:r>
          </a:p>
        </p:txBody>
      </p:sp>
      <p:sp>
        <p:nvSpPr>
          <p:cNvPr id="4099" name="文本框 2"/>
          <p:cNvSpPr txBox="1">
            <a:spLocks noChangeArrowheads="1"/>
          </p:cNvSpPr>
          <p:nvPr/>
        </p:nvSpPr>
        <p:spPr bwMode="auto">
          <a:xfrm>
            <a:off x="4216400" y="4006850"/>
            <a:ext cx="37592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/>
              <a:t>恩格斯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2271713" y="1887538"/>
            <a:ext cx="793750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</a:rPr>
              <a:t>由“我们视之为社会历史的决定性基础的经济关系”这句话，可看出“我们”对“经济关系”地位作用怎样的看法？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19935" y="5867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  <p:pic>
        <p:nvPicPr>
          <p:cNvPr id="22532" name="图片 2" descr="view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88250" y="4330700"/>
            <a:ext cx="3079750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2844800" y="3927475"/>
            <a:ext cx="65024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经济关系是社会历史的决定性基础。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2882900" y="1779588"/>
            <a:ext cx="62706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7030A0"/>
                </a:solidFill>
                <a:latin typeface="宋体" panose="02010600030101010101" pitchFamily="2" charset="-122"/>
              </a:rPr>
              <a:t>“我们”对“技术”有哪些看法？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19935" y="5867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  <p:pic>
        <p:nvPicPr>
          <p:cNvPr id="24580" name="图片 2" descr="view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88250" y="4330700"/>
            <a:ext cx="3079750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305050" y="2628900"/>
            <a:ext cx="7581900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①经济关系包括生产和运输的全部技术；</a:t>
            </a:r>
          </a:p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②决定着产品的交换方式以及分配方式，从而在氏族社会解体后也决定着阶级的划分，决定着统治关系和从属关系，决定着国家、政治、法等等；</a:t>
            </a:r>
          </a:p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③科学则在更大得多的程度上依赖于技术的状况和需要。社会一旦有技术上的需要，则这种需要就会比十所大学更能把科学推向前进。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Text Box 4"/>
          <p:cNvSpPr txBox="1">
            <a:spLocks noChangeArrowheads="1"/>
          </p:cNvSpPr>
          <p:nvPr/>
        </p:nvSpPr>
        <p:spPr bwMode="auto">
          <a:xfrm>
            <a:off x="1930400" y="1755775"/>
            <a:ext cx="8329613" cy="614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400" b="1">
                <a:solidFill>
                  <a:srgbClr val="7030A0"/>
                </a:solidFill>
                <a:latin typeface="宋体" panose="02010600030101010101" pitchFamily="2" charset="-122"/>
              </a:rPr>
              <a:t>作者是怎样论证技术对科学的推进作用的？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19935" y="5867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  <p:pic>
        <p:nvPicPr>
          <p:cNvPr id="26628" name="图片 2" descr="view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88250" y="4330700"/>
            <a:ext cx="3079750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219325" y="2981325"/>
            <a:ext cx="7754938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B050"/>
                </a:solidFill>
                <a:latin typeface="宋体" panose="02010600030101010101" pitchFamily="2" charset="-122"/>
              </a:rPr>
              <a:t>举例论证。</a:t>
            </a:r>
            <a:r>
              <a:rPr lang="zh-CN" altLang="en-US" sz="3200" b="1">
                <a:latin typeface="宋体" panose="02010600030101010101" pitchFamily="2" charset="-122"/>
              </a:rPr>
              <a:t>16和17世纪意大利治理山区河流的需要而产生整个流体静力学。发现电在技术上的实用价值以后，我们才知道了一些理性的东西。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Text Box 4"/>
          <p:cNvSpPr txBox="1">
            <a:spLocks noChangeArrowheads="1"/>
          </p:cNvSpPr>
          <p:nvPr/>
        </p:nvSpPr>
        <p:spPr bwMode="auto">
          <a:xfrm>
            <a:off x="2278063" y="1790700"/>
            <a:ext cx="7635875" cy="614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400" b="1">
                <a:solidFill>
                  <a:srgbClr val="7030A0"/>
                </a:solidFill>
                <a:latin typeface="宋体" panose="02010600030101010101" pitchFamily="2" charset="-122"/>
              </a:rPr>
              <a:t>（a）部分用什么方法论证了什么观点？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19935" y="5867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  <p:pic>
        <p:nvPicPr>
          <p:cNvPr id="28676" name="图片 2" descr="view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88250" y="4330700"/>
            <a:ext cx="3079750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278063" y="2925763"/>
            <a:ext cx="775493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B050"/>
                </a:solidFill>
                <a:latin typeface="宋体" panose="02010600030101010101" pitchFamily="2" charset="-122"/>
              </a:rPr>
              <a:t>举例论证。</a:t>
            </a:r>
            <a:r>
              <a:rPr lang="zh-CN" altLang="en-US" sz="3200" b="1">
                <a:latin typeface="宋体" panose="02010600030101010101" pitchFamily="2" charset="-122"/>
              </a:rPr>
              <a:t>举国家发生作用的例子论证了经济必然性基础上，上层建筑各内容相互作用并对经济基础发生作用。</a:t>
            </a:r>
            <a:endParaRPr lang="zh-CN" altLang="en-US" sz="3200" b="1">
              <a:solidFill>
                <a:srgbClr val="00B05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2019300" y="1758950"/>
            <a:ext cx="838835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>
                <a:solidFill>
                  <a:srgbClr val="7030A0"/>
                </a:solidFill>
                <a:latin typeface="宋体" panose="02010600030101010101" pitchFamily="2" charset="-122"/>
              </a:rPr>
              <a:t>（b）部分中，偶然性和必然性是怎样的关系？社会历史发展中的必然性到底是什么？作者是如何论证偶然性和必然性的？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19935" y="5867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  <p:pic>
        <p:nvPicPr>
          <p:cNvPr id="30724" name="图片 2" descr="view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88250" y="4330700"/>
            <a:ext cx="3079750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336800" y="3522663"/>
            <a:ext cx="7754938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latin typeface="宋体" panose="02010600030101010101" pitchFamily="2" charset="-122"/>
              </a:rPr>
              <a:t>必然性占统治地位，偶然性为必然性的补充和表现形式。必然性通过各种偶然性来为自己开辟道路。</a:t>
            </a:r>
          </a:p>
          <a:p>
            <a:pPr eaLnBrk="1" hangingPunct="1"/>
            <a:r>
              <a:rPr lang="zh-CN" altLang="en-US" sz="3000" b="1">
                <a:latin typeface="宋体" panose="02010600030101010101" pitchFamily="2" charset="-122"/>
              </a:rPr>
              <a:t>社会历史中的必然性归根到底仍然是经济的必然性。</a:t>
            </a:r>
          </a:p>
          <a:p>
            <a:pPr eaLnBrk="1" hangingPunct="1"/>
            <a:r>
              <a:rPr lang="zh-CN" altLang="en-US" sz="3000" b="1">
                <a:latin typeface="宋体" panose="02010600030101010101" pitchFamily="2" charset="-122"/>
              </a:rPr>
              <a:t>用伟大人物出现的偶然与必然来论证的。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1820863" y="1546225"/>
            <a:ext cx="855186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</a:rPr>
              <a:t>恩格斯为什么要给德国的这个青年大学生写这封回信？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19935" y="5867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  <p:pic>
        <p:nvPicPr>
          <p:cNvPr id="32772" name="图片 2" descr="view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88250" y="4330700"/>
            <a:ext cx="3079750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044700" y="2587625"/>
            <a:ext cx="8104188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00" b="1">
                <a:latin typeface="宋体" panose="02010600030101010101" pitchFamily="2" charset="-122"/>
              </a:rPr>
              <a:t>马克思曾指出，经济基础决定社会的上层建筑，制约着历史的发展。19世纪90年代，一些资产阶级理论家歪曲了马克思的观点，篡改历史唯物主义的基本原理，把马克思关于经济因素的决定性作用的观点歪曲为“经济决定一切”、经济是制约历史发展的唯一因素，造成当时德国青年极大的思想混乱，他们当中有不少人写信向恩格斯请教，瓦尔特·博尔吉乌斯就是其中一位。针对这种情况，思格斯给瓦尔特·博尔吉乌斯写了这封回信，澄清了一些重大理论问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070735" y="79883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中心思想</a:t>
            </a:r>
          </a:p>
        </p:txBody>
      </p:sp>
      <p:pic>
        <p:nvPicPr>
          <p:cNvPr id="34819" name="图片 4" descr="view (2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12225" y="4206875"/>
            <a:ext cx="1755775" cy="232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11388" y="2225675"/>
            <a:ext cx="7770812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宋体" panose="02010600030101010101" pitchFamily="2" charset="-122"/>
              </a:rPr>
              <a:t>    本文针对当时资产阶级理论家对马克思思想的歪曲，以丰富的历史知识和辩证的理论分析，论述了经济因素与历史发展、上层建筑的关系，并指明了正确理解、把握马克思主义唯物史观的方法，解答了当时德国青年学生的疑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018030" y="95948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艺术特色</a:t>
            </a:r>
          </a:p>
        </p:txBody>
      </p:sp>
      <p:pic>
        <p:nvPicPr>
          <p:cNvPr id="36867" name="图片 2" descr="view (3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96263" y="498475"/>
            <a:ext cx="2471737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76475" y="2552700"/>
            <a:ext cx="7640638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1.语言准确严谨。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2.语言表达严密而富有逻辑性。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983105" y="78295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艺术特色</a:t>
            </a:r>
          </a:p>
        </p:txBody>
      </p:sp>
      <p:pic>
        <p:nvPicPr>
          <p:cNvPr id="38915" name="图片 2" descr="view (3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96263" y="498475"/>
            <a:ext cx="2471737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982788" y="1860550"/>
            <a:ext cx="8261350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</a:rPr>
              <a:t>1.语言准确严谨。</a:t>
            </a:r>
          </a:p>
          <a:p>
            <a:pPr eaLnBrk="1" hangingPunct="1"/>
            <a:r>
              <a:rPr lang="zh-CN" altLang="en-US" sz="2400" b="1">
                <a:latin typeface="宋体" panose="02010600030101010101" pitchFamily="2" charset="-122"/>
              </a:rPr>
              <a:t>作者在阐述观点时，大量使用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</a:rPr>
              <a:t>修饰词语</a:t>
            </a:r>
            <a:r>
              <a:rPr lang="zh-CN" altLang="en-US" sz="2400" b="1">
                <a:latin typeface="宋体" panose="02010600030101010101" pitchFamily="2" charset="-122"/>
              </a:rPr>
              <a:t>，使语言表达十分准确、有分寸感。如“我们把经济条件看作归根到底制约着历史发展的东西”，在动词“制约”前面加上“归根到底”，准确地表明这种“制约”不是一般意义上的，而是最根本的。又如“请您不要过分推敲上面所说的每一句话”中，“过分”一词使用严谨，强调了“推敲”的程度。再如“这种技术，照我们的观点看来，也决定着产品的交换方式以及分配方式”中，“照我们的观点看来”这一修饰成分把作者的观点界定得非常准确，让人感到作者只是在表明自己的观点，没有把自已的观点强加给别人，这反而拉近了读者与作者的距离，让读者更容易接受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983105" y="7899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艺术特色</a:t>
            </a:r>
          </a:p>
        </p:txBody>
      </p:sp>
      <p:pic>
        <p:nvPicPr>
          <p:cNvPr id="40963" name="图片 2" descr="view (3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96263" y="498475"/>
            <a:ext cx="2471737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41550" y="1914525"/>
            <a:ext cx="7948613" cy="4323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500" b="1">
                <a:solidFill>
                  <a:schemeClr val="accent2"/>
                </a:solidFill>
                <a:latin typeface="宋体" panose="02010600030101010101" pitchFamily="2" charset="-122"/>
              </a:rPr>
              <a:t>2.语言表达严密而富有逻辑性。</a:t>
            </a:r>
          </a:p>
          <a:p>
            <a:pPr eaLnBrk="1" hangingPunct="1"/>
            <a:r>
              <a:rPr lang="zh-CN" altLang="en-US" sz="2500" b="1">
                <a:latin typeface="宋体" panose="02010600030101010101" pitchFamily="2" charset="-122"/>
              </a:rPr>
              <a:t>这主要体现在文中较多地使用了</a:t>
            </a:r>
            <a:r>
              <a:rPr lang="zh-CN" altLang="en-US" sz="2500" b="1">
                <a:solidFill>
                  <a:srgbClr val="C00000"/>
                </a:solidFill>
                <a:latin typeface="宋体" panose="02010600030101010101" pitchFamily="2" charset="-122"/>
              </a:rPr>
              <a:t>复句</a:t>
            </a:r>
            <a:r>
              <a:rPr lang="zh-CN" altLang="en-US" sz="2500" b="1">
                <a:latin typeface="宋体" panose="02010600030101010101" pitchFamily="2" charset="-122"/>
              </a:rPr>
              <a:t>。如“如果像您所说的，技术在很大程度上依赖于科学状况，那么，科学则在更大得多的程度上依赖于技术的状况和需要。社会一旦有技术上的需要，这种需要就会比十所大学更能把科学推向前进”，以“假设复句”和“条件复句”来分析说理，语言表达十分周密，可谓天衣无缝。此外，文中还多处用到因果复句、并列复句、转折复句、递进复句等。</a:t>
            </a:r>
            <a:r>
              <a:rPr lang="zh-CN" altLang="en-US" sz="2500" b="1">
                <a:solidFill>
                  <a:srgbClr val="C00000"/>
                </a:solidFill>
                <a:latin typeface="宋体" panose="02010600030101010101" pitchFamily="2" charset="-122"/>
              </a:rPr>
              <a:t>这些复句，使句子之间的关系更为紧密，使内容的表达更加准确，无疑增强了文章说理的周密性与逻辑性</a:t>
            </a:r>
            <a:r>
              <a:rPr lang="zh-CN" altLang="en-US" sz="2500" b="1">
                <a:latin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内容占位符 2"/>
          <p:cNvSpPr>
            <a:spLocks noGrp="1"/>
          </p:cNvSpPr>
          <p:nvPr/>
        </p:nvSpPr>
        <p:spPr bwMode="auto">
          <a:xfrm>
            <a:off x="2362200" y="1203325"/>
            <a:ext cx="7766050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当真理被“雾霾”遮住时，需要勇士站出来，拨开迷雾，让光芒重照大地。马克思主义作为指导我们实践的真理，也曾被误解，被利用。今天让我们一起走近恩格斯的《社会历史的决定性基础》。</a:t>
            </a:r>
          </a:p>
        </p:txBody>
      </p:sp>
      <p:pic>
        <p:nvPicPr>
          <p:cNvPr id="6147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38638" y="4051300"/>
            <a:ext cx="3813175" cy="246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748155" y="509270"/>
            <a:ext cx="3954145" cy="70675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pic>
        <p:nvPicPr>
          <p:cNvPr id="43011" name="图片 1" descr="u=3469709572,842683844&amp;fm=15&amp;gp=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1063" y="509588"/>
            <a:ext cx="2166937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文本框 2"/>
          <p:cNvSpPr txBox="1">
            <a:spLocks noChangeArrowheads="1"/>
          </p:cNvSpPr>
          <p:nvPr/>
        </p:nvSpPr>
        <p:spPr bwMode="auto">
          <a:xfrm>
            <a:off x="1673225" y="1363663"/>
            <a:ext cx="8845550" cy="516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2200" b="1">
                <a:latin typeface="宋体" panose="02010600030101010101" pitchFamily="2" charset="-122"/>
              </a:rPr>
              <a:t>阅读下面的文字，完成问题。</a:t>
            </a:r>
          </a:p>
          <a:p>
            <a:pPr eaLnBrk="1" hangingPunct="1"/>
            <a:r>
              <a:rPr lang="zh-CN" altLang="zh-CN" sz="2200" b="1">
                <a:latin typeface="宋体" panose="02010600030101010101" pitchFamily="2" charset="-122"/>
              </a:rPr>
              <a:t>    </a:t>
            </a:r>
            <a:r>
              <a:rPr lang="zh-CN" sz="2200" b="1">
                <a:latin typeface="宋体" panose="02010600030101010101" pitchFamily="2" charset="-122"/>
              </a:rPr>
              <a:t>从</a:t>
            </a:r>
            <a:r>
              <a:rPr lang="zh-CN" altLang="zh-CN" sz="2200" b="1">
                <a:latin typeface="宋体" panose="02010600030101010101" pitchFamily="2" charset="-122"/>
              </a:rPr>
              <a:t>19</a:t>
            </a:r>
            <a:r>
              <a:rPr lang="zh-CN" sz="2200" b="1">
                <a:latin typeface="宋体" panose="02010600030101010101" pitchFamily="2" charset="-122"/>
              </a:rPr>
              <a:t>世纪</a:t>
            </a:r>
            <a:r>
              <a:rPr lang="zh-CN" altLang="zh-CN" sz="2200" b="1">
                <a:latin typeface="宋体" panose="02010600030101010101" pitchFamily="2" charset="-122"/>
              </a:rPr>
              <a:t>70</a:t>
            </a:r>
            <a:r>
              <a:rPr lang="zh-CN" sz="2200" b="1">
                <a:latin typeface="宋体" panose="02010600030101010101" pitchFamily="2" charset="-122"/>
              </a:rPr>
              <a:t>年代到</a:t>
            </a:r>
            <a:r>
              <a:rPr lang="zh-CN" altLang="zh-CN" sz="2200" b="1">
                <a:latin typeface="宋体" panose="02010600030101010101" pitchFamily="2" charset="-122"/>
              </a:rPr>
              <a:t>19</a:t>
            </a:r>
            <a:r>
              <a:rPr lang="zh-CN" sz="2200" b="1">
                <a:latin typeface="宋体" panose="02010600030101010101" pitchFamily="2" charset="-122"/>
              </a:rPr>
              <a:t>世纪末，恩格斯不遗余力地对马克思主义政治经济学进行（   ）和宣传，对于那些歪曲、篡改或攻击、诋毁马克思主义学说的人也给予毫不留情的反击和（   ）。恩格斯严厉地（   ）了资产阶级庸俗政治经济学的反动谬论，包括新历史学派对理论和经济规律的普遍性的否定，对古典经济学和马克思主义经济学的科学抽象法的反对，包括边际效用学派的主观价值论，对劳动价值论的反对，对</a:t>
            </a:r>
            <a:r>
              <a:rPr lang="zh-CN" altLang="zh-CN" sz="2200" b="1">
                <a:latin typeface="宋体" panose="02010600030101010101" pitchFamily="2" charset="-122"/>
              </a:rPr>
              <a:t>《</a:t>
            </a:r>
            <a:r>
              <a:rPr lang="zh-CN" sz="2200" b="1">
                <a:latin typeface="宋体" panose="02010600030101010101" pitchFamily="2" charset="-122"/>
              </a:rPr>
              <a:t>资本论</a:t>
            </a:r>
            <a:r>
              <a:rPr lang="zh-CN" altLang="zh-CN" sz="2200" b="1">
                <a:latin typeface="宋体" panose="02010600030101010101" pitchFamily="2" charset="-122"/>
              </a:rPr>
              <a:t>》</a:t>
            </a:r>
            <a:r>
              <a:rPr lang="zh-CN" sz="2200" b="1">
                <a:latin typeface="宋体" panose="02010600030101010101" pitchFamily="2" charset="-122"/>
              </a:rPr>
              <a:t>的攻击。</a:t>
            </a:r>
            <a:r>
              <a:rPr lang="zh-CN" sz="2200" b="1" u="sng">
                <a:latin typeface="宋体" panose="02010600030101010101" pitchFamily="2" charset="-122"/>
              </a:rPr>
              <a:t>恩格斯的不屈努力，促进了马克思主义政治经济学的深入发展，打造了马克思主义政治经济学的科学性和纯洁性。</a:t>
            </a:r>
            <a:r>
              <a:rPr lang="zh-CN" sz="2200" b="1">
                <a:latin typeface="宋体" panose="02010600030101010101" pitchFamily="2" charset="-122"/>
              </a:rPr>
              <a:t>面对杜林恶毒攻击马克思的经济思想，特别是攻击马克思的剩余价值学说，（   ）资产阶级庸俗政治经济学，恩格斯于</a:t>
            </a:r>
            <a:r>
              <a:rPr lang="zh-CN" altLang="zh-CN" sz="2200" b="1">
                <a:latin typeface="宋体" panose="02010600030101010101" pitchFamily="2" charset="-122"/>
              </a:rPr>
              <a:t>1876</a:t>
            </a:r>
            <a:r>
              <a:rPr lang="zh-CN" sz="2200" b="1">
                <a:latin typeface="宋体" panose="02010600030101010101" pitchFamily="2" charset="-122"/>
              </a:rPr>
              <a:t>年到</a:t>
            </a:r>
            <a:r>
              <a:rPr lang="zh-CN" altLang="zh-CN" sz="2200" b="1">
                <a:latin typeface="宋体" panose="02010600030101010101" pitchFamily="2" charset="-122"/>
              </a:rPr>
              <a:t>1878</a:t>
            </a:r>
            <a:r>
              <a:rPr lang="zh-CN" sz="2200" b="1">
                <a:latin typeface="宋体" panose="02010600030101010101" pitchFamily="2" charset="-122"/>
              </a:rPr>
              <a:t>年写下了</a:t>
            </a:r>
            <a:r>
              <a:rPr lang="zh-CN" altLang="zh-CN" sz="2200" b="1">
                <a:latin typeface="宋体" panose="02010600030101010101" pitchFamily="2" charset="-122"/>
              </a:rPr>
              <a:t>《</a:t>
            </a:r>
            <a:r>
              <a:rPr lang="zh-CN" sz="2200" b="1">
                <a:latin typeface="宋体" panose="02010600030101010101" pitchFamily="2" charset="-122"/>
              </a:rPr>
              <a:t>反杜林论</a:t>
            </a:r>
            <a:r>
              <a:rPr lang="zh-CN" altLang="zh-CN" sz="2200" b="1">
                <a:latin typeface="宋体" panose="02010600030101010101" pitchFamily="2" charset="-122"/>
              </a:rPr>
              <a:t>》</a:t>
            </a:r>
            <a:r>
              <a:rPr lang="zh-CN" sz="2200" b="1">
                <a:latin typeface="宋体" panose="02010600030101010101" pitchFamily="2" charset="-122"/>
              </a:rPr>
              <a:t>这部名著。</a:t>
            </a:r>
            <a:r>
              <a:rPr lang="zh-CN" altLang="zh-CN" sz="2200" b="1">
                <a:latin typeface="宋体" panose="02010600030101010101" pitchFamily="2" charset="-122"/>
              </a:rPr>
              <a:t>___①___</a:t>
            </a:r>
            <a:r>
              <a:rPr lang="zh-CN" sz="2200" b="1">
                <a:latin typeface="宋体" panose="02010600030101010101" pitchFamily="2" charset="-122"/>
              </a:rPr>
              <a:t>的同时，恩格斯对马克思主义</a:t>
            </a:r>
            <a:r>
              <a:rPr lang="zh-CN" altLang="zh-CN" sz="2200" b="1">
                <a:latin typeface="宋体" panose="02010600030101010101" pitchFamily="2" charset="-122"/>
              </a:rPr>
              <a:t>30</a:t>
            </a:r>
            <a:r>
              <a:rPr lang="zh-CN" sz="2200" b="1">
                <a:latin typeface="宋体" panose="02010600030101010101" pitchFamily="2" charset="-122"/>
              </a:rPr>
              <a:t>年来的发展进行了总结，全面系统地阐述了马克思主义理论体系的基本内容。其中，“政治经济学”篇，通俗明了地阐述了马克思主义</a:t>
            </a:r>
            <a:r>
              <a:rPr lang="zh-CN" altLang="zh-CN" sz="2200" b="1">
                <a:latin typeface="宋体" panose="02010600030101010101" pitchFamily="2" charset="-122"/>
              </a:rPr>
              <a:t>___②___</a:t>
            </a:r>
            <a:r>
              <a:rPr lang="zh-CN" sz="2200" b="1">
                <a:latin typeface="宋体" panose="02010600030101010101" pitchFamily="2" charset="-122"/>
              </a:rPr>
              <a:t>的基本原理。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998345" y="69024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pic>
        <p:nvPicPr>
          <p:cNvPr id="45059" name="图片 5" descr="u=3469709572,842683844&amp;fm=15&amp;gp=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16950" y="517525"/>
            <a:ext cx="2051050" cy="111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文本框 6"/>
          <p:cNvSpPr txBox="1">
            <a:spLocks noChangeArrowheads="1"/>
          </p:cNvSpPr>
          <p:nvPr/>
        </p:nvSpPr>
        <p:spPr bwMode="auto">
          <a:xfrm>
            <a:off x="2339975" y="2219325"/>
            <a:ext cx="8043863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>
                <a:latin typeface="宋体" panose="02010600030101010101" pitchFamily="2" charset="-122"/>
                <a:sym typeface="+mn-ea"/>
              </a:rPr>
              <a:t>1.</a:t>
            </a:r>
            <a:r>
              <a:rPr lang="zh-CN" sz="3200" b="1">
                <a:latin typeface="宋体" panose="02010600030101010101" pitchFamily="2" charset="-122"/>
                <a:sym typeface="+mn-ea"/>
              </a:rPr>
              <a:t>依次填入文中括号处的词语，最恰当的一项是</a:t>
            </a:r>
            <a:r>
              <a:rPr lang="zh-CN" altLang="zh-CN" sz="3200" b="1">
                <a:latin typeface="宋体" panose="02010600030101010101" pitchFamily="2" charset="-122"/>
                <a:sym typeface="+mn-ea"/>
              </a:rPr>
              <a:t>(   )</a:t>
            </a:r>
          </a:p>
          <a:p>
            <a:pPr eaLnBrk="1" hangingPunct="1"/>
            <a:r>
              <a:rPr lang="zh-CN" altLang="zh-CN" sz="3200" b="1">
                <a:latin typeface="宋体" panose="02010600030101010101" pitchFamily="2" charset="-122"/>
                <a:sym typeface="+mn-ea"/>
              </a:rPr>
              <a:t>A.</a:t>
            </a:r>
            <a:r>
              <a:rPr lang="zh-CN" sz="3200" b="1">
                <a:latin typeface="宋体" panose="02010600030101010101" pitchFamily="2" charset="-122"/>
                <a:sym typeface="+mn-ea"/>
              </a:rPr>
              <a:t>阐释     反驳     批判     宣称</a:t>
            </a:r>
          </a:p>
          <a:p>
            <a:pPr eaLnBrk="1" hangingPunct="1"/>
            <a:r>
              <a:rPr lang="zh-CN" altLang="zh-CN" sz="3200" b="1">
                <a:latin typeface="宋体" panose="02010600030101010101" pitchFamily="2" charset="-122"/>
                <a:sym typeface="+mn-ea"/>
              </a:rPr>
              <a:t>B.</a:t>
            </a:r>
            <a:r>
              <a:rPr lang="zh-CN" sz="3200" b="1">
                <a:latin typeface="宋体" panose="02010600030101010101" pitchFamily="2" charset="-122"/>
                <a:sym typeface="+mn-ea"/>
              </a:rPr>
              <a:t>解释     反驳     批评     宣扬</a:t>
            </a:r>
          </a:p>
          <a:p>
            <a:pPr eaLnBrk="1" hangingPunct="1"/>
            <a:r>
              <a:rPr lang="zh-CN" altLang="zh-CN" sz="3200" b="1">
                <a:latin typeface="宋体" panose="02010600030101010101" pitchFamily="2" charset="-122"/>
                <a:sym typeface="+mn-ea"/>
              </a:rPr>
              <a:t>C.</a:t>
            </a:r>
            <a:r>
              <a:rPr lang="zh-CN" sz="3200" b="1">
                <a:latin typeface="宋体" panose="02010600030101010101" pitchFamily="2" charset="-122"/>
                <a:sym typeface="+mn-ea"/>
              </a:rPr>
              <a:t>阐释     驳斥     批判     宣扬</a:t>
            </a:r>
          </a:p>
          <a:p>
            <a:pPr eaLnBrk="1" hangingPunct="1"/>
            <a:r>
              <a:rPr lang="zh-CN" altLang="zh-CN" sz="3200" b="1">
                <a:latin typeface="宋体" panose="02010600030101010101" pitchFamily="2" charset="-122"/>
                <a:sym typeface="+mn-ea"/>
              </a:rPr>
              <a:t>D.</a:t>
            </a:r>
            <a:r>
              <a:rPr lang="zh-CN" sz="3200" b="1">
                <a:latin typeface="宋体" panose="02010600030101010101" pitchFamily="2" charset="-122"/>
                <a:sym typeface="+mn-ea"/>
              </a:rPr>
              <a:t>解释     驳斥     批评     宣称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546475" y="2698750"/>
            <a:ext cx="5873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00B050"/>
                </a:solidFill>
                <a:latin typeface="宋体" panose="02010600030101010101" pitchFamily="2" charset="-122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998345" y="69024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pic>
        <p:nvPicPr>
          <p:cNvPr id="47107" name="图片 5" descr="u=3469709572,842683844&amp;fm=15&amp;gp=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16950" y="517525"/>
            <a:ext cx="2051050" cy="111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文本框 6"/>
          <p:cNvSpPr txBox="1">
            <a:spLocks noChangeArrowheads="1"/>
          </p:cNvSpPr>
          <p:nvPr/>
        </p:nvSpPr>
        <p:spPr bwMode="auto">
          <a:xfrm>
            <a:off x="1998663" y="1749425"/>
            <a:ext cx="8474075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rgbClr val="00B050"/>
                </a:solidFill>
                <a:sym typeface="+mn-ea"/>
              </a:rPr>
              <a:t>解析：</a:t>
            </a:r>
            <a:r>
              <a:rPr lang="zh-CN" sz="2400" b="1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阐释</a:t>
            </a:r>
            <a:r>
              <a:rPr lang="zh-CN" sz="2400" b="1">
                <a:latin typeface="宋体" panose="02010600030101010101" pitchFamily="2" charset="-122"/>
                <a:sym typeface="+mn-ea"/>
              </a:rPr>
              <a:t>：阐述并解释。</a:t>
            </a:r>
            <a:r>
              <a:rPr lang="zh-CN" sz="2400" b="1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解释</a:t>
            </a:r>
            <a:r>
              <a:rPr lang="zh-CN" sz="2400" b="1">
                <a:latin typeface="宋体" panose="02010600030101010101" pitchFamily="2" charset="-122"/>
                <a:sym typeface="+mn-ea"/>
              </a:rPr>
              <a:t>：①分析阐明。②说明含义、原因、理由等。前者所表达的内容比后者更系统一些，后者一般用于口语，结合语境可知，应用“阐释”。</a:t>
            </a:r>
            <a:r>
              <a:rPr lang="zh-CN" sz="2400" b="1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反驳</a:t>
            </a:r>
            <a:r>
              <a:rPr lang="zh-CN" sz="2400" b="1">
                <a:latin typeface="宋体" panose="02010600030101010101" pitchFamily="2" charset="-122"/>
                <a:sym typeface="+mn-ea"/>
              </a:rPr>
              <a:t>：说出自己的理由，来否定别人跟自己不同的理论或意见。</a:t>
            </a:r>
            <a:r>
              <a:rPr lang="zh-CN" sz="2400" b="1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驳斥</a:t>
            </a:r>
            <a:r>
              <a:rPr lang="zh-CN" sz="2400" b="1">
                <a:latin typeface="宋体" panose="02010600030101010101" pitchFamily="2" charset="-122"/>
                <a:sym typeface="+mn-ea"/>
              </a:rPr>
              <a:t>：反驳错误的言论或意见。从前文的“歪曲、篡改或攻击、诋毁”来看，恩格斯所要否定的是针对马克思主义学说的“错误的言论”，因此，应用“驳斥”。</a:t>
            </a:r>
            <a:r>
              <a:rPr lang="zh-CN" sz="2400" b="1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批判</a:t>
            </a:r>
            <a:r>
              <a:rPr lang="zh-CN" sz="2400" b="1">
                <a:latin typeface="宋体" panose="02010600030101010101" pitchFamily="2" charset="-122"/>
                <a:sym typeface="+mn-ea"/>
              </a:rPr>
              <a:t>：①对错误的思想、言论或行为做系统的分析，加以否定。②分析判别，评论好坏。</a:t>
            </a:r>
            <a:r>
              <a:rPr lang="zh-CN" sz="2400" b="1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批评</a:t>
            </a:r>
            <a:r>
              <a:rPr lang="zh-CN" sz="2400" b="1">
                <a:latin typeface="宋体" panose="02010600030101010101" pitchFamily="2" charset="-122"/>
                <a:sym typeface="+mn-ea"/>
              </a:rPr>
              <a:t>：①指出优点和缺点；评论好坏。②专指对缺点和错误提出意见。根据后面的“反动谬论”可知，此处应用“批判”。</a:t>
            </a:r>
            <a:r>
              <a:rPr lang="zh-CN" sz="2400" b="1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宣称</a:t>
            </a:r>
            <a:r>
              <a:rPr lang="zh-CN" sz="2400" b="1">
                <a:latin typeface="宋体" panose="02010600030101010101" pitchFamily="2" charset="-122"/>
                <a:sym typeface="+mn-ea"/>
              </a:rPr>
              <a:t>：公开地用语言、文字表示；声称。</a:t>
            </a:r>
            <a:r>
              <a:rPr lang="zh-CN" sz="2400" b="1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宣扬</a:t>
            </a:r>
            <a:r>
              <a:rPr lang="zh-CN" sz="2400" b="1">
                <a:latin typeface="宋体" panose="02010600030101010101" pitchFamily="2" charset="-122"/>
                <a:sym typeface="+mn-ea"/>
              </a:rPr>
              <a:t>：广泛宣传，使大家知道；传布。根据语境，此处应用“宣扬”。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890395" y="74104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pic>
        <p:nvPicPr>
          <p:cNvPr id="49155" name="图片 5" descr="u=3469709572,842683844&amp;fm=15&amp;gp=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625" y="517525"/>
            <a:ext cx="2238375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文本框 6"/>
          <p:cNvSpPr txBox="1">
            <a:spLocks noChangeArrowheads="1"/>
          </p:cNvSpPr>
          <p:nvPr/>
        </p:nvSpPr>
        <p:spPr bwMode="auto">
          <a:xfrm>
            <a:off x="2019300" y="1906588"/>
            <a:ext cx="8648700" cy="355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500" b="1">
                <a:latin typeface="宋体" panose="02010600030101010101" pitchFamily="2" charset="-122"/>
              </a:rPr>
              <a:t>2.</a:t>
            </a:r>
            <a:r>
              <a:rPr lang="en-US" sz="2500" b="1">
                <a:latin typeface="宋体" panose="02010600030101010101" pitchFamily="2" charset="-122"/>
              </a:rPr>
              <a:t>文中画</a:t>
            </a:r>
            <a:r>
              <a:rPr lang="zh-CN" altLang="en-US" sz="2500" b="1">
                <a:latin typeface="宋体" panose="02010600030101010101" pitchFamily="2" charset="-122"/>
              </a:rPr>
              <a:t>横线</a:t>
            </a:r>
            <a:r>
              <a:rPr lang="en-US" sz="2500" b="1">
                <a:latin typeface="宋体" panose="02010600030101010101" pitchFamily="2" charset="-122"/>
              </a:rPr>
              <a:t>的句子有语病，下列修改最恰当的一项是</a:t>
            </a:r>
            <a:r>
              <a:rPr lang="en-US" altLang="zh-CN" sz="2500" b="1">
                <a:latin typeface="宋体" panose="02010600030101010101" pitchFamily="2" charset="-122"/>
              </a:rPr>
              <a:t>(   )</a:t>
            </a:r>
          </a:p>
          <a:p>
            <a:pPr eaLnBrk="1" hangingPunct="1"/>
            <a:r>
              <a:rPr lang="en-US" altLang="zh-CN" sz="2500" b="1">
                <a:latin typeface="宋体" panose="02010600030101010101" pitchFamily="2" charset="-122"/>
              </a:rPr>
              <a:t>A.</a:t>
            </a:r>
            <a:r>
              <a:rPr lang="en-US" sz="2500" b="1">
                <a:latin typeface="宋体" panose="02010600030101010101" pitchFamily="2" charset="-122"/>
              </a:rPr>
              <a:t>恩格斯的不屈努力，打造了马克思主义政治经济学的科学性和纯洁性，推动了马克思主义政治经济学的深入发展。</a:t>
            </a:r>
          </a:p>
          <a:p>
            <a:pPr eaLnBrk="1" hangingPunct="1"/>
            <a:r>
              <a:rPr lang="en-US" altLang="zh-CN" sz="2500" b="1">
                <a:latin typeface="宋体" panose="02010600030101010101" pitchFamily="2" charset="-122"/>
              </a:rPr>
              <a:t>B.</a:t>
            </a:r>
            <a:r>
              <a:rPr lang="en-US" sz="2500" b="1">
                <a:latin typeface="宋体" panose="02010600030101010101" pitchFamily="2" charset="-122"/>
              </a:rPr>
              <a:t>恩格斯的不屈努力，捍卫了马克思主义政治经济学的科学性和纯洁性，促进了马克思主义政治经济学的深入发展。</a:t>
            </a:r>
          </a:p>
          <a:p>
            <a:pPr eaLnBrk="1" hangingPunct="1"/>
            <a:r>
              <a:rPr lang="en-US" altLang="zh-CN" sz="2500" b="1">
                <a:latin typeface="宋体" panose="02010600030101010101" pitchFamily="2" charset="-122"/>
              </a:rPr>
              <a:t>C.</a:t>
            </a:r>
            <a:r>
              <a:rPr lang="en-US" sz="2500" b="1">
                <a:latin typeface="宋体" panose="02010600030101010101" pitchFamily="2" charset="-122"/>
              </a:rPr>
              <a:t>恩格斯的不屈努力，促进了马克思主义政治经济学的深入发展，捍卫了马克思主义政治经济学的科学性和纯洁性。</a:t>
            </a:r>
          </a:p>
          <a:p>
            <a:pPr eaLnBrk="1" hangingPunct="1"/>
            <a:r>
              <a:rPr lang="en-US" altLang="zh-CN" sz="2500" b="1">
                <a:latin typeface="宋体" panose="02010600030101010101" pitchFamily="2" charset="-122"/>
              </a:rPr>
              <a:t>D.</a:t>
            </a:r>
            <a:r>
              <a:rPr lang="en-US" sz="2500" b="1">
                <a:latin typeface="宋体" panose="02010600030101010101" pitchFamily="2" charset="-122"/>
              </a:rPr>
              <a:t>恩格斯的不屈努力，推动了马克思主义政治经济学的深入发展，打造了马克思主义政治经济学的科学性和纯洁性。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969500" y="1731963"/>
            <a:ext cx="4349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00B050"/>
                </a:solidFill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890395" y="74104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pic>
        <p:nvPicPr>
          <p:cNvPr id="51203" name="图片 5" descr="u=3469709572,842683844&amp;fm=15&amp;gp=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625" y="517525"/>
            <a:ext cx="2238375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文本框 6"/>
          <p:cNvSpPr txBox="1">
            <a:spLocks noChangeArrowheads="1"/>
          </p:cNvSpPr>
          <p:nvPr/>
        </p:nvSpPr>
        <p:spPr bwMode="auto">
          <a:xfrm>
            <a:off x="2092325" y="2054225"/>
            <a:ext cx="8193088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B050"/>
                </a:solidFill>
                <a:latin typeface="宋体" panose="02010600030101010101" pitchFamily="2" charset="-122"/>
              </a:rPr>
              <a:t>解析：</a:t>
            </a:r>
            <a:r>
              <a:rPr lang="en-US" sz="2800" b="1">
                <a:latin typeface="宋体" panose="02010600030101010101" pitchFamily="2" charset="-122"/>
              </a:rPr>
              <a:t>文中画</a:t>
            </a:r>
            <a:r>
              <a:rPr lang="zh-CN" altLang="en-US" sz="2800" b="1">
                <a:latin typeface="宋体" panose="02010600030101010101" pitchFamily="2" charset="-122"/>
              </a:rPr>
              <a:t>横线</a:t>
            </a:r>
            <a:r>
              <a:rPr lang="en-US" sz="2800" b="1">
                <a:latin typeface="宋体" panose="02010600030101010101" pitchFamily="2" charset="-122"/>
              </a:rPr>
              <a:t>的句子有两处语病：一是“打造”与“科学性”“纯洁性”</a:t>
            </a:r>
            <a:r>
              <a:rPr lang="en-US" sz="2800" b="1">
                <a:solidFill>
                  <a:srgbClr val="7030A0"/>
                </a:solidFill>
                <a:latin typeface="宋体" panose="02010600030101010101" pitchFamily="2" charset="-122"/>
              </a:rPr>
              <a:t>搭配不当</a:t>
            </a:r>
            <a:r>
              <a:rPr lang="en-US" sz="2800" b="1">
                <a:latin typeface="宋体" panose="02010600030101010101" pitchFamily="2" charset="-122"/>
              </a:rPr>
              <a:t>，可将“打造”改为“捍卫”；二是</a:t>
            </a:r>
            <a:r>
              <a:rPr lang="en-US" sz="2800" b="1">
                <a:solidFill>
                  <a:srgbClr val="7030A0"/>
                </a:solidFill>
                <a:latin typeface="宋体" panose="02010600030101010101" pitchFamily="2" charset="-122"/>
              </a:rPr>
              <a:t>语序不当</a:t>
            </a:r>
            <a:r>
              <a:rPr lang="en-US" sz="2800" b="1">
                <a:latin typeface="宋体" panose="02010600030101010101" pitchFamily="2" charset="-122"/>
              </a:rPr>
              <a:t>，根据一般认知规律，应是先捍卫自身特点，然后促进其发展，故“促进了马克思主义政治经济学的深入发展”应与“捍卫了马克思主义政治经济学的科学性和纯洁性”互换位置。</a:t>
            </a:r>
            <a:r>
              <a:rPr lang="en-US" altLang="zh-CN" sz="2800" b="1">
                <a:latin typeface="宋体" panose="02010600030101010101" pitchFamily="2" charset="-122"/>
              </a:rPr>
              <a:t>A</a:t>
            </a:r>
            <a:r>
              <a:rPr lang="en-US" sz="2800" b="1">
                <a:latin typeface="宋体" panose="02010600030101010101" pitchFamily="2" charset="-122"/>
              </a:rPr>
              <a:t>项没有改正第一处语病，</a:t>
            </a:r>
            <a:r>
              <a:rPr lang="en-US" altLang="zh-CN" sz="2800" b="1">
                <a:latin typeface="宋体" panose="02010600030101010101" pitchFamily="2" charset="-122"/>
              </a:rPr>
              <a:t>C</a:t>
            </a:r>
            <a:r>
              <a:rPr lang="en-US" sz="2800" b="1">
                <a:latin typeface="宋体" panose="02010600030101010101" pitchFamily="2" charset="-122"/>
              </a:rPr>
              <a:t>项没有改正第二处语病，</a:t>
            </a:r>
            <a:r>
              <a:rPr lang="en-US" altLang="zh-CN" sz="2800" b="1">
                <a:latin typeface="宋体" panose="02010600030101010101" pitchFamily="2" charset="-122"/>
              </a:rPr>
              <a:t>D</a:t>
            </a:r>
            <a:r>
              <a:rPr lang="en-US" sz="2800" b="1">
                <a:latin typeface="宋体" panose="02010600030101010101" pitchFamily="2" charset="-122"/>
              </a:rPr>
              <a:t>项两处语病均未改正，只有</a:t>
            </a:r>
            <a:r>
              <a:rPr lang="en-US" altLang="zh-CN" sz="2800" b="1">
                <a:latin typeface="宋体" panose="02010600030101010101" pitchFamily="2" charset="-122"/>
              </a:rPr>
              <a:t>B</a:t>
            </a:r>
            <a:r>
              <a:rPr lang="en-US" sz="2800" b="1">
                <a:latin typeface="宋体" panose="02010600030101010101" pitchFamily="2" charset="-122"/>
              </a:rPr>
              <a:t>项完全修改正确。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771015" y="64643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pic>
        <p:nvPicPr>
          <p:cNvPr id="53251" name="图片 5" descr="u=3469709572,842683844&amp;fm=15&amp;gp=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625" y="517525"/>
            <a:ext cx="2238375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文本框 6"/>
          <p:cNvSpPr txBox="1">
            <a:spLocks noChangeArrowheads="1"/>
          </p:cNvSpPr>
          <p:nvPr/>
        </p:nvSpPr>
        <p:spPr bwMode="auto">
          <a:xfrm>
            <a:off x="2293938" y="2276475"/>
            <a:ext cx="76041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宋体" panose="02010600030101010101" pitchFamily="2" charset="-122"/>
              </a:rPr>
              <a:t>3.</a:t>
            </a:r>
            <a:r>
              <a:rPr lang="en-US" sz="3200" b="1">
                <a:latin typeface="宋体" panose="02010600030101010101" pitchFamily="2" charset="-122"/>
              </a:rPr>
              <a:t>请在文中画横线的①②两处补写恰当的语句，使整段文字语意完整连贯，内容贴切，逻辑严密，每处不超过</a:t>
            </a:r>
            <a:r>
              <a:rPr lang="en-US" altLang="zh-CN" sz="3200" b="1">
                <a:latin typeface="宋体" panose="02010600030101010101" pitchFamily="2" charset="-122"/>
              </a:rPr>
              <a:t>8</a:t>
            </a:r>
            <a:r>
              <a:rPr lang="en-US" sz="3200" b="1">
                <a:latin typeface="宋体" panose="02010600030101010101" pitchFamily="2" charset="-122"/>
              </a:rPr>
              <a:t>个字。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771015" y="64643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pic>
        <p:nvPicPr>
          <p:cNvPr id="55299" name="图片 5" descr="u=3469709572,842683844&amp;fm=15&amp;gp=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625" y="517525"/>
            <a:ext cx="2238375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0" name="文本框 6"/>
          <p:cNvSpPr txBox="1">
            <a:spLocks noChangeArrowheads="1"/>
          </p:cNvSpPr>
          <p:nvPr/>
        </p:nvSpPr>
        <p:spPr bwMode="auto">
          <a:xfrm>
            <a:off x="1831975" y="1566863"/>
            <a:ext cx="8526463" cy="439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800" b="1">
                <a:solidFill>
                  <a:srgbClr val="00B050"/>
                </a:solidFill>
                <a:latin typeface="宋体" panose="02010600030101010101" pitchFamily="2" charset="-122"/>
              </a:rPr>
              <a:t>答案：</a:t>
            </a:r>
          </a:p>
          <a:p>
            <a:pPr eaLnBrk="1" hangingPunct="1"/>
            <a:r>
              <a:rPr lang="en-US" altLang="zh-CN" sz="2800" b="1">
                <a:latin typeface="宋体" panose="02010600030101010101" pitchFamily="2" charset="-122"/>
              </a:rPr>
              <a:t>①</a:t>
            </a:r>
            <a:r>
              <a:rPr lang="en-US" sz="2800" b="1">
                <a:latin typeface="宋体" panose="02010600030101010101" pitchFamily="2" charset="-122"/>
              </a:rPr>
              <a:t>在批判杜林（思想）；②政治经济学</a:t>
            </a:r>
          </a:p>
          <a:p>
            <a:pPr eaLnBrk="1" hangingPunct="1"/>
            <a:r>
              <a:rPr lang="en-US" sz="2800" b="1">
                <a:solidFill>
                  <a:srgbClr val="00B050"/>
                </a:solidFill>
                <a:latin typeface="宋体" panose="02010600030101010101" pitchFamily="2" charset="-122"/>
              </a:rPr>
              <a:t>解析：</a:t>
            </a:r>
            <a:r>
              <a:rPr lang="en-US" sz="2800" b="1">
                <a:latin typeface="宋体" panose="02010600030101010101" pitchFamily="2" charset="-122"/>
              </a:rPr>
              <a:t> </a:t>
            </a:r>
          </a:p>
          <a:p>
            <a:pPr eaLnBrk="1" hangingPunct="1"/>
            <a:r>
              <a:rPr lang="en-US" sz="2800" b="1">
                <a:latin typeface="宋体" panose="02010600030101010101" pitchFamily="2" charset="-122"/>
              </a:rPr>
              <a:t>第①处，根据前面的恩格斯写下了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en-US" sz="2800" b="1">
                <a:latin typeface="宋体" panose="02010600030101010101" pitchFamily="2" charset="-122"/>
              </a:rPr>
              <a:t>反杜林论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en-US" sz="2800" b="1">
                <a:latin typeface="宋体" panose="02010600030101010101" pitchFamily="2" charset="-122"/>
              </a:rPr>
              <a:t>和后面的“的同时”可知，此处写的应是恩格斯对杜林的态度，可填“在批判杜林”之类的内容。第②处，相对比较简单，根据前后文内容可知，此处要填的是“政治经济学”篇阐述的是哪一基本原理，根据语段主要内容和“‘政治经济学’篇”的提示可知，此处应填“政治经济学”。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771015" y="64643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pic>
        <p:nvPicPr>
          <p:cNvPr id="57347" name="图片 5" descr="u=3469709572,842683844&amp;fm=15&amp;gp=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625" y="517525"/>
            <a:ext cx="2238375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8" name="文本框 6"/>
          <p:cNvSpPr txBox="1">
            <a:spLocks noChangeArrowheads="1"/>
          </p:cNvSpPr>
          <p:nvPr/>
        </p:nvSpPr>
        <p:spPr bwMode="auto">
          <a:xfrm>
            <a:off x="1936750" y="1731963"/>
            <a:ext cx="8509000" cy="469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300" b="1">
                <a:latin typeface="宋体" panose="02010600030101010101" pitchFamily="2" charset="-122"/>
              </a:rPr>
              <a:t>4.</a:t>
            </a:r>
            <a:r>
              <a:rPr lang="en-US" sz="2300" b="1">
                <a:latin typeface="宋体" panose="02010600030101010101" pitchFamily="2" charset="-122"/>
              </a:rPr>
              <a:t>请概括下面这段文字的主要内容。要求句子简洁流畅，不超过</a:t>
            </a:r>
            <a:r>
              <a:rPr lang="en-US" altLang="zh-CN" sz="2300" b="1">
                <a:latin typeface="宋体" panose="02010600030101010101" pitchFamily="2" charset="-122"/>
              </a:rPr>
              <a:t>60</a:t>
            </a:r>
            <a:r>
              <a:rPr lang="en-US" sz="2300" b="1">
                <a:latin typeface="宋体" panose="02010600030101010101" pitchFamily="2" charset="-122"/>
              </a:rPr>
              <a:t>个字。</a:t>
            </a:r>
          </a:p>
          <a:p>
            <a:pPr eaLnBrk="1" hangingPunct="1"/>
            <a:r>
              <a:rPr lang="en-US" altLang="zh-CN" sz="2300" b="1">
                <a:latin typeface="宋体" panose="02010600030101010101" pitchFamily="2" charset="-122"/>
              </a:rPr>
              <a:t>    </a:t>
            </a:r>
            <a:r>
              <a:rPr lang="en-US" sz="2300" b="1">
                <a:latin typeface="宋体" panose="02010600030101010101" pitchFamily="2" charset="-122"/>
              </a:rPr>
              <a:t>恩格斯说：“马克思的整个世界观不是教义，而是方法。它提供的不是现成的教条，而是进一步研究的出发点和供这种研究使用的方法。”在纪念马克思诞辰</a:t>
            </a:r>
            <a:r>
              <a:rPr lang="en-US" altLang="zh-CN" sz="2300" b="1">
                <a:latin typeface="宋体" panose="02010600030101010101" pitchFamily="2" charset="-122"/>
              </a:rPr>
              <a:t>200</a:t>
            </a:r>
            <a:r>
              <a:rPr lang="en-US" sz="2300" b="1">
                <a:latin typeface="宋体" panose="02010600030101010101" pitchFamily="2" charset="-122"/>
              </a:rPr>
              <a:t>周年大会上，习近平总书记也强调：“理论的生命力在于不断创新</a:t>
            </a:r>
            <a:r>
              <a:rPr lang="en-US" altLang="zh-CN" sz="2300" b="1">
                <a:latin typeface="宋体" panose="02010600030101010101" pitchFamily="2" charset="-122"/>
              </a:rPr>
              <a:t>……</a:t>
            </a:r>
            <a:r>
              <a:rPr lang="en-US" sz="2300" b="1">
                <a:latin typeface="宋体" panose="02010600030101010101" pitchFamily="2" charset="-122"/>
              </a:rPr>
              <a:t>我们要坚持用马克思主义观察时代、解读时代、引领时代，用鲜活丰富的当代中国实践来推动马克思主义发展。”因此，面对当前国际上的各种马克思主义思潮和人为制造马恩对立的状况，我们更为重要的是学会去剖析辨别把握这些“新发现”“新观点”的目的与实质，既不能一味否定，也不要不加鉴别地去追捧吸收，而是要结合当前的社会现实，把握马克思主义理论的精髓，并以此来指导实践，大力推进马克思主义政治经济学的中国化。</a:t>
            </a: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771015" y="64643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pic>
        <p:nvPicPr>
          <p:cNvPr id="59395" name="图片 5" descr="u=3469709572,842683844&amp;fm=15&amp;gp=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625" y="517525"/>
            <a:ext cx="2238375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6" name="文本框 6"/>
          <p:cNvSpPr txBox="1">
            <a:spLocks noChangeArrowheads="1"/>
          </p:cNvSpPr>
          <p:nvPr/>
        </p:nvSpPr>
        <p:spPr bwMode="auto">
          <a:xfrm>
            <a:off x="1833563" y="1731963"/>
            <a:ext cx="8526462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600" b="1">
                <a:solidFill>
                  <a:srgbClr val="00B050"/>
                </a:solidFill>
                <a:latin typeface="宋体" panose="02010600030101010101" pitchFamily="2" charset="-122"/>
              </a:rPr>
              <a:t>答案：</a:t>
            </a:r>
          </a:p>
          <a:p>
            <a:pPr eaLnBrk="1" hangingPunct="1"/>
            <a:r>
              <a:rPr lang="en-US" sz="2600" b="1">
                <a:latin typeface="宋体" panose="02010600030101010101" pitchFamily="2" charset="-122"/>
              </a:rPr>
              <a:t>文段借用恩格斯和习近平总书记的话语，强调应立足现实，辩证地分析与创造性地继承和发展马克思主义政治经济学。</a:t>
            </a:r>
          </a:p>
          <a:p>
            <a:pPr eaLnBrk="1" hangingPunct="1"/>
            <a:r>
              <a:rPr lang="en-US" sz="2600" b="1">
                <a:solidFill>
                  <a:srgbClr val="00B050"/>
                </a:solidFill>
                <a:latin typeface="宋体" panose="02010600030101010101" pitchFamily="2" charset="-122"/>
              </a:rPr>
              <a:t>解析：</a:t>
            </a:r>
            <a:r>
              <a:rPr lang="en-US" sz="2600" b="1">
                <a:latin typeface="宋体" panose="02010600030101010101" pitchFamily="2" charset="-122"/>
              </a:rPr>
              <a:t> </a:t>
            </a:r>
          </a:p>
          <a:p>
            <a:pPr eaLnBrk="1" hangingPunct="1"/>
            <a:r>
              <a:rPr lang="en-US" sz="2600" b="1">
                <a:latin typeface="宋体" panose="02010600030101010101" pitchFamily="2" charset="-122"/>
              </a:rPr>
              <a:t>该语段明显分为前后两个部分。前半部分是对恩格斯以及习近平总书记言论的使用，属于引用论证。论证的重心在后半部分，通过“不能一味否定”“不要不加鉴别”可以总结出“批判地继承”或“创造性地继承”，由“而是要结合当前的社会现实”可以总结出“立足现实”，由此可知后半部分可以概括为“立足现实，辩证地分析与创造性地继承和发展马克思主义政治经济学”。</a:t>
            </a:r>
          </a:p>
        </p:txBody>
      </p:sp>
      <p:pic>
        <p:nvPicPr>
          <p:cNvPr id="5939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709400" y="126873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274570" y="709295"/>
            <a:ext cx="314515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学习目标</a:t>
            </a:r>
          </a:p>
        </p:txBody>
      </p:sp>
      <p:pic>
        <p:nvPicPr>
          <p:cNvPr id="8195" name="图片 1" descr="view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88250" y="4330700"/>
            <a:ext cx="3079750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内容占位符 2"/>
          <p:cNvSpPr>
            <a:spLocks noGrp="1"/>
          </p:cNvSpPr>
          <p:nvPr/>
        </p:nvSpPr>
        <p:spPr bwMode="auto">
          <a:xfrm>
            <a:off x="2278063" y="2159000"/>
            <a:ext cx="7637462" cy="193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1.了解恩格斯所处的历史背景，做到知人论世；抓住文章的主要概念，把握核心观点，理清论述思路，感受文章强大的思想力量。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2.了解议论文的论证结构，掌握其论证方法。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3.研读经典理论文章，获得思想启迪和思维提升。增强理论素养和社会责任感。 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矩形 2"/>
          <p:cNvSpPr>
            <a:spLocks noChangeArrowheads="1"/>
          </p:cNvSpPr>
          <p:nvPr/>
        </p:nvSpPr>
        <p:spPr bwMode="auto">
          <a:xfrm>
            <a:off x="1638657" y="1690643"/>
            <a:ext cx="5711825" cy="439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2800" b="1">
                <a:latin typeface="宋体" panose="02010600030101010101" pitchFamily="2" charset="-122"/>
                <a:sym typeface="+mn-ea"/>
              </a:rPr>
              <a:t>   </a:t>
            </a:r>
            <a:r>
              <a:rPr lang="en-US" sz="2800" b="1">
                <a:latin typeface="宋体" panose="02010600030101010101" pitchFamily="2" charset="-122"/>
                <a:sym typeface="+mn-ea"/>
              </a:rPr>
              <a:t>恩格斯（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1820-1895</a:t>
            </a:r>
            <a:r>
              <a:rPr lang="en-US" sz="2800" b="1">
                <a:latin typeface="宋体" panose="02010600030101010101" pitchFamily="2" charset="-122"/>
                <a:sym typeface="+mn-ea"/>
              </a:rPr>
              <a:t>），</a:t>
            </a:r>
            <a:r>
              <a:rPr lang="en-US" sz="2800" b="1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德国思想家、哲学家、革命家、教育学家、军事理论家</a:t>
            </a:r>
            <a:r>
              <a:rPr lang="en-US" sz="2800" b="1">
                <a:latin typeface="宋体" panose="02010600030101010101" pitchFamily="2" charset="-122"/>
                <a:sym typeface="+mn-ea"/>
              </a:rPr>
              <a:t>，是全世界无产阶级和劳动人民的伟大导师，</a:t>
            </a:r>
            <a:r>
              <a:rPr lang="en-US" sz="2800" b="1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马克思主义创始人之一</a:t>
            </a:r>
            <a:r>
              <a:rPr lang="en-US" sz="2800" b="1">
                <a:latin typeface="宋体" panose="02010600030101010101" pitchFamily="2" charset="-122"/>
                <a:sym typeface="+mn-ea"/>
              </a:rPr>
              <a:t>。恩格斯是卡尔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·</a:t>
            </a:r>
            <a:r>
              <a:rPr lang="en-US" sz="2800" b="1">
                <a:latin typeface="宋体" panose="02010600030101010101" pitchFamily="2" charset="-122"/>
                <a:sym typeface="+mn-ea"/>
              </a:rPr>
              <a:t>马克思的挚友，被誉为“</a:t>
            </a:r>
            <a:r>
              <a:rPr lang="en-US" sz="2800" b="1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第二提琴手</a:t>
            </a:r>
            <a:r>
              <a:rPr lang="en-US" sz="2800" b="1">
                <a:latin typeface="宋体" panose="02010600030101010101" pitchFamily="2" charset="-122"/>
                <a:sym typeface="+mn-ea"/>
              </a:rPr>
              <a:t>”，他为马克思从事学术研究提供经济支持。马克思逝世后，将马克思遗留下的手稿、遗著整理出版，并众望所归地成为国际工人运动的领袖。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96440" y="683260"/>
            <a:ext cx="314515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走近作者</a:t>
            </a:r>
          </a:p>
        </p:txBody>
      </p:sp>
      <p:pic>
        <p:nvPicPr>
          <p:cNvPr id="10244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05725" y="2268538"/>
            <a:ext cx="2962275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96440" y="683260"/>
            <a:ext cx="314515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走近作者</a:t>
            </a:r>
          </a:p>
        </p:txBody>
      </p:sp>
      <p:pic>
        <p:nvPicPr>
          <p:cNvPr id="12291" name="图片 3" descr="view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88250" y="4330700"/>
            <a:ext cx="3079750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矩形 5"/>
          <p:cNvSpPr>
            <a:spLocks noChangeArrowheads="1"/>
          </p:cNvSpPr>
          <p:nvPr/>
        </p:nvSpPr>
        <p:spPr bwMode="auto">
          <a:xfrm>
            <a:off x="2241550" y="1971675"/>
            <a:ext cx="7856538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2800" b="1">
                <a:latin typeface="宋体" panose="02010600030101010101" pitchFamily="2" charset="-122"/>
                <a:sym typeface="+mn-ea"/>
              </a:rPr>
              <a:t>    </a:t>
            </a:r>
            <a:r>
              <a:rPr lang="en-US" sz="2800" b="1">
                <a:latin typeface="宋体" panose="02010600030101010101" pitchFamily="2" charset="-122"/>
                <a:sym typeface="+mn-ea"/>
              </a:rPr>
              <a:t>恩格斯是马克思的亲密战友，和马克思共同撰写了</a:t>
            </a:r>
            <a:r>
              <a:rPr lang="en-US" altLang="zh-CN" sz="2800" b="1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《</a:t>
            </a:r>
            <a:r>
              <a:rPr lang="en-US" sz="2800" b="1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共产党宣言</a:t>
            </a:r>
            <a:r>
              <a:rPr lang="en-US" altLang="zh-CN" sz="2800" b="1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》</a:t>
            </a:r>
            <a:r>
              <a:rPr lang="en-US" sz="2800" b="1">
                <a:latin typeface="宋体" panose="02010600030101010101" pitchFamily="2" charset="-122"/>
                <a:sym typeface="+mn-ea"/>
              </a:rPr>
              <a:t>，共同创立了</a:t>
            </a:r>
            <a:r>
              <a:rPr lang="en-US" sz="2800" b="1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科学共产主义理论</a:t>
            </a:r>
            <a:r>
              <a:rPr lang="en-US" sz="2800" b="1">
                <a:latin typeface="宋体" panose="02010600030101010101" pitchFamily="2" charset="-122"/>
                <a:sym typeface="+mn-ea"/>
              </a:rPr>
              <a:t>；参加了第一国际的领导工作。马克思逝世后，他承担整理和出版</a:t>
            </a:r>
            <a:r>
              <a:rPr lang="en-US" altLang="zh-CN" sz="2800" b="1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《</a:t>
            </a:r>
            <a:r>
              <a:rPr lang="en-US" sz="2800" b="1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资本论</a:t>
            </a:r>
            <a:r>
              <a:rPr lang="en-US" altLang="zh-CN" sz="2800" b="1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》</a:t>
            </a:r>
            <a:r>
              <a:rPr lang="en-US" sz="2800" b="1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遗稿（第二、三卷）</a:t>
            </a:r>
            <a:r>
              <a:rPr lang="en-US" sz="2800" b="1">
                <a:latin typeface="宋体" panose="02010600030101010101" pitchFamily="2" charset="-122"/>
                <a:sym typeface="+mn-ea"/>
              </a:rPr>
              <a:t>的工作，还肩负领导国际工人运动的重担。除同马克思合撰著作外，他还著有</a:t>
            </a:r>
            <a:r>
              <a:rPr lang="en-US" altLang="zh-CN" sz="2800" b="1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《</a:t>
            </a:r>
            <a:r>
              <a:rPr lang="en-US" sz="2800" b="1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自然辩证法</a:t>
            </a:r>
            <a:r>
              <a:rPr lang="en-US" altLang="zh-CN" sz="2800" b="1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》《</a:t>
            </a:r>
            <a:r>
              <a:rPr lang="en-US" sz="2800" b="1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家庭、私有制和国家的起源</a:t>
            </a:r>
            <a:r>
              <a:rPr lang="en-US" altLang="zh-CN" sz="2800" b="1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》《</a:t>
            </a:r>
            <a:r>
              <a:rPr lang="en-US" sz="2800" b="1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反杜林论</a:t>
            </a:r>
            <a:r>
              <a:rPr lang="en-US" altLang="zh-CN" sz="2800" b="1">
                <a:solidFill>
                  <a:srgbClr val="00B050"/>
                </a:solidFill>
                <a:latin typeface="宋体" panose="02010600030101010101" pitchFamily="2" charset="-122"/>
                <a:sym typeface="+mn-ea"/>
              </a:rPr>
              <a:t>》</a:t>
            </a:r>
            <a:r>
              <a:rPr lang="en-US" sz="2800" b="1">
                <a:latin typeface="宋体" panose="02010600030101010101" pitchFamily="2" charset="-122"/>
                <a:sym typeface="+mn-ea"/>
              </a:rPr>
              <a:t>等。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1895</a:t>
            </a:r>
            <a:r>
              <a:rPr lang="en-US" sz="2800" b="1">
                <a:latin typeface="宋体" panose="02010600030101010101" pitchFamily="2" charset="-122"/>
                <a:sym typeface="+mn-ea"/>
              </a:rPr>
              <a:t>年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8</a:t>
            </a:r>
            <a:r>
              <a:rPr lang="en-US" sz="2800" b="1">
                <a:latin typeface="宋体" panose="02010600030101010101" pitchFamily="2" charset="-122"/>
                <a:sym typeface="+mn-ea"/>
              </a:rPr>
              <a:t>月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5</a:t>
            </a:r>
            <a:r>
              <a:rPr lang="en-US" sz="2800" b="1">
                <a:latin typeface="宋体" panose="02010600030101010101" pitchFamily="2" charset="-122"/>
                <a:sym typeface="+mn-ea"/>
              </a:rPr>
              <a:t>日，恩格斯因病逝世。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947545" y="670560"/>
            <a:ext cx="314515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背景介绍</a:t>
            </a:r>
          </a:p>
        </p:txBody>
      </p:sp>
      <p:pic>
        <p:nvPicPr>
          <p:cNvPr id="14339" name="图片 1" descr="view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88250" y="4330700"/>
            <a:ext cx="3079750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矩形 5"/>
          <p:cNvSpPr>
            <a:spLocks noChangeArrowheads="1"/>
          </p:cNvSpPr>
          <p:nvPr/>
        </p:nvSpPr>
        <p:spPr bwMode="auto">
          <a:xfrm>
            <a:off x="2216150" y="1828800"/>
            <a:ext cx="8118475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宋体" panose="02010600030101010101" pitchFamily="2" charset="-122"/>
                <a:sym typeface="+mn-ea"/>
              </a:rPr>
              <a:t>    </a:t>
            </a:r>
            <a:r>
              <a:rPr lang="zh-CN" sz="2800" b="1">
                <a:latin typeface="宋体" panose="02010600030101010101" pitchFamily="2" charset="-122"/>
                <a:sym typeface="+mn-ea"/>
              </a:rPr>
              <a:t>马克思曾指出，经济基础是决定性因素。但是，马克思逝世之后，一些资产阶级理论家歪曲了马克思的观点，篡改了历史唯物主义的基本原理，把马克思关于经济因素决定性作用的观点歪曲为“经济决定一切”、经济是制约历史发展的唯一因素，造成当时德国青年极大的思想混乱。他们当中有不少人写信向恩格斯请教，大学生瓦尔特</a:t>
            </a:r>
            <a:r>
              <a:rPr lang="zh-CN" altLang="zh-CN" sz="2800" b="1">
                <a:latin typeface="宋体" panose="02010600030101010101" pitchFamily="2" charset="-122"/>
                <a:sym typeface="+mn-ea"/>
              </a:rPr>
              <a:t>·</a:t>
            </a:r>
            <a:r>
              <a:rPr lang="zh-CN" sz="2800" b="1">
                <a:latin typeface="宋体" panose="02010600030101010101" pitchFamily="2" charset="-122"/>
                <a:sym typeface="+mn-ea"/>
              </a:rPr>
              <a:t>博尔吉乌斯就是其中一位。恩格斯针对他提出的问题，在</a:t>
            </a:r>
            <a:r>
              <a:rPr lang="zh-CN" altLang="zh-CN" sz="2800" b="1">
                <a:latin typeface="宋体" panose="02010600030101010101" pitchFamily="2" charset="-122"/>
                <a:sym typeface="+mn-ea"/>
              </a:rPr>
              <a:t>1894</a:t>
            </a:r>
            <a:r>
              <a:rPr lang="zh-CN" sz="2800" b="1">
                <a:latin typeface="宋体" panose="02010600030101010101" pitchFamily="2" charset="-122"/>
                <a:sym typeface="+mn-ea"/>
              </a:rPr>
              <a:t>年</a:t>
            </a:r>
            <a:r>
              <a:rPr lang="zh-CN" altLang="zh-CN" sz="2800" b="1">
                <a:latin typeface="宋体" panose="02010600030101010101" pitchFamily="2" charset="-122"/>
                <a:sym typeface="+mn-ea"/>
              </a:rPr>
              <a:t>1</a:t>
            </a:r>
            <a:r>
              <a:rPr lang="zh-CN" sz="2800" b="1">
                <a:latin typeface="宋体" panose="02010600030101010101" pitchFamily="2" charset="-122"/>
                <a:sym typeface="+mn-ea"/>
              </a:rPr>
              <a:t>月</a:t>
            </a:r>
            <a:r>
              <a:rPr lang="zh-CN" altLang="zh-CN" sz="2800" b="1">
                <a:latin typeface="宋体" panose="02010600030101010101" pitchFamily="2" charset="-122"/>
                <a:sym typeface="+mn-ea"/>
              </a:rPr>
              <a:t>25</a:t>
            </a:r>
            <a:r>
              <a:rPr lang="zh-CN" sz="2800" b="1">
                <a:latin typeface="宋体" panose="02010600030101010101" pitchFamily="2" charset="-122"/>
                <a:sym typeface="+mn-ea"/>
              </a:rPr>
              <a:t>日的回信。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882775" y="721360"/>
            <a:ext cx="3954145" cy="14452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题目解说</a:t>
            </a:r>
          </a:p>
          <a:p>
            <a:pPr eaLnBrk="1" hangingPunct="1">
              <a:defRPr/>
            </a:pPr>
            <a:endParaRPr lang="zh-CN" altLang="en-US" sz="4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6387" name="图片 2" descr="view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88250" y="4330700"/>
            <a:ext cx="3079750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043113" y="1844675"/>
            <a:ext cx="8347075" cy="403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sz="3200" b="1">
                <a:latin typeface="宋体" panose="02010600030101010101" pitchFamily="2" charset="-122"/>
              </a:rPr>
              <a:t>这是恩格斯</a:t>
            </a:r>
            <a:r>
              <a:rPr lang="zh-CN" altLang="zh-CN" sz="3200" b="1">
                <a:latin typeface="宋体" panose="02010600030101010101" pitchFamily="2" charset="-122"/>
              </a:rPr>
              <a:t>1894</a:t>
            </a:r>
            <a:r>
              <a:rPr lang="zh-CN" sz="3200" b="1">
                <a:latin typeface="宋体" panose="02010600030101010101" pitchFamily="2" charset="-122"/>
              </a:rPr>
              <a:t>年</a:t>
            </a:r>
            <a:r>
              <a:rPr lang="zh-CN" altLang="zh-CN" sz="3200" b="1">
                <a:latin typeface="宋体" panose="02010600030101010101" pitchFamily="2" charset="-122"/>
              </a:rPr>
              <a:t>1</a:t>
            </a:r>
            <a:r>
              <a:rPr lang="zh-CN" sz="3200" b="1">
                <a:latin typeface="宋体" panose="02010600030101010101" pitchFamily="2" charset="-122"/>
              </a:rPr>
              <a:t>月</a:t>
            </a:r>
            <a:r>
              <a:rPr lang="zh-CN" altLang="zh-CN" sz="3200" b="1">
                <a:latin typeface="宋体" panose="02010600030101010101" pitchFamily="2" charset="-122"/>
              </a:rPr>
              <a:t>25</a:t>
            </a:r>
            <a:r>
              <a:rPr lang="zh-CN" sz="3200" b="1">
                <a:latin typeface="宋体" panose="02010600030101010101" pitchFamily="2" charset="-122"/>
              </a:rPr>
              <a:t>日在伦敦给当时德国的青年大学生瓦尔特</a:t>
            </a:r>
            <a:r>
              <a:rPr lang="zh-CN" altLang="zh-CN" sz="3200" b="1">
                <a:latin typeface="宋体" panose="02010600030101010101" pitchFamily="2" charset="-122"/>
              </a:rPr>
              <a:t>·</a:t>
            </a:r>
            <a:r>
              <a:rPr lang="zh-CN" sz="3200" b="1">
                <a:latin typeface="宋体" panose="02010600030101010101" pitchFamily="2" charset="-122"/>
              </a:rPr>
              <a:t>博尔吉乌斯写的一封回信。</a:t>
            </a:r>
          </a:p>
          <a:p>
            <a:pPr eaLnBrk="1" hangingPunct="1"/>
            <a:r>
              <a:rPr lang="zh-CN" altLang="zh-CN" sz="3200" b="1">
                <a:latin typeface="宋体" panose="02010600030101010101" pitchFamily="2" charset="-122"/>
              </a:rPr>
              <a:t>    “</a:t>
            </a:r>
            <a:r>
              <a:rPr lang="zh-CN" sz="3200" b="1">
                <a:latin typeface="宋体" panose="02010600030101010101" pitchFamily="2" charset="-122"/>
              </a:rPr>
              <a:t>社会历史的决定性基础”是一个</a:t>
            </a:r>
            <a:r>
              <a:rPr lang="zh-CN" sz="3200" b="1">
                <a:solidFill>
                  <a:srgbClr val="00B050"/>
                </a:solidFill>
                <a:latin typeface="宋体" panose="02010600030101010101" pitchFamily="2" charset="-122"/>
              </a:rPr>
              <a:t>偏正短语</a:t>
            </a:r>
            <a:r>
              <a:rPr lang="zh-CN" sz="3200" b="1">
                <a:latin typeface="宋体" panose="02010600030101010101" pitchFamily="2" charset="-122"/>
              </a:rPr>
              <a:t>，“决定性基础”是</a:t>
            </a:r>
            <a:r>
              <a:rPr lang="zh-CN" sz="3200" b="1">
                <a:solidFill>
                  <a:srgbClr val="00B050"/>
                </a:solidFill>
                <a:latin typeface="宋体" panose="02010600030101010101" pitchFamily="2" charset="-122"/>
              </a:rPr>
              <a:t>中心语</a:t>
            </a:r>
            <a:r>
              <a:rPr lang="zh-CN" sz="3200" b="1">
                <a:latin typeface="宋体" panose="02010600030101010101" pitchFamily="2" charset="-122"/>
              </a:rPr>
              <a:t>，“社会历史”是</a:t>
            </a:r>
            <a:r>
              <a:rPr lang="zh-CN" sz="3200" b="1">
                <a:solidFill>
                  <a:srgbClr val="00B050"/>
                </a:solidFill>
                <a:latin typeface="宋体" panose="02010600030101010101" pitchFamily="2" charset="-122"/>
              </a:rPr>
              <a:t>定语</a:t>
            </a:r>
            <a:r>
              <a:rPr lang="zh-CN" sz="3200" b="1">
                <a:latin typeface="宋体" panose="02010600030101010101" pitchFamily="2" charset="-122"/>
              </a:rPr>
              <a:t>。标题开门见山，直接点明了文章的主要内容，即</a:t>
            </a:r>
            <a:r>
              <a:rPr lang="zh-CN" sz="3200" b="1">
                <a:solidFill>
                  <a:srgbClr val="00B050"/>
                </a:solidFill>
                <a:latin typeface="宋体" panose="02010600030101010101" pitchFamily="2" charset="-122"/>
              </a:rPr>
              <a:t>分析了社会历史的决定性基础是什么</a:t>
            </a:r>
            <a:r>
              <a:rPr lang="zh-CN" sz="3200" b="1">
                <a:latin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882775" y="721360"/>
            <a:ext cx="3954145" cy="14452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层次结构</a:t>
            </a:r>
          </a:p>
          <a:p>
            <a:pPr eaLnBrk="1" hangingPunct="1">
              <a:defRPr/>
            </a:pPr>
            <a:endParaRPr lang="zh-CN" altLang="en-US" sz="4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8435" name="图片 2" descr="view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88250" y="4330700"/>
            <a:ext cx="3079750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006600" y="1833563"/>
            <a:ext cx="8347075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2800" b="1">
                <a:latin typeface="宋体" panose="02010600030101010101" pitchFamily="2" charset="-122"/>
              </a:rPr>
              <a:t>本文共分为三个部分：</a:t>
            </a:r>
          </a:p>
          <a:p>
            <a:pPr eaLnBrk="1" hangingPunct="1"/>
            <a:r>
              <a:rPr lang="zh-CN" sz="2800" b="1">
                <a:solidFill>
                  <a:srgbClr val="00B050"/>
                </a:solidFill>
                <a:latin typeface="宋体" panose="02010600030101010101" pitchFamily="2" charset="-122"/>
              </a:rPr>
              <a:t>第一部分（</a:t>
            </a:r>
            <a:r>
              <a:rPr lang="zh-CN" altLang="zh-CN" sz="2800" b="1">
                <a:solidFill>
                  <a:srgbClr val="00B050"/>
                </a:solidFill>
                <a:latin typeface="宋体" panose="02010600030101010101" pitchFamily="2" charset="-122"/>
              </a:rPr>
              <a:t>1-3</a:t>
            </a:r>
            <a:r>
              <a:rPr lang="zh-CN" sz="2800" b="1">
                <a:solidFill>
                  <a:srgbClr val="00B050"/>
                </a:solidFill>
                <a:latin typeface="宋体" panose="02010600030101010101" pitchFamily="2" charset="-122"/>
              </a:rPr>
              <a:t>）：</a:t>
            </a:r>
            <a:r>
              <a:rPr lang="zh-CN" sz="2800" b="1">
                <a:latin typeface="宋体" panose="02010600030101010101" pitchFamily="2" charset="-122"/>
              </a:rPr>
              <a:t>开门见山，摆出观点</a:t>
            </a:r>
            <a:r>
              <a:rPr lang="zh-CN" altLang="zh-CN" sz="2800" b="1">
                <a:latin typeface="宋体" panose="02010600030101010101" pitchFamily="2" charset="-122"/>
              </a:rPr>
              <a:t>——</a:t>
            </a:r>
            <a:r>
              <a:rPr lang="zh-CN" sz="2800" b="1">
                <a:latin typeface="宋体" panose="02010600030101010101" pitchFamily="2" charset="-122"/>
              </a:rPr>
              <a:t>经济基础决定上层建筑，并以科学的发展为例阐述观点。</a:t>
            </a:r>
          </a:p>
          <a:p>
            <a:pPr eaLnBrk="1" hangingPunct="1"/>
            <a:r>
              <a:rPr lang="zh-CN" sz="2800" b="1">
                <a:solidFill>
                  <a:srgbClr val="00B050"/>
                </a:solidFill>
                <a:latin typeface="宋体" panose="02010600030101010101" pitchFamily="2" charset="-122"/>
              </a:rPr>
              <a:t>第二部分（</a:t>
            </a:r>
            <a:r>
              <a:rPr lang="zh-CN" altLang="zh-CN" sz="2800" b="1">
                <a:solidFill>
                  <a:srgbClr val="00B050"/>
                </a:solidFill>
                <a:latin typeface="宋体" panose="02010600030101010101" pitchFamily="2" charset="-122"/>
              </a:rPr>
              <a:t>4-7</a:t>
            </a:r>
            <a:r>
              <a:rPr lang="zh-CN" sz="2800" b="1">
                <a:solidFill>
                  <a:srgbClr val="00B050"/>
                </a:solidFill>
                <a:latin typeface="宋体" panose="02010600030101010101" pitchFamily="2" charset="-122"/>
              </a:rPr>
              <a:t>）：</a:t>
            </a:r>
            <a:r>
              <a:rPr lang="zh-CN" sz="2800" b="1">
                <a:latin typeface="宋体" panose="02010600030101010101" pitchFamily="2" charset="-122"/>
              </a:rPr>
              <a:t>阐述上层建筑和经济关系的相互作用，阐述经济的必然性要通过各种偶然性为自己开辟道路。</a:t>
            </a:r>
          </a:p>
          <a:p>
            <a:pPr eaLnBrk="1" hangingPunct="1"/>
            <a:r>
              <a:rPr lang="zh-CN" sz="2800" b="1">
                <a:solidFill>
                  <a:srgbClr val="00B050"/>
                </a:solidFill>
                <a:latin typeface="宋体" panose="02010600030101010101" pitchFamily="2" charset="-122"/>
              </a:rPr>
              <a:t>第三部分（</a:t>
            </a:r>
            <a:r>
              <a:rPr lang="zh-CN" altLang="zh-CN" sz="2800" b="1">
                <a:solidFill>
                  <a:srgbClr val="00B050"/>
                </a:solidFill>
                <a:latin typeface="宋体" panose="02010600030101010101" pitchFamily="2" charset="-122"/>
              </a:rPr>
              <a:t>8-12</a:t>
            </a:r>
            <a:r>
              <a:rPr lang="zh-CN" sz="2800" b="1">
                <a:solidFill>
                  <a:srgbClr val="00B050"/>
                </a:solidFill>
                <a:latin typeface="宋体" panose="02010600030101010101" pitchFamily="2" charset="-122"/>
              </a:rPr>
              <a:t>）：</a:t>
            </a:r>
            <a:r>
              <a:rPr lang="zh-CN" sz="2800" b="1">
                <a:latin typeface="宋体" panose="02010600030101010101" pitchFamily="2" charset="-122"/>
              </a:rPr>
              <a:t>指明德国青年不能正确理解马克思主义唯物史观的现实原因，并给青年学生提供了理解、把握唯物史观的资料和方法。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2117725" y="1584325"/>
            <a:ext cx="8124825" cy="614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400" b="1">
                <a:solidFill>
                  <a:srgbClr val="7030A0"/>
                </a:solidFill>
                <a:latin typeface="宋体" panose="02010600030101010101" pitchFamily="2" charset="-122"/>
              </a:rPr>
              <a:t>恩格斯在回信中阐明了哪几个方面的内容？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19935" y="5867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  <p:pic>
        <p:nvPicPr>
          <p:cNvPr id="20484" name="图片 2" descr="view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88250" y="4330700"/>
            <a:ext cx="3079750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424113" y="2417763"/>
            <a:ext cx="7345362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恩格斯主要阐明了</a:t>
            </a:r>
            <a:r>
              <a:rPr lang="zh-CN" altLang="en-US" sz="2800" b="1">
                <a:solidFill>
                  <a:srgbClr val="00B050"/>
                </a:solidFill>
                <a:latin typeface="宋体" panose="02010600030101010101" pitchFamily="2" charset="-122"/>
              </a:rPr>
              <a:t>四个</a:t>
            </a:r>
            <a:r>
              <a:rPr lang="zh-CN" altLang="en-US" sz="2800" b="1">
                <a:latin typeface="宋体" panose="02010600030101010101" pitchFamily="2" charset="-122"/>
              </a:rPr>
              <a:t>方面的内容：</a:t>
            </a:r>
          </a:p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①经济关系是社会历史的决定性基础。</a:t>
            </a:r>
          </a:p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②政治、法、哲学、宗教、文学、艺术等上层建筑的发展是以经济发展为基础的，而它们又都互相作用并对经济基础发生作用。</a:t>
            </a:r>
          </a:p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③社会历史发展过程中必然性和偶然性的关系，以及伟大人物在历史上的作用。</a:t>
            </a:r>
          </a:p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④要正确理解历史就必须重视经济史，要从马克思主义的原著中学习历史唯物主义。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2.xml><?xml version="1.0" encoding="utf-8"?>
<p:tagLst xmlns:p="http://schemas.openxmlformats.org/presentationml/2006/main">
  <p:tag name="PA" val="v5.2.8"/>
</p:tagLst>
</file>

<file path=ppt/tags/tag63.xml><?xml version="1.0" encoding="utf-8"?>
<p:tagLst xmlns:p="http://schemas.openxmlformats.org/presentationml/2006/main">
  <p:tag name="KSO_WM_UNIT_PLACING_PICTURE_USER_VIEWPORT" val="{&quot;height&quot;:5325,&quot;width&quot;:4020}"/>
</p:tagLst>
</file>

<file path=ppt/tags/tag6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97</Paragraphs>
  <Slides>28</Slides>
  <Notes>28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37">
      <vt:lpstr>Arial</vt:lpstr>
      <vt:lpstr>微软雅黑</vt:lpstr>
      <vt:lpstr>等线 Light</vt:lpstr>
      <vt:lpstr>等线</vt:lpstr>
      <vt:lpstr>Calibri Light</vt:lpstr>
      <vt:lpstr>Calibri</vt:lpstr>
      <vt:lpstr>宋体</vt:lpstr>
      <vt:lpstr>黑体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2021-05-25T11:04:32.274</cp:lastPrinted>
  <dcterms:created xsi:type="dcterms:W3CDTF">2021-05-25T11:04:32Z</dcterms:created>
  <dcterms:modified xsi:type="dcterms:W3CDTF">2021-05-25T03:04:33Z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