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Default Extension="jpeg" ContentType="image/jpeg"/>
  <Default Extension="emf" ContentType="image/x-emf"/>
  <Default Extension="rels" ContentType="application/vnd.openxmlformats-package.relationships+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xml" ContentType="application/xml"/>
  <Default Extension="docx" ContentType="application/vnd.openxmlformats-officedocument.wordprocessingml.document"/>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docProps/custom.xml" ContentType="application/vnd.openxmlformats-officedocument.custom-properties+xml"/>
  <Default Extension="vml" ContentType="application/vnd.openxmlformats-officedocument.vmlDrawing"/>
  <Default Extension="jpg" ContentType="image/jpe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docProps/core.xml" ContentType="application/vnd.openxmlformats-package.core-properties+xml"/>
  <Default Extension="png" ContentType="image/png"/>
  <Default Extension="bin" ContentType="application/vnd.openxmlformats-officedocument.oleObject"/>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0"/>
  </p:notesMasterIdLst>
  <p:sldIdLst>
    <p:sldId id="274" r:id="rId2"/>
    <p:sldId id="263" r:id="rId3"/>
    <p:sldId id="264" r:id="rId4"/>
    <p:sldId id="340" r:id="rId5"/>
    <p:sldId id="267" r:id="rId6"/>
    <p:sldId id="341" r:id="rId7"/>
    <p:sldId id="342" r:id="rId8"/>
    <p:sldId id="343" r:id="rId9"/>
    <p:sldId id="344" r:id="rId10"/>
    <p:sldId id="265" r:id="rId11"/>
    <p:sldId id="345" r:id="rId12"/>
    <p:sldId id="346" r:id="rId13"/>
    <p:sldId id="347" r:id="rId14"/>
    <p:sldId id="348" r:id="rId15"/>
    <p:sldId id="266" r:id="rId16"/>
    <p:sldId id="349" r:id="rId17"/>
    <p:sldId id="350" r:id="rId18"/>
    <p:sldId id="269" r:id="rId19"/>
    <p:sldId id="339" r:id="rId20"/>
    <p:sldId id="351" r:id="rId21"/>
    <p:sldId id="352" r:id="rId22"/>
    <p:sldId id="270" r:id="rId23"/>
    <p:sldId id="353" r:id="rId24"/>
    <p:sldId id="354" r:id="rId25"/>
    <p:sldId id="355" r:id="rId26"/>
    <p:sldId id="271" r:id="rId27"/>
    <p:sldId id="357" r:id="rId28"/>
    <p:sldId id="356" r:id="rId29"/>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04B05"/>
    <a:srgbClr val="EAEAEA"/>
    <a:srgbClr val="333333"/>
    <a:srgbClr val="C0C0C0"/>
    <a:srgbClr val="4F81BD"/>
    <a:srgbClr val="5F5F5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howGuides="1">
      <p:cViewPr varScale="1">
        <p:scale>
          <a:sx n="87" d="100"/>
          <a:sy n="87" d="100"/>
        </p:scale>
        <p:origin x="1092" y="84"/>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notesMaster" Target="notesMasters/notes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0.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C01EFDD-91F8-495A-91D7-EB018522F674}" type="datetimeFigureOut">
              <a:rPr lang="zh-CN" altLang="en-US" smtClean="0"/>
              <a:t>2017-05-15</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FC5C579-5EAB-4D4D-A688-CF27E536ED03}" type="slidenum">
              <a:rPr lang="zh-CN" altLang="en-US" smtClean="0"/>
              <a:t>‹#›</a:t>
            </a:fld>
            <a:endParaRPr lang="zh-CN" altLang="en-US"/>
          </a:p>
        </p:txBody>
      </p:sp>
    </p:spTree>
    <p:extLst>
      <p:ext uri="{BB962C8B-B14F-4D97-AF65-F5344CB8AC3E}">
        <p14:creationId xmlns:p14="http://schemas.microsoft.com/office/powerpoint/2010/main" val="40295037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slide" Target="../slides/slide2.xml"/><Relationship Id="rId7" Type="http://schemas.openxmlformats.org/officeDocument/2006/relationships/slide" Target="../slides/slide22.xml"/><Relationship Id="rId2" Type="http://schemas.openxmlformats.org/officeDocument/2006/relationships/image" Target="../media/image5.png"/><Relationship Id="rId1" Type="http://schemas.openxmlformats.org/officeDocument/2006/relationships/slideMaster" Target="../slideMasters/slideMaster1.xml"/><Relationship Id="rId6" Type="http://schemas.openxmlformats.org/officeDocument/2006/relationships/slide" Target="../slides/slide10.xml"/><Relationship Id="rId5" Type="http://schemas.openxmlformats.org/officeDocument/2006/relationships/slide" Target="../slides/slide3.xml"/><Relationship Id="rId4" Type="http://schemas.openxmlformats.org/officeDocument/2006/relationships/image" Target="../media/image6.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slide" Target="../slides/slide22.xml"/><Relationship Id="rId2" Type="http://schemas.openxmlformats.org/officeDocument/2006/relationships/slide" Target="../slides/slide2.xml"/><Relationship Id="rId1" Type="http://schemas.openxmlformats.org/officeDocument/2006/relationships/slideMaster" Target="../slideMasters/slideMaster1.xml"/><Relationship Id="rId6" Type="http://schemas.openxmlformats.org/officeDocument/2006/relationships/slide" Target="../slides/slide10.xml"/><Relationship Id="rId5" Type="http://schemas.openxmlformats.org/officeDocument/2006/relationships/slide" Target="../slides/slide3.xml"/><Relationship Id="rId4" Type="http://schemas.openxmlformats.org/officeDocument/2006/relationships/image" Target="../media/image5.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slide" Target="../slides/slide22.xml"/><Relationship Id="rId2" Type="http://schemas.openxmlformats.org/officeDocument/2006/relationships/slide" Target="../slides/slide2.xml"/><Relationship Id="rId1" Type="http://schemas.openxmlformats.org/officeDocument/2006/relationships/slideMaster" Target="../slideMasters/slideMaster1.xml"/><Relationship Id="rId6" Type="http://schemas.openxmlformats.org/officeDocument/2006/relationships/slide" Target="../slides/slide10.xml"/><Relationship Id="rId5" Type="http://schemas.openxmlformats.org/officeDocument/2006/relationships/image" Target="../media/image5.png"/><Relationship Id="rId4" Type="http://schemas.openxmlformats.org/officeDocument/2006/relationships/slide" Target="../slides/slide3.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slide" Target="../slides/slide22.xml"/><Relationship Id="rId2" Type="http://schemas.openxmlformats.org/officeDocument/2006/relationships/slide" Target="../slides/slide2.xml"/><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slide" Target="../slides/slide10.xml"/><Relationship Id="rId4" Type="http://schemas.openxmlformats.org/officeDocument/2006/relationships/slide" Target="../slides/slide3.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bg>
      <p:bgPr>
        <a:solidFill>
          <a:srgbClr val="EAEAEA"/>
        </a:solidFill>
        <a:effectLst/>
      </p:bgPr>
    </p:bg>
    <p:spTree>
      <p:nvGrpSpPr>
        <p:cNvPr id="1" name=""/>
        <p:cNvGrpSpPr/>
        <p:nvPr/>
      </p:nvGrpSpPr>
      <p:grpSpPr>
        <a:xfrm>
          <a:off x="0" y="0"/>
          <a:ext cx="0" cy="0"/>
          <a:chOff x="0" y="0"/>
          <a:chExt cx="0" cy="0"/>
        </a:xfrm>
      </p:grpSpPr>
      <p:sp>
        <p:nvSpPr>
          <p:cNvPr id="7" name="矩形 6"/>
          <p:cNvSpPr/>
          <p:nvPr userDrawn="1"/>
        </p:nvSpPr>
        <p:spPr>
          <a:xfrm>
            <a:off x="0" y="-3429000"/>
            <a:ext cx="9144000" cy="7203638"/>
          </a:xfrm>
          <a:prstGeom prst="rect">
            <a:avLst/>
          </a:prstGeom>
          <a:solidFill>
            <a:srgbClr val="C04B05"/>
          </a:solidFill>
          <a:ln>
            <a:noFill/>
          </a:ln>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8" name="矩形 7"/>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9" name="矩形 8"/>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0" name="矩形 9"/>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1" name="矩形 10"/>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2" name="矩形 11"/>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3" name="矩形 12"/>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4" name="矩形 13"/>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5" name="矩形 14"/>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6" name="矩形 15"/>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7" name="矩形 16"/>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pic>
        <p:nvPicPr>
          <p:cNvPr id="18" name="图片 1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27584" y="908720"/>
            <a:ext cx="1656975" cy="454568"/>
          </a:xfrm>
          <a:prstGeom prst="rect">
            <a:avLst/>
          </a:prstGeom>
        </p:spPr>
      </p:pic>
      <p:pic>
        <p:nvPicPr>
          <p:cNvPr id="19" name="图片 18"/>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453614" y="1988840"/>
            <a:ext cx="4236773" cy="1080699"/>
          </a:xfrm>
          <a:prstGeom prst="rect">
            <a:avLst/>
          </a:prstGeom>
        </p:spPr>
      </p:pic>
      <p:sp>
        <p:nvSpPr>
          <p:cNvPr id="21" name="TextBox 20"/>
          <p:cNvSpPr txBox="1">
            <a:spLocks noChangeArrowheads="1"/>
          </p:cNvSpPr>
          <p:nvPr userDrawn="1"/>
        </p:nvSpPr>
        <p:spPr bwMode="auto">
          <a:xfrm>
            <a:off x="2171343" y="3899374"/>
            <a:ext cx="480131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1000" dirty="0">
                <a:latin typeface="微软雅黑" panose="020B0503020204020204" pitchFamily="34" charset="-122"/>
                <a:ea typeface="微软雅黑" panose="020B0503020204020204" pitchFamily="34" charset="-122"/>
              </a:rPr>
              <a:t>◆ 全书优质试题随意编辑     ◆ 课堂教学流程完美展示     ◆ 独家研发错题组卷系统 </a:t>
            </a:r>
          </a:p>
          <a:p>
            <a:pPr eaLnBrk="1" hangingPunct="1"/>
            <a:endParaRPr lang="zh-CN" altLang="en-US" sz="1000" dirty="0">
              <a:solidFill>
                <a:schemeClr val="bg1"/>
              </a:solidFill>
              <a:cs typeface="Arial" pitchFamily="34" charset="0"/>
            </a:endParaRPr>
          </a:p>
        </p:txBody>
      </p:sp>
    </p:spTree>
    <p:extLst>
      <p:ext uri="{BB962C8B-B14F-4D97-AF65-F5344CB8AC3E}">
        <p14:creationId xmlns:p14="http://schemas.microsoft.com/office/powerpoint/2010/main" val="21398320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00" fill="hold"/>
                                        <p:tgtEl>
                                          <p:spTgt spid="8"/>
                                        </p:tgtEl>
                                        <p:attrNameLst>
                                          <p:attrName>ppt_x</p:attrName>
                                        </p:attrNameLst>
                                      </p:cBhvr>
                                      <p:tavLst>
                                        <p:tav tm="0">
                                          <p:val>
                                            <p:strVal val="#ppt_x"/>
                                          </p:val>
                                        </p:tav>
                                        <p:tav tm="100000">
                                          <p:val>
                                            <p:strVal val="#ppt_x"/>
                                          </p:val>
                                        </p:tav>
                                      </p:tavLst>
                                    </p:anim>
                                    <p:anim calcmode="lin" valueType="num">
                                      <p:cBhvr additive="base">
                                        <p:cTn id="8" dur="700" fill="hold"/>
                                        <p:tgtEl>
                                          <p:spTgt spid="8"/>
                                        </p:tgtEl>
                                        <p:attrNameLst>
                                          <p:attrName>ppt_y</p:attrName>
                                        </p:attrNameLst>
                                      </p:cBhvr>
                                      <p:tavLst>
                                        <p:tav tm="0">
                                          <p:val>
                                            <p:strVal val="1+#ppt_h/2"/>
                                          </p:val>
                                        </p:tav>
                                        <p:tav tm="100000">
                                          <p:val>
                                            <p:strVal val="#ppt_y"/>
                                          </p:val>
                                        </p:tav>
                                      </p:tavLst>
                                    </p:anim>
                                  </p:childTnLst>
                                </p:cTn>
                              </p:par>
                              <p:par>
                                <p:cTn id="9" presetID="10" presetClass="exit" presetSubtype="0" fill="hold" grpId="1" nodeType="withEffect">
                                  <p:stCondLst>
                                    <p:cond delay="200"/>
                                  </p:stCondLst>
                                  <p:childTnLst>
                                    <p:animEffect transition="out" filter="fade">
                                      <p:cBhvr>
                                        <p:cTn id="10" dur="500"/>
                                        <p:tgtEl>
                                          <p:spTgt spid="8"/>
                                        </p:tgtEl>
                                      </p:cBhvr>
                                    </p:animEffect>
                                    <p:set>
                                      <p:cBhvr>
                                        <p:cTn id="11" dur="1" fill="hold">
                                          <p:stCondLst>
                                            <p:cond delay="499"/>
                                          </p:stCondLst>
                                        </p:cTn>
                                        <p:tgtEl>
                                          <p:spTgt spid="8"/>
                                        </p:tgtEl>
                                        <p:attrNameLst>
                                          <p:attrName>style.visibility</p:attrName>
                                        </p:attrNameLst>
                                      </p:cBhvr>
                                      <p:to>
                                        <p:strVal val="hidden"/>
                                      </p:to>
                                    </p:set>
                                  </p:childTnLst>
                                </p:cTn>
                              </p:par>
                              <p:par>
                                <p:cTn id="12" presetID="2" presetClass="entr" presetSubtype="4" fill="hold" grpId="0" nodeType="with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additive="base">
                                        <p:cTn id="14" dur="600" fill="hold"/>
                                        <p:tgtEl>
                                          <p:spTgt spid="9"/>
                                        </p:tgtEl>
                                        <p:attrNameLst>
                                          <p:attrName>ppt_x</p:attrName>
                                        </p:attrNameLst>
                                      </p:cBhvr>
                                      <p:tavLst>
                                        <p:tav tm="0">
                                          <p:val>
                                            <p:strVal val="#ppt_x"/>
                                          </p:val>
                                        </p:tav>
                                        <p:tav tm="100000">
                                          <p:val>
                                            <p:strVal val="#ppt_x"/>
                                          </p:val>
                                        </p:tav>
                                      </p:tavLst>
                                    </p:anim>
                                    <p:anim calcmode="lin" valueType="num">
                                      <p:cBhvr additive="base">
                                        <p:cTn id="15" dur="600" fill="hold"/>
                                        <p:tgtEl>
                                          <p:spTgt spid="9"/>
                                        </p:tgtEl>
                                        <p:attrNameLst>
                                          <p:attrName>ppt_y</p:attrName>
                                        </p:attrNameLst>
                                      </p:cBhvr>
                                      <p:tavLst>
                                        <p:tav tm="0">
                                          <p:val>
                                            <p:strVal val="1+#ppt_h/2"/>
                                          </p:val>
                                        </p:tav>
                                        <p:tav tm="100000">
                                          <p:val>
                                            <p:strVal val="#ppt_y"/>
                                          </p:val>
                                        </p:tav>
                                      </p:tavLst>
                                    </p:anim>
                                  </p:childTnLst>
                                </p:cTn>
                              </p:par>
                              <p:par>
                                <p:cTn id="16" presetID="10" presetClass="exit" presetSubtype="0" fill="hold" grpId="1" nodeType="withEffect">
                                  <p:stCondLst>
                                    <p:cond delay="100"/>
                                  </p:stCondLst>
                                  <p:childTnLst>
                                    <p:animEffect transition="out" filter="fade">
                                      <p:cBhvr>
                                        <p:cTn id="17" dur="500"/>
                                        <p:tgtEl>
                                          <p:spTgt spid="9"/>
                                        </p:tgtEl>
                                      </p:cBhvr>
                                    </p:animEffect>
                                    <p:set>
                                      <p:cBhvr>
                                        <p:cTn id="18" dur="1" fill="hold">
                                          <p:stCondLst>
                                            <p:cond delay="499"/>
                                          </p:stCondLst>
                                        </p:cTn>
                                        <p:tgtEl>
                                          <p:spTgt spid="9"/>
                                        </p:tgtEl>
                                        <p:attrNameLst>
                                          <p:attrName>style.visibility</p:attrName>
                                        </p:attrNameLst>
                                      </p:cBhvr>
                                      <p:to>
                                        <p:strVal val="hidden"/>
                                      </p:to>
                                    </p:set>
                                  </p:childTnLst>
                                </p:cTn>
                              </p:par>
                              <p:par>
                                <p:cTn id="19" presetID="2" presetClass="entr" presetSubtype="4"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additive="base">
                                        <p:cTn id="21" dur="500" fill="hold"/>
                                        <p:tgtEl>
                                          <p:spTgt spid="10"/>
                                        </p:tgtEl>
                                        <p:attrNameLst>
                                          <p:attrName>ppt_x</p:attrName>
                                        </p:attrNameLst>
                                      </p:cBhvr>
                                      <p:tavLst>
                                        <p:tav tm="0">
                                          <p:val>
                                            <p:strVal val="#ppt_x"/>
                                          </p:val>
                                        </p:tav>
                                        <p:tav tm="100000">
                                          <p:val>
                                            <p:strVal val="#ppt_x"/>
                                          </p:val>
                                        </p:tav>
                                      </p:tavLst>
                                    </p:anim>
                                    <p:anim calcmode="lin" valueType="num">
                                      <p:cBhvr additive="base">
                                        <p:cTn id="22" dur="500" fill="hold"/>
                                        <p:tgtEl>
                                          <p:spTgt spid="10"/>
                                        </p:tgtEl>
                                        <p:attrNameLst>
                                          <p:attrName>ppt_y</p:attrName>
                                        </p:attrNameLst>
                                      </p:cBhvr>
                                      <p:tavLst>
                                        <p:tav tm="0">
                                          <p:val>
                                            <p:strVal val="1+#ppt_h/2"/>
                                          </p:val>
                                        </p:tav>
                                        <p:tav tm="100000">
                                          <p:val>
                                            <p:strVal val="#ppt_y"/>
                                          </p:val>
                                        </p:tav>
                                      </p:tavLst>
                                    </p:anim>
                                  </p:childTnLst>
                                </p:cTn>
                              </p:par>
                              <p:par>
                                <p:cTn id="23" presetID="10" presetClass="exit" presetSubtype="0" fill="hold" grpId="1" nodeType="withEffect">
                                  <p:stCondLst>
                                    <p:cond delay="100"/>
                                  </p:stCondLst>
                                  <p:childTnLst>
                                    <p:animEffect transition="out" filter="fade">
                                      <p:cBhvr>
                                        <p:cTn id="24" dur="400"/>
                                        <p:tgtEl>
                                          <p:spTgt spid="10"/>
                                        </p:tgtEl>
                                      </p:cBhvr>
                                    </p:animEffect>
                                    <p:set>
                                      <p:cBhvr>
                                        <p:cTn id="25" dur="1" fill="hold">
                                          <p:stCondLst>
                                            <p:cond delay="399"/>
                                          </p:stCondLst>
                                        </p:cTn>
                                        <p:tgtEl>
                                          <p:spTgt spid="10"/>
                                        </p:tgtEl>
                                        <p:attrNameLst>
                                          <p:attrName>style.visibility</p:attrName>
                                        </p:attrNameLst>
                                      </p:cBhvr>
                                      <p:to>
                                        <p:strVal val="hidden"/>
                                      </p:to>
                                    </p:set>
                                  </p:childTnLst>
                                </p:cTn>
                              </p:par>
                              <p:par>
                                <p:cTn id="26" presetID="2" presetClass="entr" presetSubtype="4" fill="hold" grpId="0" nodeType="with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additive="base">
                                        <p:cTn id="28" dur="400" fill="hold"/>
                                        <p:tgtEl>
                                          <p:spTgt spid="11"/>
                                        </p:tgtEl>
                                        <p:attrNameLst>
                                          <p:attrName>ppt_x</p:attrName>
                                        </p:attrNameLst>
                                      </p:cBhvr>
                                      <p:tavLst>
                                        <p:tav tm="0">
                                          <p:val>
                                            <p:strVal val="#ppt_x"/>
                                          </p:val>
                                        </p:tav>
                                        <p:tav tm="100000">
                                          <p:val>
                                            <p:strVal val="#ppt_x"/>
                                          </p:val>
                                        </p:tav>
                                      </p:tavLst>
                                    </p:anim>
                                    <p:anim calcmode="lin" valueType="num">
                                      <p:cBhvr additive="base">
                                        <p:cTn id="29" dur="400" fill="hold"/>
                                        <p:tgtEl>
                                          <p:spTgt spid="11"/>
                                        </p:tgtEl>
                                        <p:attrNameLst>
                                          <p:attrName>ppt_y</p:attrName>
                                        </p:attrNameLst>
                                      </p:cBhvr>
                                      <p:tavLst>
                                        <p:tav tm="0">
                                          <p:val>
                                            <p:strVal val="1+#ppt_h/2"/>
                                          </p:val>
                                        </p:tav>
                                        <p:tav tm="100000">
                                          <p:val>
                                            <p:strVal val="#ppt_y"/>
                                          </p:val>
                                        </p:tav>
                                      </p:tavLst>
                                    </p:anim>
                                  </p:childTnLst>
                                </p:cTn>
                              </p:par>
                              <p:par>
                                <p:cTn id="30" presetID="10" presetClass="exit" presetSubtype="0" fill="hold" grpId="1" nodeType="withEffect">
                                  <p:stCondLst>
                                    <p:cond delay="200"/>
                                  </p:stCondLst>
                                  <p:childTnLst>
                                    <p:animEffect transition="out" filter="fade">
                                      <p:cBhvr>
                                        <p:cTn id="31" dur="400"/>
                                        <p:tgtEl>
                                          <p:spTgt spid="11"/>
                                        </p:tgtEl>
                                      </p:cBhvr>
                                    </p:animEffect>
                                    <p:set>
                                      <p:cBhvr>
                                        <p:cTn id="32" dur="1" fill="hold">
                                          <p:stCondLst>
                                            <p:cond delay="399"/>
                                          </p:stCondLst>
                                        </p:cTn>
                                        <p:tgtEl>
                                          <p:spTgt spid="11"/>
                                        </p:tgtEl>
                                        <p:attrNameLst>
                                          <p:attrName>style.visibility</p:attrName>
                                        </p:attrNameLst>
                                      </p:cBhvr>
                                      <p:to>
                                        <p:strVal val="hidden"/>
                                      </p:to>
                                    </p:set>
                                  </p:childTnLst>
                                </p:cTn>
                              </p:par>
                              <p:par>
                                <p:cTn id="33" presetID="2" presetClass="entr" presetSubtype="4" fill="hold" grpId="0" nodeType="withEffect">
                                  <p:stCondLst>
                                    <p:cond delay="0"/>
                                  </p:stCondLst>
                                  <p:childTnLst>
                                    <p:set>
                                      <p:cBhvr>
                                        <p:cTn id="34" dur="1" fill="hold">
                                          <p:stCondLst>
                                            <p:cond delay="0"/>
                                          </p:stCondLst>
                                        </p:cTn>
                                        <p:tgtEl>
                                          <p:spTgt spid="12"/>
                                        </p:tgtEl>
                                        <p:attrNameLst>
                                          <p:attrName>style.visibility</p:attrName>
                                        </p:attrNameLst>
                                      </p:cBhvr>
                                      <p:to>
                                        <p:strVal val="visible"/>
                                      </p:to>
                                    </p:set>
                                    <p:anim calcmode="lin" valueType="num">
                                      <p:cBhvr additive="base">
                                        <p:cTn id="35" dur="300" fill="hold"/>
                                        <p:tgtEl>
                                          <p:spTgt spid="12"/>
                                        </p:tgtEl>
                                        <p:attrNameLst>
                                          <p:attrName>ppt_x</p:attrName>
                                        </p:attrNameLst>
                                      </p:cBhvr>
                                      <p:tavLst>
                                        <p:tav tm="0">
                                          <p:val>
                                            <p:strVal val="#ppt_x"/>
                                          </p:val>
                                        </p:tav>
                                        <p:tav tm="100000">
                                          <p:val>
                                            <p:strVal val="#ppt_x"/>
                                          </p:val>
                                        </p:tav>
                                      </p:tavLst>
                                    </p:anim>
                                    <p:anim calcmode="lin" valueType="num">
                                      <p:cBhvr additive="base">
                                        <p:cTn id="36" dur="300" fill="hold"/>
                                        <p:tgtEl>
                                          <p:spTgt spid="12"/>
                                        </p:tgtEl>
                                        <p:attrNameLst>
                                          <p:attrName>ppt_y</p:attrName>
                                        </p:attrNameLst>
                                      </p:cBhvr>
                                      <p:tavLst>
                                        <p:tav tm="0">
                                          <p:val>
                                            <p:strVal val="1+#ppt_h/2"/>
                                          </p:val>
                                        </p:tav>
                                        <p:tav tm="100000">
                                          <p:val>
                                            <p:strVal val="#ppt_y"/>
                                          </p:val>
                                        </p:tav>
                                      </p:tavLst>
                                    </p:anim>
                                  </p:childTnLst>
                                </p:cTn>
                              </p:par>
                              <p:par>
                                <p:cTn id="37" presetID="10" presetClass="exit" presetSubtype="0" fill="hold" grpId="1" nodeType="withEffect">
                                  <p:stCondLst>
                                    <p:cond delay="100"/>
                                  </p:stCondLst>
                                  <p:childTnLst>
                                    <p:animEffect transition="out" filter="fade">
                                      <p:cBhvr>
                                        <p:cTn id="38" dur="500"/>
                                        <p:tgtEl>
                                          <p:spTgt spid="12"/>
                                        </p:tgtEl>
                                      </p:cBhvr>
                                    </p:animEffect>
                                    <p:set>
                                      <p:cBhvr>
                                        <p:cTn id="39" dur="1" fill="hold">
                                          <p:stCondLst>
                                            <p:cond delay="499"/>
                                          </p:stCondLst>
                                        </p:cTn>
                                        <p:tgtEl>
                                          <p:spTgt spid="12"/>
                                        </p:tgtEl>
                                        <p:attrNameLst>
                                          <p:attrName>style.visibility</p:attrName>
                                        </p:attrNameLst>
                                      </p:cBhvr>
                                      <p:to>
                                        <p:strVal val="hidden"/>
                                      </p:to>
                                    </p:set>
                                  </p:childTnLst>
                                </p:cTn>
                              </p:par>
                              <p:par>
                                <p:cTn id="40" presetID="64" presetClass="path" presetSubtype="0" accel="50000" decel="50000" fill="hold" grpId="0" nodeType="withEffect">
                                  <p:stCondLst>
                                    <p:cond delay="0"/>
                                  </p:stCondLst>
                                  <p:childTnLst>
                                    <p:animMotion origin="layout" path="M 0 0.4963 L 0 0 " pathEditMode="relative" rAng="0" ptsTypes="AA">
                                      <p:cBhvr>
                                        <p:cTn id="41" dur="500" fill="hold"/>
                                        <p:tgtEl>
                                          <p:spTgt spid="7"/>
                                        </p:tgtEl>
                                        <p:attrNameLst>
                                          <p:attrName>ppt_x</p:attrName>
                                          <p:attrName>ppt_y</p:attrName>
                                        </p:attrNameLst>
                                      </p:cBhvr>
                                      <p:rCtr x="0" y="-24800"/>
                                    </p:animMotion>
                                  </p:childTnLst>
                                </p:cTn>
                              </p:par>
                            </p:childTnLst>
                          </p:cTn>
                        </p:par>
                        <p:par>
                          <p:cTn id="42" fill="hold">
                            <p:stCondLst>
                              <p:cond delay="700"/>
                            </p:stCondLst>
                            <p:childTnLst>
                              <p:par>
                                <p:cTn id="43" presetID="26" presetClass="emph" presetSubtype="0" fill="hold" grpId="1" nodeType="afterEffect">
                                  <p:stCondLst>
                                    <p:cond delay="0"/>
                                  </p:stCondLst>
                                  <p:childTnLst>
                                    <p:animEffect transition="out" filter="fade">
                                      <p:cBhvr>
                                        <p:cTn id="44" dur="500" tmFilter="0, 0; .2, .5; .8, .5; 1, 0"/>
                                        <p:tgtEl>
                                          <p:spTgt spid="7"/>
                                        </p:tgtEl>
                                      </p:cBhvr>
                                    </p:animEffect>
                                    <p:animScale>
                                      <p:cBhvr>
                                        <p:cTn id="45" dur="250" autoRev="1" fill="hold"/>
                                        <p:tgtEl>
                                          <p:spTgt spid="7"/>
                                        </p:tgtEl>
                                      </p:cBhvr>
                                      <p:by x="105000" y="105000"/>
                                    </p:animScale>
                                  </p:childTnLst>
                                </p:cTn>
                              </p:par>
                            </p:childTnLst>
                          </p:cTn>
                        </p:par>
                        <p:par>
                          <p:cTn id="46" fill="hold">
                            <p:stCondLst>
                              <p:cond delay="1200"/>
                            </p:stCondLst>
                            <p:childTnLst>
                              <p:par>
                                <p:cTn id="47" presetID="2" presetClass="entr" presetSubtype="4" fill="hold" grpId="0" nodeType="afterEffect">
                                  <p:stCondLst>
                                    <p:cond delay="400"/>
                                  </p:stCondLst>
                                  <p:childTnLst>
                                    <p:set>
                                      <p:cBhvr>
                                        <p:cTn id="48" dur="1" fill="hold">
                                          <p:stCondLst>
                                            <p:cond delay="0"/>
                                          </p:stCondLst>
                                        </p:cTn>
                                        <p:tgtEl>
                                          <p:spTgt spid="13"/>
                                        </p:tgtEl>
                                        <p:attrNameLst>
                                          <p:attrName>style.visibility</p:attrName>
                                        </p:attrNameLst>
                                      </p:cBhvr>
                                      <p:to>
                                        <p:strVal val="visible"/>
                                      </p:to>
                                    </p:set>
                                    <p:anim calcmode="lin" valueType="num">
                                      <p:cBhvr additive="base">
                                        <p:cTn id="49" dur="700" fill="hold"/>
                                        <p:tgtEl>
                                          <p:spTgt spid="13"/>
                                        </p:tgtEl>
                                        <p:attrNameLst>
                                          <p:attrName>ppt_x</p:attrName>
                                        </p:attrNameLst>
                                      </p:cBhvr>
                                      <p:tavLst>
                                        <p:tav tm="0">
                                          <p:val>
                                            <p:strVal val="#ppt_x"/>
                                          </p:val>
                                        </p:tav>
                                        <p:tav tm="100000">
                                          <p:val>
                                            <p:strVal val="#ppt_x"/>
                                          </p:val>
                                        </p:tav>
                                      </p:tavLst>
                                    </p:anim>
                                    <p:anim calcmode="lin" valueType="num">
                                      <p:cBhvr additive="base">
                                        <p:cTn id="50" dur="700" fill="hold"/>
                                        <p:tgtEl>
                                          <p:spTgt spid="13"/>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300"/>
                                  </p:stCondLst>
                                  <p:childTnLst>
                                    <p:set>
                                      <p:cBhvr>
                                        <p:cTn id="52" dur="1" fill="hold">
                                          <p:stCondLst>
                                            <p:cond delay="0"/>
                                          </p:stCondLst>
                                        </p:cTn>
                                        <p:tgtEl>
                                          <p:spTgt spid="14"/>
                                        </p:tgtEl>
                                        <p:attrNameLst>
                                          <p:attrName>style.visibility</p:attrName>
                                        </p:attrNameLst>
                                      </p:cBhvr>
                                      <p:to>
                                        <p:strVal val="visible"/>
                                      </p:to>
                                    </p:set>
                                    <p:anim calcmode="lin" valueType="num">
                                      <p:cBhvr additive="base">
                                        <p:cTn id="53" dur="600" fill="hold"/>
                                        <p:tgtEl>
                                          <p:spTgt spid="14"/>
                                        </p:tgtEl>
                                        <p:attrNameLst>
                                          <p:attrName>ppt_x</p:attrName>
                                        </p:attrNameLst>
                                      </p:cBhvr>
                                      <p:tavLst>
                                        <p:tav tm="0">
                                          <p:val>
                                            <p:strVal val="#ppt_x"/>
                                          </p:val>
                                        </p:tav>
                                        <p:tav tm="100000">
                                          <p:val>
                                            <p:strVal val="#ppt_x"/>
                                          </p:val>
                                        </p:tav>
                                      </p:tavLst>
                                    </p:anim>
                                    <p:anim calcmode="lin" valueType="num">
                                      <p:cBhvr additive="base">
                                        <p:cTn id="54" dur="600" fill="hold"/>
                                        <p:tgtEl>
                                          <p:spTgt spid="14"/>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200"/>
                                  </p:stCondLst>
                                  <p:childTnLst>
                                    <p:set>
                                      <p:cBhvr>
                                        <p:cTn id="56" dur="1" fill="hold">
                                          <p:stCondLst>
                                            <p:cond delay="0"/>
                                          </p:stCondLst>
                                        </p:cTn>
                                        <p:tgtEl>
                                          <p:spTgt spid="15"/>
                                        </p:tgtEl>
                                        <p:attrNameLst>
                                          <p:attrName>style.visibility</p:attrName>
                                        </p:attrNameLst>
                                      </p:cBhvr>
                                      <p:to>
                                        <p:strVal val="visible"/>
                                      </p:to>
                                    </p:set>
                                    <p:anim calcmode="lin" valueType="num">
                                      <p:cBhvr additive="base">
                                        <p:cTn id="57" dur="500" fill="hold"/>
                                        <p:tgtEl>
                                          <p:spTgt spid="15"/>
                                        </p:tgtEl>
                                        <p:attrNameLst>
                                          <p:attrName>ppt_x</p:attrName>
                                        </p:attrNameLst>
                                      </p:cBhvr>
                                      <p:tavLst>
                                        <p:tav tm="0">
                                          <p:val>
                                            <p:strVal val="#ppt_x"/>
                                          </p:val>
                                        </p:tav>
                                        <p:tav tm="100000">
                                          <p:val>
                                            <p:strVal val="#ppt_x"/>
                                          </p:val>
                                        </p:tav>
                                      </p:tavLst>
                                    </p:anim>
                                    <p:anim calcmode="lin" valueType="num">
                                      <p:cBhvr additive="base">
                                        <p:cTn id="58" dur="500" fill="hold"/>
                                        <p:tgtEl>
                                          <p:spTgt spid="15"/>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100"/>
                                  </p:stCondLst>
                                  <p:childTnLst>
                                    <p:set>
                                      <p:cBhvr>
                                        <p:cTn id="60" dur="1" fill="hold">
                                          <p:stCondLst>
                                            <p:cond delay="0"/>
                                          </p:stCondLst>
                                        </p:cTn>
                                        <p:tgtEl>
                                          <p:spTgt spid="16"/>
                                        </p:tgtEl>
                                        <p:attrNameLst>
                                          <p:attrName>style.visibility</p:attrName>
                                        </p:attrNameLst>
                                      </p:cBhvr>
                                      <p:to>
                                        <p:strVal val="visible"/>
                                      </p:to>
                                    </p:set>
                                    <p:anim calcmode="lin" valueType="num">
                                      <p:cBhvr additive="base">
                                        <p:cTn id="61" dur="400" fill="hold"/>
                                        <p:tgtEl>
                                          <p:spTgt spid="16"/>
                                        </p:tgtEl>
                                        <p:attrNameLst>
                                          <p:attrName>ppt_x</p:attrName>
                                        </p:attrNameLst>
                                      </p:cBhvr>
                                      <p:tavLst>
                                        <p:tav tm="0">
                                          <p:val>
                                            <p:strVal val="#ppt_x"/>
                                          </p:val>
                                        </p:tav>
                                        <p:tav tm="100000">
                                          <p:val>
                                            <p:strVal val="#ppt_x"/>
                                          </p:val>
                                        </p:tav>
                                      </p:tavLst>
                                    </p:anim>
                                    <p:anim calcmode="lin" valueType="num">
                                      <p:cBhvr additive="base">
                                        <p:cTn id="62" dur="400" fill="hold"/>
                                        <p:tgtEl>
                                          <p:spTgt spid="16"/>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0"/>
                                  </p:stCondLst>
                                  <p:childTnLst>
                                    <p:set>
                                      <p:cBhvr>
                                        <p:cTn id="64" dur="1" fill="hold">
                                          <p:stCondLst>
                                            <p:cond delay="0"/>
                                          </p:stCondLst>
                                        </p:cTn>
                                        <p:tgtEl>
                                          <p:spTgt spid="17"/>
                                        </p:tgtEl>
                                        <p:attrNameLst>
                                          <p:attrName>style.visibility</p:attrName>
                                        </p:attrNameLst>
                                      </p:cBhvr>
                                      <p:to>
                                        <p:strVal val="visible"/>
                                      </p:to>
                                    </p:set>
                                    <p:anim calcmode="lin" valueType="num">
                                      <p:cBhvr additive="base">
                                        <p:cTn id="65" dur="300" fill="hold"/>
                                        <p:tgtEl>
                                          <p:spTgt spid="17"/>
                                        </p:tgtEl>
                                        <p:attrNameLst>
                                          <p:attrName>ppt_x</p:attrName>
                                        </p:attrNameLst>
                                      </p:cBhvr>
                                      <p:tavLst>
                                        <p:tav tm="0">
                                          <p:val>
                                            <p:strVal val="#ppt_x"/>
                                          </p:val>
                                        </p:tav>
                                        <p:tav tm="100000">
                                          <p:val>
                                            <p:strVal val="#ppt_x"/>
                                          </p:val>
                                        </p:tav>
                                      </p:tavLst>
                                    </p:anim>
                                    <p:anim calcmode="lin" valueType="num">
                                      <p:cBhvr additive="base">
                                        <p:cTn id="66" dur="300" fill="hold"/>
                                        <p:tgtEl>
                                          <p:spTgt spid="17"/>
                                        </p:tgtEl>
                                        <p:attrNameLst>
                                          <p:attrName>ppt_y</p:attrName>
                                        </p:attrNameLst>
                                      </p:cBhvr>
                                      <p:tavLst>
                                        <p:tav tm="0">
                                          <p:val>
                                            <p:strVal val="1+#ppt_h/2"/>
                                          </p:val>
                                        </p:tav>
                                        <p:tav tm="100000">
                                          <p:val>
                                            <p:strVal val="#ppt_y"/>
                                          </p:val>
                                        </p:tav>
                                      </p:tavLst>
                                    </p:anim>
                                  </p:childTnLst>
                                </p:cTn>
                              </p:par>
                            </p:childTnLst>
                          </p:cTn>
                        </p:par>
                        <p:par>
                          <p:cTn id="67" fill="hold">
                            <p:stCondLst>
                              <p:cond delay="2300"/>
                            </p:stCondLst>
                            <p:childTnLst>
                              <p:par>
                                <p:cTn id="68" presetID="52" presetClass="entr" presetSubtype="0" fill="hold" nodeType="afterEffect">
                                  <p:stCondLst>
                                    <p:cond delay="0"/>
                                  </p:stCondLst>
                                  <p:childTnLst>
                                    <p:set>
                                      <p:cBhvr>
                                        <p:cTn id="69" dur="1" fill="hold">
                                          <p:stCondLst>
                                            <p:cond delay="0"/>
                                          </p:stCondLst>
                                        </p:cTn>
                                        <p:tgtEl>
                                          <p:spTgt spid="18"/>
                                        </p:tgtEl>
                                        <p:attrNameLst>
                                          <p:attrName>style.visibility</p:attrName>
                                        </p:attrNameLst>
                                      </p:cBhvr>
                                      <p:to>
                                        <p:strVal val="visible"/>
                                      </p:to>
                                    </p:set>
                                    <p:animScale>
                                      <p:cBhvr>
                                        <p:cTn id="70" dur="5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1" dur="500" decel="50000" fill="hold">
                                          <p:stCondLst>
                                            <p:cond delay="0"/>
                                          </p:stCondLst>
                                        </p:cTn>
                                        <p:tgtEl>
                                          <p:spTgt spid="18"/>
                                        </p:tgtEl>
                                        <p:attrNameLst>
                                          <p:attrName>ppt_x</p:attrName>
                                          <p:attrName>ppt_y</p:attrName>
                                        </p:attrNameLst>
                                      </p:cBhvr>
                                    </p:animMotion>
                                    <p:animEffect transition="in" filter="fade">
                                      <p:cBhvr>
                                        <p:cTn id="72" dur="500"/>
                                        <p:tgtEl>
                                          <p:spTgt spid="18"/>
                                        </p:tgtEl>
                                      </p:cBhvr>
                                    </p:animEffect>
                                  </p:childTnLst>
                                </p:cTn>
                              </p:par>
                            </p:childTnLst>
                          </p:cTn>
                        </p:par>
                        <p:par>
                          <p:cTn id="73" fill="hold">
                            <p:stCondLst>
                              <p:cond delay="2800"/>
                            </p:stCondLst>
                            <p:childTnLst>
                              <p:par>
                                <p:cTn id="74" presetID="53" presetClass="entr" presetSubtype="16" fill="hold" nodeType="afterEffect">
                                  <p:stCondLst>
                                    <p:cond delay="0"/>
                                  </p:stCondLst>
                                  <p:childTnLst>
                                    <p:set>
                                      <p:cBhvr>
                                        <p:cTn id="75" dur="1" fill="hold">
                                          <p:stCondLst>
                                            <p:cond delay="0"/>
                                          </p:stCondLst>
                                        </p:cTn>
                                        <p:tgtEl>
                                          <p:spTgt spid="19"/>
                                        </p:tgtEl>
                                        <p:attrNameLst>
                                          <p:attrName>style.visibility</p:attrName>
                                        </p:attrNameLst>
                                      </p:cBhvr>
                                      <p:to>
                                        <p:strVal val="visible"/>
                                      </p:to>
                                    </p:set>
                                    <p:anim calcmode="lin" valueType="num">
                                      <p:cBhvr>
                                        <p:cTn id="76" dur="500" fill="hold"/>
                                        <p:tgtEl>
                                          <p:spTgt spid="19"/>
                                        </p:tgtEl>
                                        <p:attrNameLst>
                                          <p:attrName>ppt_w</p:attrName>
                                        </p:attrNameLst>
                                      </p:cBhvr>
                                      <p:tavLst>
                                        <p:tav tm="0">
                                          <p:val>
                                            <p:fltVal val="0"/>
                                          </p:val>
                                        </p:tav>
                                        <p:tav tm="100000">
                                          <p:val>
                                            <p:strVal val="#ppt_w"/>
                                          </p:val>
                                        </p:tav>
                                      </p:tavLst>
                                    </p:anim>
                                    <p:anim calcmode="lin" valueType="num">
                                      <p:cBhvr>
                                        <p:cTn id="77" dur="500" fill="hold"/>
                                        <p:tgtEl>
                                          <p:spTgt spid="19"/>
                                        </p:tgtEl>
                                        <p:attrNameLst>
                                          <p:attrName>ppt_h</p:attrName>
                                        </p:attrNameLst>
                                      </p:cBhvr>
                                      <p:tavLst>
                                        <p:tav tm="0">
                                          <p:val>
                                            <p:fltVal val="0"/>
                                          </p:val>
                                        </p:tav>
                                        <p:tav tm="100000">
                                          <p:val>
                                            <p:strVal val="#ppt_h"/>
                                          </p:val>
                                        </p:tav>
                                      </p:tavLst>
                                    </p:anim>
                                    <p:animEffect transition="in" filter="fade">
                                      <p:cBhvr>
                                        <p:cTn id="78" dur="500"/>
                                        <p:tgtEl>
                                          <p:spTgt spid="19"/>
                                        </p:tgtEl>
                                      </p:cBhvr>
                                    </p:animEffect>
                                  </p:childTnLst>
                                </p:cTn>
                              </p:par>
                              <p:par>
                                <p:cTn id="79" presetID="2" presetClass="entr" presetSubtype="2" fill="hold" grpId="0" nodeType="withEffect">
                                  <p:stCondLst>
                                    <p:cond delay="500"/>
                                  </p:stCondLst>
                                  <p:iterate type="lt">
                                    <p:tmPct val="0"/>
                                  </p:iterate>
                                  <p:childTnLst>
                                    <p:set>
                                      <p:cBhvr>
                                        <p:cTn id="80" dur="1" fill="hold">
                                          <p:stCondLst>
                                            <p:cond delay="0"/>
                                          </p:stCondLst>
                                        </p:cTn>
                                        <p:tgtEl>
                                          <p:spTgt spid="21"/>
                                        </p:tgtEl>
                                        <p:attrNameLst>
                                          <p:attrName>style.visibility</p:attrName>
                                        </p:attrNameLst>
                                      </p:cBhvr>
                                      <p:to>
                                        <p:strVal val="visible"/>
                                      </p:to>
                                    </p:set>
                                    <p:anim calcmode="lin" valueType="num">
                                      <p:cBhvr additive="base">
                                        <p:cTn id="81" dur="500" fill="hold"/>
                                        <p:tgtEl>
                                          <p:spTgt spid="21"/>
                                        </p:tgtEl>
                                        <p:attrNameLst>
                                          <p:attrName>ppt_x</p:attrName>
                                        </p:attrNameLst>
                                      </p:cBhvr>
                                      <p:tavLst>
                                        <p:tav tm="0">
                                          <p:val>
                                            <p:strVal val="1+#ppt_w/2"/>
                                          </p:val>
                                        </p:tav>
                                        <p:tav tm="100000">
                                          <p:val>
                                            <p:strVal val="#ppt_x"/>
                                          </p:val>
                                        </p:tav>
                                      </p:tavLst>
                                    </p:anim>
                                    <p:anim calcmode="lin" valueType="num">
                                      <p:cBhvr additive="base">
                                        <p:cTn id="82" dur="500" fill="hold"/>
                                        <p:tgtEl>
                                          <p:spTgt spid="21"/>
                                        </p:tgtEl>
                                        <p:attrNameLst>
                                          <p:attrName>ppt_y</p:attrName>
                                        </p:attrNameLst>
                                      </p:cBhvr>
                                      <p:tavLst>
                                        <p:tav tm="0">
                                          <p:val>
                                            <p:strVal val="#ppt_y"/>
                                          </p:val>
                                        </p:tav>
                                        <p:tav tm="100000">
                                          <p:val>
                                            <p:strVal val="#ppt_y"/>
                                          </p:val>
                                        </p:tav>
                                      </p:tavLst>
                                    </p:anim>
                                  </p:childTnLst>
                                </p:cTn>
                              </p:par>
                              <p:par>
                                <p:cTn id="83" presetID="26" presetClass="emph" presetSubtype="0" fill="hold" grpId="1" nodeType="withEffect">
                                  <p:stCondLst>
                                    <p:cond delay="1000"/>
                                  </p:stCondLst>
                                  <p:iterate type="lt">
                                    <p:tmPct val="0"/>
                                  </p:iterate>
                                  <p:childTnLst>
                                    <p:animEffect transition="out" filter="fade">
                                      <p:cBhvr>
                                        <p:cTn id="84" dur="500" tmFilter="0, 0; .2, .5; .8, .5; 1, 0"/>
                                        <p:tgtEl>
                                          <p:spTgt spid="21"/>
                                        </p:tgtEl>
                                      </p:cBhvr>
                                    </p:animEffect>
                                    <p:animScale>
                                      <p:cBhvr>
                                        <p:cTn id="85" dur="250" autoRev="1" fill="hold"/>
                                        <p:tgtEl>
                                          <p:spTgt spid="21"/>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8" grpId="0" animBg="1"/>
      <p:bldP spid="8" grpId="1" animBg="1"/>
      <p:bldP spid="9" grpId="0" animBg="1"/>
      <p:bldP spid="9" grpId="1" animBg="1"/>
      <p:bldP spid="10" grpId="0" animBg="1"/>
      <p:bldP spid="10" grpId="1" animBg="1"/>
      <p:bldP spid="11" grpId="0" animBg="1"/>
      <p:bldP spid="11" grpId="1" animBg="1"/>
      <p:bldP spid="12" grpId="0" animBg="1"/>
      <p:bldP spid="12" grpId="1" animBg="1"/>
      <p:bldP spid="13" grpId="0" animBg="1"/>
      <p:bldP spid="14" grpId="0" animBg="1"/>
      <p:bldP spid="15" grpId="0" animBg="1"/>
      <p:bldP spid="16" grpId="0" animBg="1"/>
      <p:bldP spid="17" grpId="0" animBg="1"/>
      <p:bldP spid="21" grpId="0"/>
      <p:bldP spid="21" grpId="1"/>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目录">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2" name="标题 1"/>
          <p:cNvSpPr>
            <a:spLocks noGrp="1"/>
          </p:cNvSpPr>
          <p:nvPr>
            <p:ph type="title"/>
          </p:nvPr>
        </p:nvSpPr>
        <p:spPr>
          <a:xfrm>
            <a:off x="2617440" y="750302"/>
            <a:ext cx="6203032" cy="667018"/>
          </a:xfrm>
          <a:prstGeom prst="rect">
            <a:avLst/>
          </a:prstGeom>
        </p:spPr>
        <p:txBody>
          <a:bodyPr/>
          <a:lstStyle>
            <a:lvl1pPr>
              <a:defRPr sz="2400"/>
            </a:lvl1pPr>
          </a:lstStyle>
          <a:p>
            <a:r>
              <a:rPr lang="zh-CN" altLang="en-US" smtClean="0"/>
              <a:t>单击此处编辑母版标题样式</a:t>
            </a:r>
            <a:endParaRPr lang="zh-CN" altLang="en-US"/>
          </a:p>
        </p:txBody>
      </p:sp>
      <p:sp>
        <p:nvSpPr>
          <p:cNvPr id="13" name="内容占位符 2"/>
          <p:cNvSpPr>
            <a:spLocks noGrp="1"/>
          </p:cNvSpPr>
          <p:nvPr>
            <p:ph idx="1"/>
          </p:nvPr>
        </p:nvSpPr>
        <p:spPr>
          <a:xfrm>
            <a:off x="2771800" y="1600200"/>
            <a:ext cx="5832648" cy="4526280"/>
          </a:xfrm>
          <a:prstGeom prst="rect">
            <a:avLst/>
          </a:prstGeom>
        </p:spPr>
        <p:txBody>
          <a:bodyPr/>
          <a:lstStyle>
            <a:lvl1pPr marL="0" indent="0">
              <a:lnSpc>
                <a:spcPct val="150000"/>
              </a:lnSpc>
              <a:buFontTx/>
              <a:buNone/>
              <a:defRPr sz="1600">
                <a:latin typeface="微软雅黑" panose="020B0503020204020204" pitchFamily="34" charset="-122"/>
                <a:ea typeface="微软雅黑" panose="020B0503020204020204" pitchFamily="34" charset="-122"/>
              </a:defRPr>
            </a:lvl1pPr>
            <a:lvl2pPr marL="457200" indent="0">
              <a:buFontTx/>
              <a:buNone/>
              <a:defRPr sz="1600">
                <a:latin typeface="微软雅黑" panose="020B0503020204020204" pitchFamily="34" charset="-122"/>
                <a:ea typeface="微软雅黑" panose="020B0503020204020204" pitchFamily="34" charset="-122"/>
              </a:defRPr>
            </a:lvl2pPr>
            <a:lvl3pPr marL="914400" indent="0">
              <a:buFontTx/>
              <a:buNone/>
              <a:defRPr sz="1600">
                <a:latin typeface="微软雅黑" panose="020B0503020204020204" pitchFamily="34" charset="-122"/>
                <a:ea typeface="微软雅黑" panose="020B0503020204020204" pitchFamily="34" charset="-122"/>
              </a:defRPr>
            </a:lvl3pPr>
            <a:lvl4pPr marL="1371600" indent="0">
              <a:buFontTx/>
              <a:buNone/>
              <a:defRPr sz="1600">
                <a:latin typeface="微软雅黑" panose="020B0503020204020204" pitchFamily="34" charset="-122"/>
                <a:ea typeface="微软雅黑" panose="020B0503020204020204" pitchFamily="34" charset="-122"/>
              </a:defRPr>
            </a:lvl4pPr>
            <a:lvl5pPr marL="1828800" indent="0">
              <a:buFontTx/>
              <a:buNone/>
              <a:defRPr sz="1600">
                <a:latin typeface="微软雅黑" panose="020B0503020204020204" pitchFamily="34" charset="-122"/>
                <a:ea typeface="微软雅黑" panose="020B0503020204020204" pitchFamily="34" charset="-122"/>
              </a:defRPr>
            </a:lvl5pPr>
          </a:lstStyle>
          <a:p>
            <a:pPr lvl="0"/>
            <a:r>
              <a:rPr lang="zh-CN" altLang="en-US" smtClean="0"/>
              <a:t>单击此处编辑母版文本样式</a:t>
            </a:r>
          </a:p>
        </p:txBody>
      </p:sp>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Tree>
    <p:extLst>
      <p:ext uri="{BB962C8B-B14F-4D97-AF65-F5344CB8AC3E}">
        <p14:creationId xmlns:p14="http://schemas.microsoft.com/office/powerpoint/2010/main" val="3884165759"/>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2" presetClass="entr" presetSubtype="4" fill="hold" grpId="0" nodeType="afterEffect">
                                  <p:stCondLst>
                                    <p:cond delay="0"/>
                                  </p:stCondLst>
                                  <p:childTnLst>
                                    <p:set>
                                      <p:cBhvr>
                                        <p:cTn id="12" dur="1" fill="hold">
                                          <p:stCondLst>
                                            <p:cond delay="0"/>
                                          </p:stCondLst>
                                        </p:cTn>
                                        <p:tgtEl>
                                          <p:spTgt spid="13">
                                            <p:txEl>
                                              <p:pRg st="0" end="0"/>
                                            </p:txEl>
                                          </p:spTgt>
                                        </p:tgtEl>
                                        <p:attrNameLst>
                                          <p:attrName>style.visibility</p:attrName>
                                        </p:attrNameLst>
                                      </p:cBhvr>
                                      <p:to>
                                        <p:strVal val="visible"/>
                                      </p:to>
                                    </p:set>
                                    <p:anim calcmode="lin" valueType="num">
                                      <p:cBhvr additive="base">
                                        <p:cTn id="13" dur="500"/>
                                        <p:tgtEl>
                                          <p:spTgt spid="13">
                                            <p:txEl>
                                              <p:pRg st="0" end="0"/>
                                            </p:txEl>
                                          </p:spTgt>
                                        </p:tgtEl>
                                        <p:attrNameLst>
                                          <p:attrName>ppt_y</p:attrName>
                                        </p:attrNameLst>
                                      </p:cBhvr>
                                      <p:tavLst>
                                        <p:tav tm="0">
                                          <p:val>
                                            <p:strVal val="#ppt_y+#ppt_h*1.125000"/>
                                          </p:val>
                                        </p:tav>
                                        <p:tav tm="100000">
                                          <p:val>
                                            <p:strVal val="#ppt_y"/>
                                          </p:val>
                                        </p:tav>
                                      </p:tavLst>
                                    </p:anim>
                                    <p:animEffect transition="in" filter="wipe(up)">
                                      <p:cBhvr>
                                        <p:cTn id="14" dur="500"/>
                                        <p:tgtEl>
                                          <p:spTgt spid="1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build="p">
        <p:tmplLst>
          <p:tmpl lvl="1">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2">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3">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4">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5">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Lst>
      </p:bldP>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章节">
    <p:bg>
      <p:bgPr>
        <a:solidFill>
          <a:srgbClr val="EAEAEA"/>
        </a:solidFill>
        <a:effectLst/>
      </p:bgPr>
    </p:bg>
    <p:spTree>
      <p:nvGrpSpPr>
        <p:cNvPr id="1" name=""/>
        <p:cNvGrpSpPr/>
        <p:nvPr/>
      </p:nvGrpSpPr>
      <p:grpSpPr>
        <a:xfrm>
          <a:off x="0" y="0"/>
          <a:ext cx="0" cy="0"/>
          <a:chOff x="0" y="0"/>
          <a:chExt cx="0" cy="0"/>
        </a:xfrm>
      </p:grpSpPr>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 name="矩形 1"/>
          <p:cNvSpPr/>
          <p:nvPr userDrawn="1"/>
        </p:nvSpPr>
        <p:spPr>
          <a:xfrm>
            <a:off x="0" y="2420888"/>
            <a:ext cx="9144000" cy="1512168"/>
          </a:xfrm>
          <a:prstGeom prst="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1"/>
          <p:cNvSpPr>
            <a:spLocks noGrp="1"/>
          </p:cNvSpPr>
          <p:nvPr>
            <p:ph type="title"/>
          </p:nvPr>
        </p:nvSpPr>
        <p:spPr>
          <a:xfrm>
            <a:off x="1470484" y="2924944"/>
            <a:ext cx="6203032" cy="576064"/>
          </a:xfrm>
          <a:prstGeom prst="rect">
            <a:avLst/>
          </a:prstGeom>
        </p:spPr>
        <p:txBody>
          <a:bodyPr/>
          <a:lstStyle>
            <a:lvl1pPr>
              <a:defRPr sz="2800">
                <a:solidFill>
                  <a:schemeClr val="bg1"/>
                </a:solidFill>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val="1284719168"/>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栏目一">
    <p:spTree>
      <p:nvGrpSpPr>
        <p:cNvPr id="1" name=""/>
        <p:cNvGrpSpPr/>
        <p:nvPr/>
      </p:nvGrpSpPr>
      <p:grpSpPr>
        <a:xfrm>
          <a:off x="0" y="0"/>
          <a:ext cx="0" cy="0"/>
          <a:chOff x="0" y="0"/>
          <a:chExt cx="0" cy="0"/>
        </a:xfrm>
      </p:grpSpPr>
      <p:grpSp>
        <p:nvGrpSpPr>
          <p:cNvPr id="2" name="组合 1"/>
          <p:cNvGrpSpPr/>
          <p:nvPr userDrawn="1"/>
        </p:nvGrpSpPr>
        <p:grpSpPr>
          <a:xfrm>
            <a:off x="3491881" y="-27384"/>
            <a:ext cx="1443037" cy="880109"/>
            <a:chOff x="11613" y="920823"/>
            <a:chExt cx="1443037" cy="733424"/>
          </a:xfrm>
        </p:grpSpPr>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613" y="920823"/>
              <a:ext cx="1443037" cy="733424"/>
            </a:xfrm>
            <a:prstGeom prst="rect">
              <a:avLst/>
            </a:prstGeom>
          </p:spPr>
        </p:pic>
        <p:sp>
          <p:nvSpPr>
            <p:cNvPr id="8" name="TextBox 7">
              <a:hlinkClick r:id="rId3" action="ppaction://hlinksldjump"/>
            </p:cNvPr>
            <p:cNvSpPr txBox="1"/>
            <p:nvPr userDrawn="1"/>
          </p:nvSpPr>
          <p:spPr>
            <a:xfrm>
              <a:off x="366968" y="1181571"/>
              <a:ext cx="633507"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首 页</a:t>
              </a:r>
              <a:endParaRPr lang="zh-CN" altLang="en-US" sz="1400" dirty="0">
                <a:solidFill>
                  <a:schemeClr val="bg1"/>
                </a:solidFill>
                <a:latin typeface="黑体" panose="02010600030101010101" pitchFamily="2" charset="-122"/>
                <a:ea typeface="黑体" panose="02010600030101010101" pitchFamily="2" charset="-122"/>
              </a:endParaRPr>
            </a:p>
          </p:txBody>
        </p:sp>
        <p:pic>
          <p:nvPicPr>
            <p:cNvPr id="9" name="图片 8"/>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612213" y="1037555"/>
              <a:ext cx="142874" cy="133350"/>
            </a:xfrm>
            <a:prstGeom prst="rect">
              <a:avLst/>
            </a:prstGeom>
          </p:spPr>
        </p:pic>
      </p:grpSp>
      <p:sp>
        <p:nvSpPr>
          <p:cNvPr id="10" name="TextBox 16">
            <a:hlinkClick r:id="rId5" action="ppaction://hlinksldjump"/>
          </p:cNvPr>
          <p:cNvSpPr txBox="1"/>
          <p:nvPr userDrawn="1"/>
        </p:nvSpPr>
        <p:spPr>
          <a:xfrm>
            <a:off x="5037341" y="213252"/>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预习导引</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13" name="TextBox 34">
            <a:hlinkClick r:id="rId6" action="ppaction://hlinksldjump"/>
          </p:cNvPr>
          <p:cNvSpPr txBox="1"/>
          <p:nvPr userDrawn="1"/>
        </p:nvSpPr>
        <p:spPr>
          <a:xfrm>
            <a:off x="6405493" y="210299"/>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核心归纳</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15" name="TextBox 40">
            <a:hlinkClick r:id="rId7" action="ppaction://hlinksldjump"/>
          </p:cNvPr>
          <p:cNvSpPr txBox="1"/>
          <p:nvPr userDrawn="1"/>
        </p:nvSpPr>
        <p:spPr>
          <a:xfrm>
            <a:off x="7753097" y="210298"/>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佳作赏析</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val="29364190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up)">
                                      <p:cBhvr>
                                        <p:cTn id="8" dur="500"/>
                                        <p:tgtEl>
                                          <p:spTgt spid="2"/>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500"/>
                                        <p:tgtEl>
                                          <p:spTgt spid="10"/>
                                        </p:tgtEl>
                                        <p:attrNameLst>
                                          <p:attrName>ppt_y</p:attrName>
                                        </p:attrNameLst>
                                      </p:cBhvr>
                                      <p:tavLst>
                                        <p:tav tm="0">
                                          <p:val>
                                            <p:strVal val="#ppt_y+#ppt_h*1.125000"/>
                                          </p:val>
                                        </p:tav>
                                        <p:tav tm="100000">
                                          <p:val>
                                            <p:strVal val="#ppt_y"/>
                                          </p:val>
                                        </p:tav>
                                      </p:tavLst>
                                    </p:anim>
                                    <p:animEffect transition="in" filter="wipe(up)">
                                      <p:cBhvr>
                                        <p:cTn id="12" dur="500"/>
                                        <p:tgtEl>
                                          <p:spTgt spid="10"/>
                                        </p:tgtEl>
                                      </p:cBhvr>
                                    </p:animEffect>
                                  </p:childTnLst>
                                </p:cTn>
                              </p:par>
                              <p:par>
                                <p:cTn id="13" presetID="12" presetClass="entr" presetSubtype="4"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500"/>
                                        <p:tgtEl>
                                          <p:spTgt spid="13"/>
                                        </p:tgtEl>
                                        <p:attrNameLst>
                                          <p:attrName>ppt_y</p:attrName>
                                        </p:attrNameLst>
                                      </p:cBhvr>
                                      <p:tavLst>
                                        <p:tav tm="0">
                                          <p:val>
                                            <p:strVal val="#ppt_y+#ppt_h*1.125000"/>
                                          </p:val>
                                        </p:tav>
                                        <p:tav tm="100000">
                                          <p:val>
                                            <p:strVal val="#ppt_y"/>
                                          </p:val>
                                        </p:tav>
                                      </p:tavLst>
                                    </p:anim>
                                    <p:animEffect transition="in" filter="wipe(up)">
                                      <p:cBhvr>
                                        <p:cTn id="16" dur="500"/>
                                        <p:tgtEl>
                                          <p:spTgt spid="13"/>
                                        </p:tgtEl>
                                      </p:cBhvr>
                                    </p:animEffect>
                                  </p:childTnLst>
                                </p:cTn>
                              </p:par>
                              <p:par>
                                <p:cTn id="17" presetID="12" presetClass="entr" presetSubtype="4" fill="hold" grpId="0" nodeType="withEffect">
                                  <p:stCondLst>
                                    <p:cond delay="0"/>
                                  </p:stCondLst>
                                  <p:childTnLst>
                                    <p:set>
                                      <p:cBhvr>
                                        <p:cTn id="18" dur="1" fill="hold">
                                          <p:stCondLst>
                                            <p:cond delay="0"/>
                                          </p:stCondLst>
                                        </p:cTn>
                                        <p:tgtEl>
                                          <p:spTgt spid="15"/>
                                        </p:tgtEl>
                                        <p:attrNameLst>
                                          <p:attrName>style.visibility</p:attrName>
                                        </p:attrNameLst>
                                      </p:cBhvr>
                                      <p:to>
                                        <p:strVal val="visible"/>
                                      </p:to>
                                    </p:set>
                                    <p:anim calcmode="lin" valueType="num">
                                      <p:cBhvr additive="base">
                                        <p:cTn id="19" dur="500"/>
                                        <p:tgtEl>
                                          <p:spTgt spid="15"/>
                                        </p:tgtEl>
                                        <p:attrNameLst>
                                          <p:attrName>ppt_y</p:attrName>
                                        </p:attrNameLst>
                                      </p:cBhvr>
                                      <p:tavLst>
                                        <p:tav tm="0">
                                          <p:val>
                                            <p:strVal val="#ppt_y+#ppt_h*1.125000"/>
                                          </p:val>
                                        </p:tav>
                                        <p:tav tm="100000">
                                          <p:val>
                                            <p:strVal val="#ppt_y"/>
                                          </p:val>
                                        </p:tav>
                                      </p:tavLst>
                                    </p:anim>
                                    <p:animEffect transition="in" filter="wipe(up)">
                                      <p:cBhvr>
                                        <p:cTn id="20"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3" grpId="0"/>
      <p:bldP spid="15" grpId="0"/>
    </p:bld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栏目二">
    <p:spTree>
      <p:nvGrpSpPr>
        <p:cNvPr id="1" name=""/>
        <p:cNvGrpSpPr/>
        <p:nvPr/>
      </p:nvGrpSpPr>
      <p:grpSpPr>
        <a:xfrm>
          <a:off x="0" y="0"/>
          <a:ext cx="0" cy="0"/>
          <a:chOff x="0" y="0"/>
          <a:chExt cx="0" cy="0"/>
        </a:xfrm>
      </p:grpSpPr>
      <p:grpSp>
        <p:nvGrpSpPr>
          <p:cNvPr id="22" name="组合 21"/>
          <p:cNvGrpSpPr/>
          <p:nvPr userDrawn="1"/>
        </p:nvGrpSpPr>
        <p:grpSpPr>
          <a:xfrm>
            <a:off x="3851921" y="112561"/>
            <a:ext cx="633507" cy="480597"/>
            <a:chOff x="366968" y="1037555"/>
            <a:chExt cx="633507" cy="400497"/>
          </a:xfrm>
        </p:grpSpPr>
        <p:sp>
          <p:nvSpPr>
            <p:cNvPr id="23" name="TextBox 22">
              <a:hlinkClick r:id="rId2" action="ppaction://hlinksldjump"/>
            </p:cNvPr>
            <p:cNvSpPr txBox="1"/>
            <p:nvPr userDrawn="1"/>
          </p:nvSpPr>
          <p:spPr>
            <a:xfrm>
              <a:off x="366968" y="1181571"/>
              <a:ext cx="633507"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首 页</a:t>
              </a:r>
              <a:endParaRPr lang="zh-CN" altLang="en-US" sz="1400" dirty="0">
                <a:solidFill>
                  <a:srgbClr val="333333"/>
                </a:solidFill>
                <a:latin typeface="黑体" panose="02010600030101010101" pitchFamily="2" charset="-122"/>
                <a:ea typeface="黑体" panose="02010600030101010101" pitchFamily="2" charset="-122"/>
              </a:endParaRPr>
            </a:p>
          </p:txBody>
        </p:sp>
        <p:pic>
          <p:nvPicPr>
            <p:cNvPr id="24" name="图片 23"/>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12213" y="1037555"/>
              <a:ext cx="142875" cy="133350"/>
            </a:xfrm>
            <a:prstGeom prst="rect">
              <a:avLst/>
            </a:prstGeom>
          </p:spPr>
        </p:pic>
      </p:grpSp>
      <p:grpSp>
        <p:nvGrpSpPr>
          <p:cNvPr id="21" name="组合 20"/>
          <p:cNvGrpSpPr/>
          <p:nvPr userDrawn="1"/>
        </p:nvGrpSpPr>
        <p:grpSpPr>
          <a:xfrm>
            <a:off x="4852164" y="-27379"/>
            <a:ext cx="1443037" cy="880111"/>
            <a:chOff x="4852164" y="-27379"/>
            <a:chExt cx="1443037" cy="880111"/>
          </a:xfrm>
        </p:grpSpPr>
        <p:pic>
          <p:nvPicPr>
            <p:cNvPr id="25" name="图片 24"/>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4852164" y="-27379"/>
              <a:ext cx="1443037" cy="880111"/>
            </a:xfrm>
            <a:prstGeom prst="rect">
              <a:avLst/>
            </a:prstGeom>
          </p:spPr>
        </p:pic>
        <p:sp>
          <p:nvSpPr>
            <p:cNvPr id="26" name="TextBox 16">
              <a:hlinkClick r:id="rId5" action="ppaction://hlinksldjump"/>
            </p:cNvPr>
            <p:cNvSpPr txBox="1"/>
            <p:nvPr userDrawn="1"/>
          </p:nvSpPr>
          <p:spPr>
            <a:xfrm>
              <a:off x="5037341" y="213252"/>
              <a:ext cx="902811" cy="307777"/>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预习导引</a:t>
              </a:r>
              <a:endParaRPr lang="zh-CN" altLang="en-US" sz="1400" dirty="0">
                <a:solidFill>
                  <a:schemeClr val="bg1"/>
                </a:solidFill>
                <a:latin typeface="黑体" panose="02010600030101010101" pitchFamily="2" charset="-122"/>
                <a:ea typeface="黑体" panose="02010600030101010101" pitchFamily="2" charset="-122"/>
              </a:endParaRPr>
            </a:p>
          </p:txBody>
        </p:sp>
      </p:grpSp>
      <p:sp>
        <p:nvSpPr>
          <p:cNvPr id="31" name="TextBox 34">
            <a:hlinkClick r:id="rId6" action="ppaction://hlinksldjump"/>
          </p:cNvPr>
          <p:cNvSpPr txBox="1"/>
          <p:nvPr userDrawn="1"/>
        </p:nvSpPr>
        <p:spPr>
          <a:xfrm>
            <a:off x="6405493" y="210299"/>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核心归纳</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33" name="TextBox 40">
            <a:hlinkClick r:id="rId7" action="ppaction://hlinksldjump"/>
          </p:cNvPr>
          <p:cNvSpPr txBox="1"/>
          <p:nvPr userDrawn="1"/>
        </p:nvSpPr>
        <p:spPr>
          <a:xfrm>
            <a:off x="7753097" y="210298"/>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佳作赏析</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val="6373260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p:tgtEl>
                                          <p:spTgt spid="22"/>
                                        </p:tgtEl>
                                        <p:attrNameLst>
                                          <p:attrName>ppt_y</p:attrName>
                                        </p:attrNameLst>
                                      </p:cBhvr>
                                      <p:tavLst>
                                        <p:tav tm="0">
                                          <p:val>
                                            <p:strVal val="#ppt_y+#ppt_h*1.125000"/>
                                          </p:val>
                                        </p:tav>
                                        <p:tav tm="100000">
                                          <p:val>
                                            <p:strVal val="#ppt_y"/>
                                          </p:val>
                                        </p:tav>
                                      </p:tavLst>
                                    </p:anim>
                                    <p:animEffect transition="in" filter="wipe(up)">
                                      <p:cBhvr>
                                        <p:cTn id="8" dur="500"/>
                                        <p:tgtEl>
                                          <p:spTgt spid="22"/>
                                        </p:tgtEl>
                                      </p:cBhvr>
                                    </p:animEffect>
                                  </p:childTnLst>
                                </p:cTn>
                              </p:par>
                              <p:par>
                                <p:cTn id="9" presetID="12" presetClass="entr" presetSubtype="4" fill="hold" nodeType="withEffect">
                                  <p:stCondLst>
                                    <p:cond delay="0"/>
                                  </p:stCondLst>
                                  <p:childTnLst>
                                    <p:set>
                                      <p:cBhvr>
                                        <p:cTn id="10" dur="1" fill="hold">
                                          <p:stCondLst>
                                            <p:cond delay="0"/>
                                          </p:stCondLst>
                                        </p:cTn>
                                        <p:tgtEl>
                                          <p:spTgt spid="21"/>
                                        </p:tgtEl>
                                        <p:attrNameLst>
                                          <p:attrName>style.visibility</p:attrName>
                                        </p:attrNameLst>
                                      </p:cBhvr>
                                      <p:to>
                                        <p:strVal val="visible"/>
                                      </p:to>
                                    </p:set>
                                    <p:anim calcmode="lin" valueType="num">
                                      <p:cBhvr additive="base">
                                        <p:cTn id="11" dur="500"/>
                                        <p:tgtEl>
                                          <p:spTgt spid="21"/>
                                        </p:tgtEl>
                                        <p:attrNameLst>
                                          <p:attrName>ppt_y</p:attrName>
                                        </p:attrNameLst>
                                      </p:cBhvr>
                                      <p:tavLst>
                                        <p:tav tm="0">
                                          <p:val>
                                            <p:strVal val="#ppt_y+#ppt_h*1.125000"/>
                                          </p:val>
                                        </p:tav>
                                        <p:tav tm="100000">
                                          <p:val>
                                            <p:strVal val="#ppt_y"/>
                                          </p:val>
                                        </p:tav>
                                      </p:tavLst>
                                    </p:anim>
                                    <p:animEffect transition="in" filter="wipe(up)">
                                      <p:cBhvr>
                                        <p:cTn id="12" dur="500"/>
                                        <p:tgtEl>
                                          <p:spTgt spid="21"/>
                                        </p:tgtEl>
                                      </p:cBhvr>
                                    </p:animEffect>
                                  </p:childTnLst>
                                </p:cTn>
                              </p:par>
                              <p:par>
                                <p:cTn id="13" presetID="12" presetClass="entr" presetSubtype="4" fill="hold" grpId="0" nodeType="withEffect">
                                  <p:stCondLst>
                                    <p:cond delay="0"/>
                                  </p:stCondLst>
                                  <p:childTnLst>
                                    <p:set>
                                      <p:cBhvr>
                                        <p:cTn id="14" dur="1" fill="hold">
                                          <p:stCondLst>
                                            <p:cond delay="0"/>
                                          </p:stCondLst>
                                        </p:cTn>
                                        <p:tgtEl>
                                          <p:spTgt spid="31"/>
                                        </p:tgtEl>
                                        <p:attrNameLst>
                                          <p:attrName>style.visibility</p:attrName>
                                        </p:attrNameLst>
                                      </p:cBhvr>
                                      <p:to>
                                        <p:strVal val="visible"/>
                                      </p:to>
                                    </p:set>
                                    <p:anim calcmode="lin" valueType="num">
                                      <p:cBhvr additive="base">
                                        <p:cTn id="15" dur="500"/>
                                        <p:tgtEl>
                                          <p:spTgt spid="31"/>
                                        </p:tgtEl>
                                        <p:attrNameLst>
                                          <p:attrName>ppt_y</p:attrName>
                                        </p:attrNameLst>
                                      </p:cBhvr>
                                      <p:tavLst>
                                        <p:tav tm="0">
                                          <p:val>
                                            <p:strVal val="#ppt_y+#ppt_h*1.125000"/>
                                          </p:val>
                                        </p:tav>
                                        <p:tav tm="100000">
                                          <p:val>
                                            <p:strVal val="#ppt_y"/>
                                          </p:val>
                                        </p:tav>
                                      </p:tavLst>
                                    </p:anim>
                                    <p:animEffect transition="in" filter="wipe(up)">
                                      <p:cBhvr>
                                        <p:cTn id="16" dur="500"/>
                                        <p:tgtEl>
                                          <p:spTgt spid="31"/>
                                        </p:tgtEl>
                                      </p:cBhvr>
                                    </p:animEffect>
                                  </p:childTnLst>
                                </p:cTn>
                              </p:par>
                              <p:par>
                                <p:cTn id="17" presetID="12" presetClass="entr" presetSubtype="4" fill="hold" grpId="0" nodeType="withEffect">
                                  <p:stCondLst>
                                    <p:cond delay="0"/>
                                  </p:stCondLst>
                                  <p:childTnLst>
                                    <p:set>
                                      <p:cBhvr>
                                        <p:cTn id="18" dur="1" fill="hold">
                                          <p:stCondLst>
                                            <p:cond delay="0"/>
                                          </p:stCondLst>
                                        </p:cTn>
                                        <p:tgtEl>
                                          <p:spTgt spid="33"/>
                                        </p:tgtEl>
                                        <p:attrNameLst>
                                          <p:attrName>style.visibility</p:attrName>
                                        </p:attrNameLst>
                                      </p:cBhvr>
                                      <p:to>
                                        <p:strVal val="visible"/>
                                      </p:to>
                                    </p:set>
                                    <p:anim calcmode="lin" valueType="num">
                                      <p:cBhvr additive="base">
                                        <p:cTn id="19" dur="500"/>
                                        <p:tgtEl>
                                          <p:spTgt spid="33"/>
                                        </p:tgtEl>
                                        <p:attrNameLst>
                                          <p:attrName>ppt_y</p:attrName>
                                        </p:attrNameLst>
                                      </p:cBhvr>
                                      <p:tavLst>
                                        <p:tav tm="0">
                                          <p:val>
                                            <p:strVal val="#ppt_y+#ppt_h*1.125000"/>
                                          </p:val>
                                        </p:tav>
                                        <p:tav tm="100000">
                                          <p:val>
                                            <p:strVal val="#ppt_y"/>
                                          </p:val>
                                        </p:tav>
                                      </p:tavLst>
                                    </p:anim>
                                    <p:animEffect transition="in" filter="wipe(up)">
                                      <p:cBhvr>
                                        <p:cTn id="20"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33" grpId="0"/>
    </p:bld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栏目三">
    <p:spTree>
      <p:nvGrpSpPr>
        <p:cNvPr id="1" name=""/>
        <p:cNvGrpSpPr/>
        <p:nvPr/>
      </p:nvGrpSpPr>
      <p:grpSpPr>
        <a:xfrm>
          <a:off x="0" y="0"/>
          <a:ext cx="0" cy="0"/>
          <a:chOff x="0" y="0"/>
          <a:chExt cx="0" cy="0"/>
        </a:xfrm>
      </p:grpSpPr>
      <p:grpSp>
        <p:nvGrpSpPr>
          <p:cNvPr id="15" name="组合 14"/>
          <p:cNvGrpSpPr/>
          <p:nvPr userDrawn="1"/>
        </p:nvGrpSpPr>
        <p:grpSpPr>
          <a:xfrm>
            <a:off x="3851921" y="98610"/>
            <a:ext cx="633507" cy="480597"/>
            <a:chOff x="366968" y="1037555"/>
            <a:chExt cx="633507" cy="400497"/>
          </a:xfrm>
        </p:grpSpPr>
        <p:sp>
          <p:nvSpPr>
            <p:cNvPr id="22" name="TextBox 21">
              <a:hlinkClick r:id="rId2" action="ppaction://hlinksldjump"/>
            </p:cNvPr>
            <p:cNvSpPr txBox="1"/>
            <p:nvPr userDrawn="1"/>
          </p:nvSpPr>
          <p:spPr>
            <a:xfrm>
              <a:off x="366968" y="1181571"/>
              <a:ext cx="633507"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首 页</a:t>
              </a:r>
              <a:endParaRPr lang="zh-CN" altLang="en-US" sz="1400" dirty="0">
                <a:solidFill>
                  <a:srgbClr val="333333"/>
                </a:solidFill>
                <a:latin typeface="黑体" panose="02010600030101010101" pitchFamily="2" charset="-122"/>
                <a:ea typeface="黑体" panose="02010600030101010101" pitchFamily="2" charset="-122"/>
              </a:endParaRPr>
            </a:p>
          </p:txBody>
        </p:sp>
        <p:pic>
          <p:nvPicPr>
            <p:cNvPr id="23" name="图片 22"/>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12213" y="1037555"/>
              <a:ext cx="142875" cy="133350"/>
            </a:xfrm>
            <a:prstGeom prst="rect">
              <a:avLst/>
            </a:prstGeom>
          </p:spPr>
        </p:pic>
      </p:grpSp>
      <p:sp>
        <p:nvSpPr>
          <p:cNvPr id="18" name="TextBox 16">
            <a:hlinkClick r:id="rId4" action="ppaction://hlinksldjump"/>
          </p:cNvPr>
          <p:cNvSpPr txBox="1"/>
          <p:nvPr userDrawn="1"/>
        </p:nvSpPr>
        <p:spPr>
          <a:xfrm>
            <a:off x="5037341" y="213252"/>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预习导引</a:t>
            </a:r>
            <a:endParaRPr lang="zh-CN" altLang="en-US" sz="1400" dirty="0">
              <a:solidFill>
                <a:srgbClr val="333333"/>
              </a:solidFill>
              <a:latin typeface="黑体" panose="02010600030101010101" pitchFamily="2" charset="-122"/>
              <a:ea typeface="黑体" panose="02010600030101010101" pitchFamily="2" charset="-122"/>
            </a:endParaRPr>
          </a:p>
        </p:txBody>
      </p:sp>
      <p:grpSp>
        <p:nvGrpSpPr>
          <p:cNvPr id="29" name="组合 28"/>
          <p:cNvGrpSpPr/>
          <p:nvPr userDrawn="1"/>
        </p:nvGrpSpPr>
        <p:grpSpPr>
          <a:xfrm>
            <a:off x="6197901" y="-27384"/>
            <a:ext cx="1443037" cy="880109"/>
            <a:chOff x="6197901" y="-27384"/>
            <a:chExt cx="1443037" cy="880109"/>
          </a:xfrm>
        </p:grpSpPr>
        <p:pic>
          <p:nvPicPr>
            <p:cNvPr id="30" name="图片 29"/>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6197901" y="-27384"/>
              <a:ext cx="1443037" cy="880109"/>
            </a:xfrm>
            <a:prstGeom prst="rect">
              <a:avLst/>
            </a:prstGeom>
          </p:spPr>
        </p:pic>
        <p:sp>
          <p:nvSpPr>
            <p:cNvPr id="31" name="TextBox 34">
              <a:hlinkClick r:id="rId6" action="ppaction://hlinksldjump"/>
            </p:cNvPr>
            <p:cNvSpPr txBox="1"/>
            <p:nvPr userDrawn="1"/>
          </p:nvSpPr>
          <p:spPr>
            <a:xfrm>
              <a:off x="6405493" y="210299"/>
              <a:ext cx="902811" cy="307777"/>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核心归纳</a:t>
              </a:r>
              <a:endParaRPr lang="zh-CN" altLang="en-US" sz="1400" dirty="0">
                <a:solidFill>
                  <a:schemeClr val="bg1"/>
                </a:solidFill>
                <a:latin typeface="黑体" panose="02010600030101010101" pitchFamily="2" charset="-122"/>
                <a:ea typeface="黑体" panose="02010600030101010101" pitchFamily="2" charset="-122"/>
              </a:endParaRPr>
            </a:p>
          </p:txBody>
        </p:sp>
      </p:grpSp>
      <p:sp>
        <p:nvSpPr>
          <p:cNvPr id="33" name="TextBox 40">
            <a:hlinkClick r:id="rId7" action="ppaction://hlinksldjump"/>
          </p:cNvPr>
          <p:cNvSpPr txBox="1"/>
          <p:nvPr userDrawn="1"/>
        </p:nvSpPr>
        <p:spPr>
          <a:xfrm>
            <a:off x="7753097" y="210298"/>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佳作赏析</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val="26164033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p:tgtEl>
                                          <p:spTgt spid="15"/>
                                        </p:tgtEl>
                                        <p:attrNameLst>
                                          <p:attrName>ppt_y</p:attrName>
                                        </p:attrNameLst>
                                      </p:cBhvr>
                                      <p:tavLst>
                                        <p:tav tm="0">
                                          <p:val>
                                            <p:strVal val="#ppt_y+#ppt_h*1.125000"/>
                                          </p:val>
                                        </p:tav>
                                        <p:tav tm="100000">
                                          <p:val>
                                            <p:strVal val="#ppt_y"/>
                                          </p:val>
                                        </p:tav>
                                      </p:tavLst>
                                    </p:anim>
                                    <p:animEffect transition="in" filter="wipe(up)">
                                      <p:cBhvr>
                                        <p:cTn id="8" dur="500"/>
                                        <p:tgtEl>
                                          <p:spTgt spid="15"/>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18"/>
                                        </p:tgtEl>
                                        <p:attrNameLst>
                                          <p:attrName>style.visibility</p:attrName>
                                        </p:attrNameLst>
                                      </p:cBhvr>
                                      <p:to>
                                        <p:strVal val="visible"/>
                                      </p:to>
                                    </p:set>
                                    <p:anim calcmode="lin" valueType="num">
                                      <p:cBhvr additive="base">
                                        <p:cTn id="11" dur="500"/>
                                        <p:tgtEl>
                                          <p:spTgt spid="18"/>
                                        </p:tgtEl>
                                        <p:attrNameLst>
                                          <p:attrName>ppt_y</p:attrName>
                                        </p:attrNameLst>
                                      </p:cBhvr>
                                      <p:tavLst>
                                        <p:tav tm="0">
                                          <p:val>
                                            <p:strVal val="#ppt_y+#ppt_h*1.125000"/>
                                          </p:val>
                                        </p:tav>
                                        <p:tav tm="100000">
                                          <p:val>
                                            <p:strVal val="#ppt_y"/>
                                          </p:val>
                                        </p:tav>
                                      </p:tavLst>
                                    </p:anim>
                                    <p:animEffect transition="in" filter="wipe(up)">
                                      <p:cBhvr>
                                        <p:cTn id="12" dur="500"/>
                                        <p:tgtEl>
                                          <p:spTgt spid="18"/>
                                        </p:tgtEl>
                                      </p:cBhvr>
                                    </p:animEffect>
                                  </p:childTnLst>
                                </p:cTn>
                              </p:par>
                              <p:par>
                                <p:cTn id="13" presetID="12" presetClass="entr" presetSubtype="4" fill="hold" nodeType="withEffect">
                                  <p:stCondLst>
                                    <p:cond delay="0"/>
                                  </p:stCondLst>
                                  <p:childTnLst>
                                    <p:set>
                                      <p:cBhvr>
                                        <p:cTn id="14" dur="1" fill="hold">
                                          <p:stCondLst>
                                            <p:cond delay="0"/>
                                          </p:stCondLst>
                                        </p:cTn>
                                        <p:tgtEl>
                                          <p:spTgt spid="29"/>
                                        </p:tgtEl>
                                        <p:attrNameLst>
                                          <p:attrName>style.visibility</p:attrName>
                                        </p:attrNameLst>
                                      </p:cBhvr>
                                      <p:to>
                                        <p:strVal val="visible"/>
                                      </p:to>
                                    </p:set>
                                    <p:anim calcmode="lin" valueType="num">
                                      <p:cBhvr additive="base">
                                        <p:cTn id="15" dur="500"/>
                                        <p:tgtEl>
                                          <p:spTgt spid="29"/>
                                        </p:tgtEl>
                                        <p:attrNameLst>
                                          <p:attrName>ppt_y</p:attrName>
                                        </p:attrNameLst>
                                      </p:cBhvr>
                                      <p:tavLst>
                                        <p:tav tm="0">
                                          <p:val>
                                            <p:strVal val="#ppt_y+#ppt_h*1.125000"/>
                                          </p:val>
                                        </p:tav>
                                        <p:tav tm="100000">
                                          <p:val>
                                            <p:strVal val="#ppt_y"/>
                                          </p:val>
                                        </p:tav>
                                      </p:tavLst>
                                    </p:anim>
                                    <p:animEffect transition="in" filter="wipe(up)">
                                      <p:cBhvr>
                                        <p:cTn id="16" dur="500"/>
                                        <p:tgtEl>
                                          <p:spTgt spid="29"/>
                                        </p:tgtEl>
                                      </p:cBhvr>
                                    </p:animEffect>
                                  </p:childTnLst>
                                </p:cTn>
                              </p:par>
                              <p:par>
                                <p:cTn id="17" presetID="12" presetClass="entr" presetSubtype="4" fill="hold" grpId="0" nodeType="withEffect">
                                  <p:stCondLst>
                                    <p:cond delay="0"/>
                                  </p:stCondLst>
                                  <p:childTnLst>
                                    <p:set>
                                      <p:cBhvr>
                                        <p:cTn id="18" dur="1" fill="hold">
                                          <p:stCondLst>
                                            <p:cond delay="0"/>
                                          </p:stCondLst>
                                        </p:cTn>
                                        <p:tgtEl>
                                          <p:spTgt spid="33"/>
                                        </p:tgtEl>
                                        <p:attrNameLst>
                                          <p:attrName>style.visibility</p:attrName>
                                        </p:attrNameLst>
                                      </p:cBhvr>
                                      <p:to>
                                        <p:strVal val="visible"/>
                                      </p:to>
                                    </p:set>
                                    <p:anim calcmode="lin" valueType="num">
                                      <p:cBhvr additive="base">
                                        <p:cTn id="19" dur="500"/>
                                        <p:tgtEl>
                                          <p:spTgt spid="33"/>
                                        </p:tgtEl>
                                        <p:attrNameLst>
                                          <p:attrName>ppt_y</p:attrName>
                                        </p:attrNameLst>
                                      </p:cBhvr>
                                      <p:tavLst>
                                        <p:tav tm="0">
                                          <p:val>
                                            <p:strVal val="#ppt_y+#ppt_h*1.125000"/>
                                          </p:val>
                                        </p:tav>
                                        <p:tav tm="100000">
                                          <p:val>
                                            <p:strVal val="#ppt_y"/>
                                          </p:val>
                                        </p:tav>
                                      </p:tavLst>
                                    </p:anim>
                                    <p:animEffect transition="in" filter="wipe(up)">
                                      <p:cBhvr>
                                        <p:cTn id="20"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33" grpId="0"/>
    </p:bld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栏目四">
    <p:spTree>
      <p:nvGrpSpPr>
        <p:cNvPr id="1" name=""/>
        <p:cNvGrpSpPr/>
        <p:nvPr/>
      </p:nvGrpSpPr>
      <p:grpSpPr>
        <a:xfrm>
          <a:off x="0" y="0"/>
          <a:ext cx="0" cy="0"/>
          <a:chOff x="0" y="0"/>
          <a:chExt cx="0" cy="0"/>
        </a:xfrm>
      </p:grpSpPr>
      <p:grpSp>
        <p:nvGrpSpPr>
          <p:cNvPr id="16" name="组合 15"/>
          <p:cNvGrpSpPr/>
          <p:nvPr userDrawn="1"/>
        </p:nvGrpSpPr>
        <p:grpSpPr>
          <a:xfrm>
            <a:off x="3851921" y="102210"/>
            <a:ext cx="633507" cy="480597"/>
            <a:chOff x="366968" y="1037555"/>
            <a:chExt cx="633507" cy="400497"/>
          </a:xfrm>
        </p:grpSpPr>
        <p:sp>
          <p:nvSpPr>
            <p:cNvPr id="17" name="TextBox 16">
              <a:hlinkClick r:id="rId2" action="ppaction://hlinksldjump"/>
            </p:cNvPr>
            <p:cNvSpPr txBox="1"/>
            <p:nvPr userDrawn="1"/>
          </p:nvSpPr>
          <p:spPr>
            <a:xfrm>
              <a:off x="366968" y="1181571"/>
              <a:ext cx="633507"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首 页</a:t>
              </a:r>
              <a:endParaRPr lang="zh-CN" altLang="en-US" sz="1400" dirty="0">
                <a:solidFill>
                  <a:srgbClr val="333333"/>
                </a:solidFill>
                <a:latin typeface="黑体" panose="02010600030101010101" pitchFamily="2" charset="-122"/>
                <a:ea typeface="黑体" panose="02010600030101010101" pitchFamily="2" charset="-122"/>
              </a:endParaRPr>
            </a:p>
          </p:txBody>
        </p:sp>
        <p:pic>
          <p:nvPicPr>
            <p:cNvPr id="18" name="图片 17"/>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12213" y="1037555"/>
              <a:ext cx="142875" cy="133350"/>
            </a:xfrm>
            <a:prstGeom prst="rect">
              <a:avLst/>
            </a:prstGeom>
          </p:spPr>
        </p:pic>
      </p:grpSp>
      <p:sp>
        <p:nvSpPr>
          <p:cNvPr id="15" name="TextBox 16">
            <a:hlinkClick r:id="rId4" action="ppaction://hlinksldjump"/>
          </p:cNvPr>
          <p:cNvSpPr txBox="1"/>
          <p:nvPr userDrawn="1"/>
        </p:nvSpPr>
        <p:spPr>
          <a:xfrm>
            <a:off x="5037341" y="213252"/>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预习导引</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27" name="TextBox 34">
            <a:hlinkClick r:id="rId5" action="ppaction://hlinksldjump"/>
          </p:cNvPr>
          <p:cNvSpPr txBox="1"/>
          <p:nvPr userDrawn="1"/>
        </p:nvSpPr>
        <p:spPr>
          <a:xfrm>
            <a:off x="6405493" y="210299"/>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核心归纳</a:t>
            </a:r>
            <a:endParaRPr lang="zh-CN" altLang="en-US" sz="1400" dirty="0">
              <a:solidFill>
                <a:srgbClr val="333333"/>
              </a:solidFill>
              <a:latin typeface="黑体" panose="02010600030101010101" pitchFamily="2" charset="-122"/>
              <a:ea typeface="黑体" panose="02010600030101010101" pitchFamily="2" charset="-122"/>
            </a:endParaRPr>
          </a:p>
        </p:txBody>
      </p:sp>
      <p:grpSp>
        <p:nvGrpSpPr>
          <p:cNvPr id="28" name="组合 27"/>
          <p:cNvGrpSpPr/>
          <p:nvPr userDrawn="1"/>
        </p:nvGrpSpPr>
        <p:grpSpPr>
          <a:xfrm>
            <a:off x="7543337" y="-27384"/>
            <a:ext cx="1443037" cy="880109"/>
            <a:chOff x="7543337" y="-27384"/>
            <a:chExt cx="1443037" cy="880109"/>
          </a:xfrm>
        </p:grpSpPr>
        <p:pic>
          <p:nvPicPr>
            <p:cNvPr id="29" name="图片 28"/>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7543337" y="-27384"/>
              <a:ext cx="1443037" cy="880109"/>
            </a:xfrm>
            <a:prstGeom prst="rect">
              <a:avLst/>
            </a:prstGeom>
          </p:spPr>
        </p:pic>
        <p:sp>
          <p:nvSpPr>
            <p:cNvPr id="30" name="TextBox 40">
              <a:hlinkClick r:id="rId7" action="ppaction://hlinksldjump"/>
            </p:cNvPr>
            <p:cNvSpPr txBox="1"/>
            <p:nvPr userDrawn="1"/>
          </p:nvSpPr>
          <p:spPr>
            <a:xfrm>
              <a:off x="7753097" y="210298"/>
              <a:ext cx="902811" cy="307777"/>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佳作赏析</a:t>
              </a:r>
              <a:endParaRPr lang="zh-CN" altLang="en-US" sz="1400" dirty="0">
                <a:solidFill>
                  <a:schemeClr val="bg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7959697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p:tgtEl>
                                          <p:spTgt spid="16"/>
                                        </p:tgtEl>
                                        <p:attrNameLst>
                                          <p:attrName>ppt_y</p:attrName>
                                        </p:attrNameLst>
                                      </p:cBhvr>
                                      <p:tavLst>
                                        <p:tav tm="0">
                                          <p:val>
                                            <p:strVal val="#ppt_y+#ppt_h*1.125000"/>
                                          </p:val>
                                        </p:tav>
                                        <p:tav tm="100000">
                                          <p:val>
                                            <p:strVal val="#ppt_y"/>
                                          </p:val>
                                        </p:tav>
                                      </p:tavLst>
                                    </p:anim>
                                    <p:animEffect transition="in" filter="wipe(up)">
                                      <p:cBhvr>
                                        <p:cTn id="8" dur="500"/>
                                        <p:tgtEl>
                                          <p:spTgt spid="16"/>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additive="base">
                                        <p:cTn id="11" dur="500"/>
                                        <p:tgtEl>
                                          <p:spTgt spid="15"/>
                                        </p:tgtEl>
                                        <p:attrNameLst>
                                          <p:attrName>ppt_y</p:attrName>
                                        </p:attrNameLst>
                                      </p:cBhvr>
                                      <p:tavLst>
                                        <p:tav tm="0">
                                          <p:val>
                                            <p:strVal val="#ppt_y+#ppt_h*1.125000"/>
                                          </p:val>
                                        </p:tav>
                                        <p:tav tm="100000">
                                          <p:val>
                                            <p:strVal val="#ppt_y"/>
                                          </p:val>
                                        </p:tav>
                                      </p:tavLst>
                                    </p:anim>
                                    <p:animEffect transition="in" filter="wipe(up)">
                                      <p:cBhvr>
                                        <p:cTn id="12" dur="500"/>
                                        <p:tgtEl>
                                          <p:spTgt spid="15"/>
                                        </p:tgtEl>
                                      </p:cBhvr>
                                    </p:animEffect>
                                  </p:childTnLst>
                                </p:cTn>
                              </p:par>
                              <p:par>
                                <p:cTn id="13" presetID="12" presetClass="entr" presetSubtype="4" fill="hold" grpId="0" nodeType="withEffect">
                                  <p:stCondLst>
                                    <p:cond delay="0"/>
                                  </p:stCondLst>
                                  <p:childTnLst>
                                    <p:set>
                                      <p:cBhvr>
                                        <p:cTn id="14" dur="1" fill="hold">
                                          <p:stCondLst>
                                            <p:cond delay="0"/>
                                          </p:stCondLst>
                                        </p:cTn>
                                        <p:tgtEl>
                                          <p:spTgt spid="27"/>
                                        </p:tgtEl>
                                        <p:attrNameLst>
                                          <p:attrName>style.visibility</p:attrName>
                                        </p:attrNameLst>
                                      </p:cBhvr>
                                      <p:to>
                                        <p:strVal val="visible"/>
                                      </p:to>
                                    </p:set>
                                    <p:anim calcmode="lin" valueType="num">
                                      <p:cBhvr additive="base">
                                        <p:cTn id="15" dur="500"/>
                                        <p:tgtEl>
                                          <p:spTgt spid="27"/>
                                        </p:tgtEl>
                                        <p:attrNameLst>
                                          <p:attrName>ppt_y</p:attrName>
                                        </p:attrNameLst>
                                      </p:cBhvr>
                                      <p:tavLst>
                                        <p:tav tm="0">
                                          <p:val>
                                            <p:strVal val="#ppt_y+#ppt_h*1.125000"/>
                                          </p:val>
                                        </p:tav>
                                        <p:tav tm="100000">
                                          <p:val>
                                            <p:strVal val="#ppt_y"/>
                                          </p:val>
                                        </p:tav>
                                      </p:tavLst>
                                    </p:anim>
                                    <p:animEffect transition="in" filter="wipe(up)">
                                      <p:cBhvr>
                                        <p:cTn id="16" dur="500"/>
                                        <p:tgtEl>
                                          <p:spTgt spid="27"/>
                                        </p:tgtEl>
                                      </p:cBhvr>
                                    </p:animEffect>
                                  </p:childTnLst>
                                </p:cTn>
                              </p:par>
                              <p:par>
                                <p:cTn id="17" presetID="12" presetClass="entr" presetSubtype="4" fill="hold" nodeType="withEffect">
                                  <p:stCondLst>
                                    <p:cond delay="0"/>
                                  </p:stCondLst>
                                  <p:childTnLst>
                                    <p:set>
                                      <p:cBhvr>
                                        <p:cTn id="18" dur="1" fill="hold">
                                          <p:stCondLst>
                                            <p:cond delay="0"/>
                                          </p:stCondLst>
                                        </p:cTn>
                                        <p:tgtEl>
                                          <p:spTgt spid="28"/>
                                        </p:tgtEl>
                                        <p:attrNameLst>
                                          <p:attrName>style.visibility</p:attrName>
                                        </p:attrNameLst>
                                      </p:cBhvr>
                                      <p:to>
                                        <p:strVal val="visible"/>
                                      </p:to>
                                    </p:set>
                                    <p:anim calcmode="lin" valueType="num">
                                      <p:cBhvr additive="base">
                                        <p:cTn id="19" dur="500"/>
                                        <p:tgtEl>
                                          <p:spTgt spid="28"/>
                                        </p:tgtEl>
                                        <p:attrNameLst>
                                          <p:attrName>ppt_y</p:attrName>
                                        </p:attrNameLst>
                                      </p:cBhvr>
                                      <p:tavLst>
                                        <p:tav tm="0">
                                          <p:val>
                                            <p:strVal val="#ppt_y+#ppt_h*1.125000"/>
                                          </p:val>
                                        </p:tav>
                                        <p:tav tm="100000">
                                          <p:val>
                                            <p:strVal val="#ppt_y"/>
                                          </p:val>
                                        </p:tav>
                                      </p:tavLst>
                                    </p:anim>
                                    <p:animEffect transition="in" filter="wipe(up)">
                                      <p:cBhvr>
                                        <p:cTn id="20"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27" grpId="0"/>
    </p:bld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635970197"/>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3" name="组合 2"/>
          <p:cNvGrpSpPr/>
          <p:nvPr/>
        </p:nvGrpSpPr>
        <p:grpSpPr>
          <a:xfrm>
            <a:off x="2" y="-15916"/>
            <a:ext cx="9143998" cy="793157"/>
            <a:chOff x="2" y="-13263"/>
            <a:chExt cx="9143998" cy="660964"/>
          </a:xfrm>
        </p:grpSpPr>
        <p:sp>
          <p:nvSpPr>
            <p:cNvPr id="8" name="矩形 7"/>
            <p:cNvSpPr/>
            <p:nvPr userDrawn="1"/>
          </p:nvSpPr>
          <p:spPr>
            <a:xfrm rot="16200000">
              <a:off x="4248151" y="-4248151"/>
              <a:ext cx="647699" cy="9143998"/>
            </a:xfrm>
            <a:prstGeom prst="rect">
              <a:avLst/>
            </a:prstGeom>
            <a:solidFill>
              <a:schemeClr val="bg1">
                <a:lumMod val="95000"/>
              </a:schemeClr>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0" name="直接连接符 19"/>
            <p:cNvCxnSpPr/>
            <p:nvPr userDrawn="1"/>
          </p:nvCxnSpPr>
          <p:spPr>
            <a:xfrm rot="16200000">
              <a:off x="5868180" y="323701"/>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userDrawn="1"/>
          </p:nvCxnSpPr>
          <p:spPr>
            <a:xfrm rot="16200000">
              <a:off x="7218330"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userDrawn="1"/>
          </p:nvCxnSpPr>
          <p:spPr>
            <a:xfrm rot="16200000">
              <a:off x="8568479"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userDrawn="1"/>
          </p:nvCxnSpPr>
          <p:spPr>
            <a:xfrm rot="16200000">
              <a:off x="4518030" y="310737"/>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userDrawn="1"/>
          </p:nvCxnSpPr>
          <p:spPr>
            <a:xfrm rot="16200000">
              <a:off x="3167880" y="321052"/>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pic>
        <p:nvPicPr>
          <p:cNvPr id="7" name="图片 6"/>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201350" y="115863"/>
            <a:ext cx="504825" cy="504825"/>
          </a:xfrm>
          <a:prstGeom prst="rect">
            <a:avLst/>
          </a:prstGeom>
        </p:spPr>
      </p:pic>
      <p:sp>
        <p:nvSpPr>
          <p:cNvPr id="27" name="矩形 26"/>
          <p:cNvSpPr/>
          <p:nvPr/>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8" name="标题占位符 1"/>
          <p:cNvSpPr txBox="1">
            <a:spLocks/>
          </p:cNvSpPr>
          <p:nvPr/>
        </p:nvSpPr>
        <p:spPr>
          <a:xfrm>
            <a:off x="697510" y="169738"/>
            <a:ext cx="2722361" cy="475664"/>
          </a:xfrm>
          <a:prstGeom prst="rect">
            <a:avLst/>
          </a:prstGeom>
        </p:spPr>
        <p:txBody>
          <a:bodyPr vert="horz" lIns="91440" tIns="45720" rIns="91440" bIns="45720" rtlCol="0" anchor="ctr">
            <a:noAutofit/>
          </a:bodyPr>
          <a:lst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a:lstStyle>
          <a:p>
            <a:pPr algn="l"/>
            <a:r>
              <a:rPr lang="en-US" altLang="zh-CN" sz="1600" b="1" dirty="0" smtClean="0"/>
              <a:t>2</a:t>
            </a:r>
            <a:r>
              <a:rPr lang="zh-CN" altLang="zh-CN" sz="1600" dirty="0" smtClean="0"/>
              <a:t>　祝　福</a:t>
            </a:r>
            <a:endParaRPr lang="zh-CN" altLang="zh-CN" sz="1600" kern="1200" dirty="0" smtClean="0">
              <a:solidFill>
                <a:schemeClr val="tx1"/>
              </a:solidFill>
              <a:effectLst/>
              <a:latin typeface="黑体" panose="02010600030101010101" pitchFamily="2" charset="-122"/>
              <a:ea typeface="黑体" panose="02010600030101010101" pitchFamily="2" charset="-122"/>
              <a:cs typeface="+mj-cs"/>
            </a:endParaRPr>
          </a:p>
        </p:txBody>
      </p:sp>
    </p:spTree>
    <p:extLst>
      <p:ext uri="{BB962C8B-B14F-4D97-AF65-F5344CB8AC3E}">
        <p14:creationId xmlns:p14="http://schemas.microsoft.com/office/powerpoint/2010/main" val="3429163372"/>
      </p:ext>
    </p:extLst>
  </p:cSld>
  <p:clrMap bg1="lt1" tx1="dk1" bg2="lt2" tx2="dk2" accent1="accent1" accent2="accent2" accent3="accent3" accent4="accent4" accent5="accent5" accent6="accent6" hlink="hlink" folHlink="folHlink"/>
  <p:sldLayoutIdLst>
    <p:sldLayoutId id="2147483649" r:id="rId1"/>
    <p:sldLayoutId id="2147483660" r:id="rId2"/>
    <p:sldLayoutId id="2147483661" r:id="rId3"/>
    <p:sldLayoutId id="2147483650" r:id="rId4"/>
    <p:sldLayoutId id="2147483651" r:id="rId5"/>
    <p:sldLayoutId id="2147483652" r:id="rId6"/>
    <p:sldLayoutId id="2147483653" r:id="rId7"/>
    <p:sldLayoutId id="2147483654" r:id="rId8"/>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10.xml"/><Relationship Id="rId1" Type="http://schemas.openxmlformats.org/officeDocument/2006/relationships/slideLayout" Target="../slideLayouts/slideLayout6.xml"/><Relationship Id="rId5" Type="http://schemas.openxmlformats.org/officeDocument/2006/relationships/slide" Target="slide19.xml"/><Relationship Id="rId4" Type="http://schemas.openxmlformats.org/officeDocument/2006/relationships/slide" Target="slide18.xml"/></Relationships>
</file>

<file path=ppt/slides/_rels/slide11.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10.xml"/><Relationship Id="rId1" Type="http://schemas.openxmlformats.org/officeDocument/2006/relationships/slideLayout" Target="../slideLayouts/slideLayout6.xml"/><Relationship Id="rId5" Type="http://schemas.openxmlformats.org/officeDocument/2006/relationships/slide" Target="slide19.xml"/><Relationship Id="rId4" Type="http://schemas.openxmlformats.org/officeDocument/2006/relationships/slide" Target="slide18.xml"/></Relationships>
</file>

<file path=ppt/slides/_rels/slide12.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10.xml"/><Relationship Id="rId1" Type="http://schemas.openxmlformats.org/officeDocument/2006/relationships/slideLayout" Target="../slideLayouts/slideLayout6.xml"/><Relationship Id="rId5" Type="http://schemas.openxmlformats.org/officeDocument/2006/relationships/slide" Target="slide19.xml"/><Relationship Id="rId4" Type="http://schemas.openxmlformats.org/officeDocument/2006/relationships/slide" Target="slide18.xml"/></Relationships>
</file>

<file path=ppt/slides/_rels/slide13.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10.xml"/><Relationship Id="rId1" Type="http://schemas.openxmlformats.org/officeDocument/2006/relationships/slideLayout" Target="../slideLayouts/slideLayout6.xml"/><Relationship Id="rId5" Type="http://schemas.openxmlformats.org/officeDocument/2006/relationships/slide" Target="slide19.xml"/><Relationship Id="rId4" Type="http://schemas.openxmlformats.org/officeDocument/2006/relationships/slide" Target="slide18.xml"/></Relationships>
</file>

<file path=ppt/slides/_rels/slide14.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10.xml"/><Relationship Id="rId1" Type="http://schemas.openxmlformats.org/officeDocument/2006/relationships/slideLayout" Target="../slideLayouts/slideLayout6.xml"/><Relationship Id="rId5" Type="http://schemas.openxmlformats.org/officeDocument/2006/relationships/slide" Target="slide19.xml"/><Relationship Id="rId4" Type="http://schemas.openxmlformats.org/officeDocument/2006/relationships/slide" Target="slide18.xml"/></Relationships>
</file>

<file path=ppt/slides/_rels/slide15.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10.xml"/><Relationship Id="rId1" Type="http://schemas.openxmlformats.org/officeDocument/2006/relationships/slideLayout" Target="../slideLayouts/slideLayout6.xml"/><Relationship Id="rId5" Type="http://schemas.openxmlformats.org/officeDocument/2006/relationships/slide" Target="slide19.xml"/><Relationship Id="rId4" Type="http://schemas.openxmlformats.org/officeDocument/2006/relationships/slide" Target="slide18.xml"/></Relationships>
</file>

<file path=ppt/slides/_rels/slide16.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10.xml"/><Relationship Id="rId1" Type="http://schemas.openxmlformats.org/officeDocument/2006/relationships/slideLayout" Target="../slideLayouts/slideLayout6.xml"/><Relationship Id="rId5" Type="http://schemas.openxmlformats.org/officeDocument/2006/relationships/slide" Target="slide19.xml"/><Relationship Id="rId4" Type="http://schemas.openxmlformats.org/officeDocument/2006/relationships/slide" Target="slide18.xml"/></Relationships>
</file>

<file path=ppt/slides/_rels/slide17.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10.xml"/><Relationship Id="rId1" Type="http://schemas.openxmlformats.org/officeDocument/2006/relationships/slideLayout" Target="../slideLayouts/slideLayout6.xml"/><Relationship Id="rId5" Type="http://schemas.openxmlformats.org/officeDocument/2006/relationships/slide" Target="slide19.xml"/><Relationship Id="rId4" Type="http://schemas.openxmlformats.org/officeDocument/2006/relationships/slide" Target="slide18.xml"/></Relationships>
</file>

<file path=ppt/slides/_rels/slide18.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10.xml"/><Relationship Id="rId1" Type="http://schemas.openxmlformats.org/officeDocument/2006/relationships/slideLayout" Target="../slideLayouts/slideLayout6.xml"/><Relationship Id="rId6" Type="http://schemas.openxmlformats.org/officeDocument/2006/relationships/image" Target="../media/image11.jpeg"/><Relationship Id="rId5" Type="http://schemas.openxmlformats.org/officeDocument/2006/relationships/slide" Target="slide19.xml"/><Relationship Id="rId4" Type="http://schemas.openxmlformats.org/officeDocument/2006/relationships/slide" Target="slide18.xml"/></Relationships>
</file>

<file path=ppt/slides/_rels/slide19.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10.xml"/><Relationship Id="rId1" Type="http://schemas.openxmlformats.org/officeDocument/2006/relationships/slideLayout" Target="../slideLayouts/slideLayout6.xml"/><Relationship Id="rId5" Type="http://schemas.openxmlformats.org/officeDocument/2006/relationships/slide" Target="slide19.xml"/><Relationship Id="rId4" Type="http://schemas.openxmlformats.org/officeDocument/2006/relationships/slide" Target="slide18.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10.xml"/><Relationship Id="rId1" Type="http://schemas.openxmlformats.org/officeDocument/2006/relationships/slideLayout" Target="../slideLayouts/slideLayout6.xml"/><Relationship Id="rId5" Type="http://schemas.openxmlformats.org/officeDocument/2006/relationships/slide" Target="slide19.xml"/><Relationship Id="rId4" Type="http://schemas.openxmlformats.org/officeDocument/2006/relationships/slide" Target="slide18.xml"/></Relationships>
</file>

<file path=ppt/slides/_rels/slide21.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10.xml"/><Relationship Id="rId1" Type="http://schemas.openxmlformats.org/officeDocument/2006/relationships/slideLayout" Target="../slideLayouts/slideLayout6.xml"/><Relationship Id="rId5" Type="http://schemas.openxmlformats.org/officeDocument/2006/relationships/slide" Target="slide19.xml"/><Relationship Id="rId4" Type="http://schemas.openxmlformats.org/officeDocument/2006/relationships/slide" Target="slide18.xml"/></Relationships>
</file>

<file path=ppt/slides/_rels/slide22.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slide" Target="slide22.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slide" Target="slide22.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slide" Target="slide22.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slide" Target="slide22.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slide" Target="slide22.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slide" Target="slide22.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slide" Target="slide22.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3.xml"/><Relationship Id="rId1" Type="http://schemas.openxmlformats.org/officeDocument/2006/relationships/slideLayout" Target="../slideLayouts/slideLayout5.xml"/><Relationship Id="rId4" Type="http://schemas.openxmlformats.org/officeDocument/2006/relationships/image" Target="../media/image8.jpeg"/></Relationships>
</file>

<file path=ppt/slides/_rels/slide4.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3.xml"/><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3" Type="http://schemas.openxmlformats.org/officeDocument/2006/relationships/slide" Target="slide3.xml"/><Relationship Id="rId7" Type="http://schemas.openxmlformats.org/officeDocument/2006/relationships/image" Target="../media/image9.emf"/><Relationship Id="rId2" Type="http://schemas.openxmlformats.org/officeDocument/2006/relationships/slideLayout" Target="../slideLayouts/slideLayout5.xml"/><Relationship Id="rId1" Type="http://schemas.openxmlformats.org/officeDocument/2006/relationships/vmlDrawing" Target="../drawings/vmlDrawing1.vml"/><Relationship Id="rId6" Type="http://schemas.openxmlformats.org/officeDocument/2006/relationships/package" Target="../embeddings/Microsoft_Word___1.docx"/><Relationship Id="rId5" Type="http://schemas.openxmlformats.org/officeDocument/2006/relationships/oleObject" Target="../embeddings/oleObject1.bin"/><Relationship Id="rId4" Type="http://schemas.openxmlformats.org/officeDocument/2006/relationships/slide" Target="slide5.xml"/></Relationships>
</file>

<file path=ppt/slides/_rels/slide6.xml.rels><?xml version="1.0" encoding="UTF-8" standalone="yes"?>
<Relationships xmlns="http://schemas.openxmlformats.org/package/2006/relationships"><Relationship Id="rId3" Type="http://schemas.openxmlformats.org/officeDocument/2006/relationships/slide" Target="slide3.xml"/><Relationship Id="rId7" Type="http://schemas.openxmlformats.org/officeDocument/2006/relationships/image" Target="../media/image10.emf"/><Relationship Id="rId2" Type="http://schemas.openxmlformats.org/officeDocument/2006/relationships/slideLayout" Target="../slideLayouts/slideLayout5.xml"/><Relationship Id="rId1" Type="http://schemas.openxmlformats.org/officeDocument/2006/relationships/vmlDrawing" Target="../drawings/vmlDrawing2.vml"/><Relationship Id="rId6" Type="http://schemas.openxmlformats.org/officeDocument/2006/relationships/package" Target="../embeddings/Microsoft_Word___2.docx"/><Relationship Id="rId5" Type="http://schemas.openxmlformats.org/officeDocument/2006/relationships/oleObject" Target="../embeddings/oleObject2.bin"/><Relationship Id="rId4" Type="http://schemas.openxmlformats.org/officeDocument/2006/relationships/slide" Target="slide5.xml"/></Relationships>
</file>

<file path=ppt/slides/_rels/slide7.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3.xml"/><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3.xml"/><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3.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altLang="zh-CN" b="1" dirty="0"/>
              <a:t>2</a:t>
            </a:r>
            <a:r>
              <a:rPr lang="zh-CN" altLang="zh-CN" dirty="0"/>
              <a:t>　祝　福</a:t>
            </a:r>
          </a:p>
        </p:txBody>
      </p:sp>
    </p:spTree>
    <p:extLst>
      <p:ext uri="{BB962C8B-B14F-4D97-AF65-F5344CB8AC3E}">
        <p14:creationId xmlns:p14="http://schemas.microsoft.com/office/powerpoint/2010/main" val="591445002"/>
      </p:ext>
    </p:extLst>
  </p:cSld>
  <p:clrMapOvr>
    <a:masterClrMapping/>
  </p:clrMapOvr>
  <p:transition spd="slow">
    <p:strips dir="rd"/>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836712"/>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句段点评</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250674"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结构图解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3120672"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审美鉴赏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5" name="矩形 4"/>
          <p:cNvSpPr>
            <a:spLocks noChangeAspect="1"/>
          </p:cNvSpPr>
          <p:nvPr/>
        </p:nvSpPr>
        <p:spPr>
          <a:xfrm>
            <a:off x="508000" y="1369948"/>
            <a:ext cx="8128000" cy="450732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他比先前并没有什么大改变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单是老了些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但也还未留胡子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一见面是寒暄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寒暄之后说我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胖了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说我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胖了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之后即大骂其新党。但我知道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这并非借题在骂我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因为他所骂的还是康有为。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点评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这是作者在文章开始写鲁四老爷的生动一笔。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没有什么大改变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表面是写鲁四老爷的肖像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实则是写这位老监生的思想和性情。由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单是老了些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人老了但思想没变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性情没变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从中也可以看出辛亥革命对农村的影响之微。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一见面是寒暄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寒暄之后说我</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胖了</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即使面对自己的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侄子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也极尽应酬恭维之能事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可见其虚伪。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大骂其新党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骂的还是康有为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充分暴露了其守旧反动之面目。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并非借题在骂我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实则也捎带表达对这位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新派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侄子的不满。</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689121501"/>
      </p:ext>
    </p:extLst>
  </p:cSld>
  <p:clrMapOvr>
    <a:masterClrMapping/>
  </p:clrMapOvr>
  <mc:AlternateContent xmlns:mc="http://schemas.openxmlformats.org/markup-compatibility/2006" xmlns:p14="http://schemas.microsoft.com/office/powerpoint/2010/main">
    <mc:Choice Requires="p14">
      <p:transition spd="slow" p14:dur="2000">
        <p:checker/>
      </p:transition>
    </mc:Choice>
    <mc:Fallback xmlns="">
      <p:transition spd="slow">
        <p:checker/>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836712"/>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句段点评</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250674"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结构图解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3120672"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审美鉴赏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p:cNvSpPr>
            <a:spLocks noChangeAspect="1"/>
          </p:cNvSpPr>
          <p:nvPr/>
        </p:nvSpPr>
        <p:spPr>
          <a:xfrm>
            <a:off x="508000" y="1118414"/>
            <a:ext cx="8128000" cy="533492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这是鲁镇年终的大典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致敬尽礼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迎接福神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拜求来年一年中的好运气的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年年如此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家家如此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只要买得起福礼和爆竹之类的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今年自然也如此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点评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祝福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鲁镇年终的大典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富人们要在这一天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迎接福神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拜求来年一年中的好运气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以便继续他们贪得无厌的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幸福生活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而制作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福礼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却要像祥林嫂一样的女人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臂膊都在水里浸得通红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没日没夜地付出自己的艰辛劳动。可见富人们所祈求的幸福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是建立在榨取这些廉价劳动力的血汗之上的。这样通过环境描写就揭露了人与人之间的矛盾冲突。同时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通过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年年如此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家家如此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今年自然也如此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的描写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显示了辛亥革命以后中国农村的状况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阶级关系依旧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风俗习惯依旧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人们的思想意识依旧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一句话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封建势力和封建迷信思想对农村的统治依旧。这样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通过环境描写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就揭示出祥林嫂悲剧的社会根源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预示了祥林嫂悲剧的必然性。</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00491789"/>
      </p:ext>
    </p:extLst>
  </p:cSld>
  <p:clrMapOvr>
    <a:masterClrMapping/>
  </p:clrMapOvr>
  <mc:AlternateContent xmlns:mc="http://schemas.openxmlformats.org/markup-compatibility/2006" xmlns:p14="http://schemas.microsoft.com/office/powerpoint/2010/main">
    <mc:Choice Requires="p14">
      <p:transition spd="slow" p14:dur="2000">
        <p:cover dir="lu"/>
      </p:transition>
    </mc:Choice>
    <mc:Fallback xmlns="">
      <p:transition spd="slow">
        <p:cover dir="lu"/>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836712"/>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句段点评</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250674"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结构图解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3120672"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审美鉴赏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5" name="矩形 4"/>
          <p:cNvSpPr>
            <a:spLocks noChangeAspect="1"/>
          </p:cNvSpPr>
          <p:nvPr/>
        </p:nvSpPr>
        <p:spPr>
          <a:xfrm>
            <a:off x="508000" y="1258681"/>
            <a:ext cx="8128000" cy="492865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五年前的花白的头发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即今已经全白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全不像四十上下的人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脸上瘦削不堪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黄中带黑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而且消尽了先前悲哀的神色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仿佛是木刻似的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只有那眼珠间或一轮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还可以表示她是一个活物。</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点评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肖像描写是本文刻画人物的一个特点。鲁迅先生说过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要极节省地画出一个人的特点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最好是画他的眼睛。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本文围绕人物的遭遇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三次刻画了祥林嫂的肖像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尤其是她的眼睛。从开始时的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顺着眼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到第二次来鲁镇时的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眼角上带些泪痕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眼光也没有先前那样精神了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到现在的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只有那眼珠间或一轮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还可以表示她是一个活物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极简洁地反映了祥林嫂悲剧的几个过程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形象地写出了祥林嫂是怎样一步步被封建礼教和封建思想逼到绝境的。这几句肖像描写极有层次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从头发到脸色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由脸色到眼睛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展示了祥林嫂死前的惨状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也是对罪恶的封建礼教的无声控诉。</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153687911"/>
      </p:ext>
    </p:extLst>
  </p:cSld>
  <p:clrMapOvr>
    <a:masterClrMapping/>
  </p:clrMapOvr>
  <mc:AlternateContent xmlns:mc="http://schemas.openxmlformats.org/markup-compatibility/2006" xmlns:p14="http://schemas.microsoft.com/office/powerpoint/2010/main">
    <mc:Choice Requires="p14">
      <p:transition spd="slow" p14:dur="2000">
        <p:cut thruBlk="1"/>
      </p:transition>
    </mc:Choice>
    <mc:Fallback xmlns="">
      <p:transition spd="slow">
        <p:cut thruBlk="1"/>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836712"/>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句段点评</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250674"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结构图解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3120672"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审美鉴赏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p:cNvSpPr>
            <a:spLocks noChangeAspect="1"/>
          </p:cNvSpPr>
          <p:nvPr/>
        </p:nvSpPr>
        <p:spPr>
          <a:xfrm>
            <a:off x="508000" y="2107334"/>
            <a:ext cx="8128000" cy="289733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我因为常见些但愿不如所料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以为未必竟如所料的事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却每每恰如所料的起来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所以很恐怕这事也一律。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点评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这是一个多重复句。要扣住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等词语来分析句间的层次关系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进而理解句子的意思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把握隐含在字里行间的作者复杂的感情。这句话的意思是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常常见到这样一些事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本来不希望它像自己所料的那样发生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也以为未必真会发生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却往往还是那样发生了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一再担心的祥林嫂会死的事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恐怕也要发生。</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994301235"/>
      </p:ext>
    </p:extLst>
  </p:cSld>
  <p:clrMapOvr>
    <a:masterClrMapping/>
  </p:clrMapOvr>
  <mc:AlternateContent xmlns:mc="http://schemas.openxmlformats.org/markup-compatibility/2006" xmlns:p14="http://schemas.microsoft.com/office/powerpoint/2010/main">
    <mc:Choice Requires="p14">
      <p:transition spd="slow" p14:dur="2000">
        <p:cover/>
      </p:transition>
    </mc:Choice>
    <mc:Fallback xmlns="">
      <p:transition spd="slow">
        <p:cover/>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836712"/>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句段点评</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250674"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结构图解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3120672"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审美鉴赏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5" name="矩形 4"/>
          <p:cNvSpPr>
            <a:spLocks noChangeAspect="1"/>
          </p:cNvSpPr>
          <p:nvPr/>
        </p:nvSpPr>
        <p:spPr>
          <a:xfrm>
            <a:off x="508000" y="1113040"/>
            <a:ext cx="8128000" cy="5863144"/>
          </a:xfrm>
          <a:prstGeom prst="rect">
            <a:avLst/>
          </a:prstGeom>
        </p:spPr>
        <p:txBody>
          <a:bodyPr>
            <a:spAutoFit/>
          </a:bodyPr>
          <a:lstStyle/>
          <a:p>
            <a:pPr indent="267970">
              <a:lnSpc>
                <a:spcPts val="3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5</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可恶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然而</a:t>
            </a:r>
            <a:r>
              <a:rPr lang="en-US"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可恶</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然而</a:t>
            </a:r>
            <a:r>
              <a:rPr lang="en-US"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点评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这是祥林嫂被婆家捆回去后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鲁四老爷说的三句话。这简短的三句话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表现了鲁四老爷思想的急剧变化。</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第一句作者仅用四个字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就十分准确地刻画出鲁四老爷理学先生的面孔、自私的个性特征。雇用的女工被绑架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他不免感到有损自己的尊严和役使的权利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但一想到祥林嫂的婆家有权处置守寡的媳妇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他也就不好再说什么了。当祥林嫂被婆家抓回去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闹得沸反盈天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有损鲁家体面时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鲁四老爷表示了强烈的不满。而当卫老婆子信誓旦旦表示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一定荐一个好的来折罪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他只说了句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然而</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这是说重荐像祥林嫂这样的比男人还要勤快的劳动力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是不容易的。这几句话揭示了他自私的本性。他的一言一行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完全是从维护封建礼教出发的。文章的主题、人物的个性特征就在这巧分巧合的语言中得到了充分的体现。</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634897899"/>
      </p:ext>
    </p:extLst>
  </p:cSld>
  <p:clrMapOvr>
    <a:masterClrMapping/>
  </p:clrMapOvr>
  <mc:AlternateContent xmlns:mc="http://schemas.openxmlformats.org/markup-compatibility/2006" xmlns:p14="http://schemas.microsoft.com/office/powerpoint/2010/main">
    <mc:Choice Requires="p14">
      <p:transition spd="slow" p14:dur="2000">
        <p:pull dir="d"/>
      </p:transition>
    </mc:Choice>
    <mc:Fallback xmlns="">
      <p:transition spd="slow">
        <p:pull dir="d"/>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836712"/>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句段点评</a:t>
            </a:r>
          </a:p>
        </p:txBody>
      </p:sp>
      <p:sp>
        <p:nvSpPr>
          <p:cNvPr id="10" name="矩形 9">
            <a:hlinkClick r:id="rId3" action="ppaction://hlinksldjump"/>
          </p:cNvPr>
          <p:cNvSpPr/>
          <p:nvPr/>
        </p:nvSpPr>
        <p:spPr>
          <a:xfrm>
            <a:off x="1380676" y="836712"/>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多维探究</a:t>
            </a:r>
          </a:p>
        </p:txBody>
      </p:sp>
      <p:sp>
        <p:nvSpPr>
          <p:cNvPr id="11" name="矩形 10">
            <a:hlinkClick r:id="rId4" action="ppaction://hlinksldjump"/>
          </p:cNvPr>
          <p:cNvSpPr/>
          <p:nvPr/>
        </p:nvSpPr>
        <p:spPr>
          <a:xfrm>
            <a:off x="2250674"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结构图解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3" name="矩形 12">
            <a:hlinkClick r:id="rId5" action="ppaction://hlinksldjump"/>
          </p:cNvPr>
          <p:cNvSpPr/>
          <p:nvPr/>
        </p:nvSpPr>
        <p:spPr>
          <a:xfrm>
            <a:off x="3120672"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审美鉴赏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354880"/>
            <a:ext cx="8128000" cy="452239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鲁镇具有怎样的特点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小说开头和结尾都写鲁镇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祝福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的情景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有什么作用</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鲁镇是一个封闭的社会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许多传统习俗、男尊女卑等封建等级观念被异常严格地遵守着。如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在离开五年之后重回鲁镇时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最强烈的感觉是一切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都没有什么大改变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准备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福礼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的是女人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拜的却只限于男人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。鲁镇还弥漫着浓厚的迷信气氛。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鲁镇年终的大典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致敬尽礼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迎接福神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拜求来年一年中的好运气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人们的美好愿望寄托在对神的祈求上。小说开头和结尾都写鲁镇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祝福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的情景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揭示了旧中国农民尤其是广大妇女悲苦生活的社会根源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从而更深刻地揭露了封建礼教和封建迷信吃人的本质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同时还有促人警醒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呼唤劳苦群众自我觉醒之意。</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246659966"/>
      </p:ext>
    </p:extLst>
  </p:cSld>
  <p:clrMapOvr>
    <a:masterClrMapping/>
  </p:clrMapOvr>
  <mc:AlternateContent xmlns:mc="http://schemas.openxmlformats.org/markup-compatibility/2006" xmlns:p14="http://schemas.microsoft.com/office/powerpoint/2010/main">
    <mc:Choice Requires="p14">
      <p:transition spd="slow" p14:dur="1600">
        <p:cover dir="rd"/>
      </p:transition>
    </mc:Choice>
    <mc:Fallback xmlns="">
      <p:transition spd="slow">
        <p:cover dir="r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836712"/>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句段点评</a:t>
            </a:r>
          </a:p>
        </p:txBody>
      </p:sp>
      <p:sp>
        <p:nvSpPr>
          <p:cNvPr id="10" name="矩形 9">
            <a:hlinkClick r:id="rId3" action="ppaction://hlinksldjump"/>
          </p:cNvPr>
          <p:cNvSpPr/>
          <p:nvPr/>
        </p:nvSpPr>
        <p:spPr>
          <a:xfrm>
            <a:off x="1380676" y="836712"/>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多维探究</a:t>
            </a:r>
          </a:p>
        </p:txBody>
      </p:sp>
      <p:sp>
        <p:nvSpPr>
          <p:cNvPr id="11" name="矩形 10">
            <a:hlinkClick r:id="rId4" action="ppaction://hlinksldjump"/>
          </p:cNvPr>
          <p:cNvSpPr/>
          <p:nvPr/>
        </p:nvSpPr>
        <p:spPr>
          <a:xfrm>
            <a:off x="2250674"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结构图解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3" name="矩形 12">
            <a:hlinkClick r:id="rId5" action="ppaction://hlinksldjump"/>
          </p:cNvPr>
          <p:cNvSpPr/>
          <p:nvPr/>
        </p:nvSpPr>
        <p:spPr>
          <a:xfrm>
            <a:off x="3120672"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审美鉴赏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426888"/>
            <a:ext cx="8128000" cy="452239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作者写丧夫后的祥林嫂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头上扎着白头绳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再次丧夫后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她仍然头上扎着白头绳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这样的描写有什么意义</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扎着白头绳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是祥林嫂为祥林和贺老六两个男人服丧。寡妇再嫁又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克死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了第二个丈夫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祥林嫂不但背上了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失节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的罪名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而且成了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伤风败俗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谬种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失去了做奴隶的资格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并最终演出那一幕悲剧。看起来这两处描写毫无变化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实际上概括了祥林嫂丧夫、改嫁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再丧夫、失子、被逐等种种不幸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并预示着其更不幸的命运。这根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白头绳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就是沉重的精神枷锁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是祥林嫂不幸命运的耻辱标志。祥林嫂遭人鄙弃、唾骂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也要扎着它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再次丧夫后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仍然头上扎着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这表现出封建蒙昧主义的可怕和封建道德的顽固。这根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白头绳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是勒死祥林嫂的绞索。</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854820384"/>
      </p:ext>
    </p:extLst>
  </p:cSld>
  <p:clrMapOvr>
    <a:masterClrMapping/>
  </p:clrMapOvr>
  <mc:AlternateContent xmlns:mc="http://schemas.openxmlformats.org/markup-compatibility/2006" xmlns:p14="http://schemas.microsoft.com/office/powerpoint/2010/main">
    <mc:Choice Requires="p14">
      <p:transition spd="slow" p14:dur="1600">
        <p:cover dir="lu"/>
      </p:transition>
    </mc:Choice>
    <mc:Fallback xmlns="">
      <p:transition spd="slow">
        <p:cover dir="l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wipe(down)">
                                      <p:cBhvr>
                                        <p:cTn id="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836712"/>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句段点评</a:t>
            </a:r>
          </a:p>
        </p:txBody>
      </p:sp>
      <p:sp>
        <p:nvSpPr>
          <p:cNvPr id="10" name="矩形 9">
            <a:hlinkClick r:id="rId3" action="ppaction://hlinksldjump"/>
          </p:cNvPr>
          <p:cNvSpPr/>
          <p:nvPr/>
        </p:nvSpPr>
        <p:spPr>
          <a:xfrm>
            <a:off x="1380676" y="836712"/>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多维探究</a:t>
            </a:r>
          </a:p>
        </p:txBody>
      </p:sp>
      <p:sp>
        <p:nvSpPr>
          <p:cNvPr id="11" name="矩形 10">
            <a:hlinkClick r:id="rId4" action="ppaction://hlinksldjump"/>
          </p:cNvPr>
          <p:cNvSpPr/>
          <p:nvPr/>
        </p:nvSpPr>
        <p:spPr>
          <a:xfrm>
            <a:off x="2250674"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结构图解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3" name="矩形 12">
            <a:hlinkClick r:id="rId5" action="ppaction://hlinksldjump"/>
          </p:cNvPr>
          <p:cNvSpPr/>
          <p:nvPr/>
        </p:nvSpPr>
        <p:spPr>
          <a:xfrm>
            <a:off x="3120672"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审美鉴赏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113040"/>
            <a:ext cx="8128000" cy="5863144"/>
          </a:xfrm>
          <a:prstGeom prst="rect">
            <a:avLst/>
          </a:prstGeom>
        </p:spPr>
        <p:txBody>
          <a:bodyPr>
            <a:spAutoFit/>
          </a:bodyPr>
          <a:lstStyle/>
          <a:p>
            <a:pPr indent="267970">
              <a:lnSpc>
                <a:spcPts val="3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本文写的是一出人间悲剧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题目为什么要用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祝福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二字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其深意是什么</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祝福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是鲁镇的一种封建迷信活动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充满了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男尊女卑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等封建礼教色彩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祝福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之时正是封建思想对人们影响和制约最深的时候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也是人们对祥林嫂歧视和迫害最严重的时候。封建势力通过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祝福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杀害了祥林嫂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祥林嫂又死于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天地圣众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豫备给鲁镇的人们以无限的幸福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祝福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声中。这个标题把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凶人的愚妄的欢呼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悲惨的弱者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的不幸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鲜明地摆到读者的面前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形成强烈的对比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增强了祥林嫂遭遇的悲剧性。小说起于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祝福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结于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祝福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中间一再写到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祝福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情节的发展与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祝福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有着密切的关系。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祝福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展示了初到鲁镇的祥林嫂的勤劳能干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祝福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使一向勤快能干的祥林嫂受到了鲁家的冷遇和歧视。为了参与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祝福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她倾其所有。由此看来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祝福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只是人们的一厢情愿。其实像祥林嫂这样处在封建思想和制度压迫下的劳动人民哪有福可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又岂能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来幸福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以《祝福》为题有反讽之意。</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768075207"/>
      </p:ext>
    </p:extLst>
  </p:cSld>
  <p:clrMapOvr>
    <a:masterClrMapping/>
  </p:clrMapOvr>
  <mc:AlternateContent xmlns:mc="http://schemas.openxmlformats.org/markup-compatibility/2006" xmlns:p14="http://schemas.microsoft.com/office/powerpoint/2010/main">
    <mc:Choice Requires="p14">
      <p:transition spd="slow" p14:dur="1600">
        <p:strips dir="rd"/>
      </p:transition>
    </mc:Choice>
    <mc:Fallback xmlns="">
      <p:transition spd="slow">
        <p:strips dir="r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836712"/>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句段点评</a:t>
            </a:r>
          </a:p>
        </p:txBody>
      </p:sp>
      <p:sp>
        <p:nvSpPr>
          <p:cNvPr id="10" name="矩形 9">
            <a:hlinkClick r:id="rId3" action="ppaction://hlinksldjump"/>
          </p:cNvPr>
          <p:cNvSpPr/>
          <p:nvPr/>
        </p:nvSpPr>
        <p:spPr>
          <a:xfrm>
            <a:off x="1380676"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4" action="ppaction://hlinksldjump"/>
          </p:cNvPr>
          <p:cNvSpPr/>
          <p:nvPr/>
        </p:nvSpPr>
        <p:spPr>
          <a:xfrm>
            <a:off x="2250674" y="836712"/>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结构图解</a:t>
            </a:r>
          </a:p>
        </p:txBody>
      </p:sp>
      <p:sp>
        <p:nvSpPr>
          <p:cNvPr id="13" name="矩形 12">
            <a:hlinkClick r:id="rId5" action="ppaction://hlinksldjump"/>
          </p:cNvPr>
          <p:cNvSpPr/>
          <p:nvPr/>
        </p:nvSpPr>
        <p:spPr>
          <a:xfrm>
            <a:off x="3120672"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审美鉴赏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pic>
        <p:nvPicPr>
          <p:cNvPr id="6" name="16M04.eps" descr="id:2147494710;FounderCES"/>
          <p:cNvPicPr/>
          <p:nvPr/>
        </p:nvPicPr>
        <p:blipFill>
          <a:blip r:embed="rId6"/>
          <a:stretch>
            <a:fillRect/>
          </a:stretch>
        </p:blipFill>
        <p:spPr>
          <a:xfrm>
            <a:off x="1331640" y="1171889"/>
            <a:ext cx="6522996" cy="5574223"/>
          </a:xfrm>
          <a:prstGeom prst="rect">
            <a:avLst/>
          </a:prstGeom>
        </p:spPr>
      </p:pic>
    </p:spTree>
    <p:extLst>
      <p:ext uri="{BB962C8B-B14F-4D97-AF65-F5344CB8AC3E}">
        <p14:creationId xmlns:p14="http://schemas.microsoft.com/office/powerpoint/2010/main" val="4076317821"/>
      </p:ext>
    </p:extLst>
  </p:cSld>
  <p:clrMapOvr>
    <a:masterClrMapping/>
  </p:clrMapOvr>
  <mc:AlternateContent xmlns:mc="http://schemas.openxmlformats.org/markup-compatibility/2006" xmlns:p14="http://schemas.microsoft.com/office/powerpoint/2010/main">
    <mc:Choice Requires="p14">
      <p:transition spd="slow" p14:dur="1300">
        <p:randomBar dir="vert"/>
      </p:transition>
    </mc:Choice>
    <mc:Fallback xmlns="">
      <p:transition spd="slow">
        <p:randomBar dir="vert"/>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836712"/>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句段点评</a:t>
            </a:r>
          </a:p>
        </p:txBody>
      </p:sp>
      <p:sp>
        <p:nvSpPr>
          <p:cNvPr id="3" name="矩形 2">
            <a:hlinkClick r:id="rId3" action="ppaction://hlinksldjump"/>
          </p:cNvPr>
          <p:cNvSpPr/>
          <p:nvPr/>
        </p:nvSpPr>
        <p:spPr>
          <a:xfrm>
            <a:off x="1380676"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250674"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结构图解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5" action="ppaction://hlinksldjump"/>
          </p:cNvPr>
          <p:cNvSpPr/>
          <p:nvPr/>
        </p:nvSpPr>
        <p:spPr>
          <a:xfrm>
            <a:off x="3120672" y="836712"/>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审美鉴赏</a:t>
            </a:r>
          </a:p>
        </p:txBody>
      </p:sp>
      <p:sp>
        <p:nvSpPr>
          <p:cNvPr id="5" name="矩形 4"/>
          <p:cNvSpPr>
            <a:spLocks noChangeAspect="1"/>
          </p:cNvSpPr>
          <p:nvPr/>
        </p:nvSpPr>
        <p:spPr>
          <a:xfrm>
            <a:off x="508000" y="1116257"/>
            <a:ext cx="8128000" cy="5741187"/>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环境描写的衬托意义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在《祝福》中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鲁迅先生把祥林嫂置于一个特定的环境里来突出主人公不幸的命运。这里的环境包括三个方面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民俗环境、人文环境和自然环境。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一、民俗环境的衬托意义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作者巧妙地把祥林嫂的悲剧人生中的几次重大变化都集中在鲁镇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祝福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这一特定环境里。文中有关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祝福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的描写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不仅表现了人物悲剧的典型性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而且也印下了人物悲剧一生的足迹。首先是用沉郁的色调衬托人物不幸的命运。文中几次写到有关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祝福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的景象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选择的都是些色彩暗淡、声调沉闷的词语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给人沉郁压抑之感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为人物的命运蒙上一层灰暗色彩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衬托了人物苦难不幸的命运。其次是喜庆的气氛反衬人物不幸的命运。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祝福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作为一种民俗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而能享受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祝福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喜庆之气的只能是少数有钱人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对于祥林嫂来说又有何福可求呢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所以属于富人的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祝福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之景更多地反衬出穷人的不幸命运。</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120600482"/>
      </p:ext>
    </p:extLst>
  </p:cSld>
  <p:clrMapOvr>
    <a:masterClrMapping/>
  </p:clrMapOvr>
  <mc:AlternateContent xmlns:mc="http://schemas.openxmlformats.org/markup-compatibility/2006" xmlns:p14="http://schemas.microsoft.com/office/powerpoint/2010/main">
    <mc:Choice Requires="p14">
      <p:transition spd="slow" p14:dur="1300">
        <p:randomBar/>
      </p:transition>
    </mc:Choice>
    <mc:Fallback xmlns="">
      <p:transition spd="slow">
        <p:randomBar/>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2318000"/>
            <a:ext cx="8128000" cy="247599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在中国现代文学的人物画廊中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有这样一个形象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永远定格在一代代读者的心中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白头绳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乌裙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蓝夹袄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月白背心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面容枯瘦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目光呆滞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头发蓬乱。她的名字叫祥林嫂。她是宗法思想和封建礼教残酷迫害的对象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她以自己的悲惨遭遇鞭笞着黑暗的社会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警醒着愚昧的世人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昭示着一个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想做奴隶而不得的时代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的中国劳动妇女的凄惨人生。</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788969902"/>
      </p:ext>
    </p:extLst>
  </p:cSld>
  <p:clrMapOvr>
    <a:masterClrMapping/>
  </p:clrMapOvr>
  <mc:AlternateContent xmlns:mc="http://schemas.openxmlformats.org/markup-compatibility/2006" xmlns:p14="http://schemas.microsoft.com/office/powerpoint/2010/main">
    <mc:Choice Requires="p14">
      <p:transition spd="slow" p14:dur="1600">
        <p:wipe dir="u"/>
      </p:transition>
    </mc:Choice>
    <mc:Fallback xmlns="">
      <p:transition spd="slow">
        <p:wipe dir="u"/>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836712"/>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句段点评</a:t>
            </a:r>
          </a:p>
        </p:txBody>
      </p:sp>
      <p:sp>
        <p:nvSpPr>
          <p:cNvPr id="3" name="矩形 2">
            <a:hlinkClick r:id="rId3" action="ppaction://hlinksldjump"/>
          </p:cNvPr>
          <p:cNvSpPr/>
          <p:nvPr/>
        </p:nvSpPr>
        <p:spPr>
          <a:xfrm>
            <a:off x="1380676"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250674"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结构图解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5" action="ppaction://hlinksldjump"/>
          </p:cNvPr>
          <p:cNvSpPr/>
          <p:nvPr/>
        </p:nvSpPr>
        <p:spPr>
          <a:xfrm>
            <a:off x="3120672" y="836712"/>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审美鉴赏</a:t>
            </a:r>
          </a:p>
        </p:txBody>
      </p:sp>
      <p:sp>
        <p:nvSpPr>
          <p:cNvPr id="7" name="矩形 6"/>
          <p:cNvSpPr>
            <a:spLocks noChangeAspect="1"/>
          </p:cNvSpPr>
          <p:nvPr/>
        </p:nvSpPr>
        <p:spPr>
          <a:xfrm>
            <a:off x="508000" y="2107334"/>
            <a:ext cx="8128000" cy="289733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二、人文环境的衬托意义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祥林嫂生活的鲁镇的人文环境是冷漠、无情的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甚至是残忍的。中国两千多年的封建统治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使国民在精神上受到了极大的伤害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造成了民众的愚昧、冷漠和麻木。主人公人生悲剧的发生离不开这一具体环境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同时构成这一环境的诸多人物本身就充满悲剧色彩。祥林嫂的悲剧命运正是在这一群体悲剧命运的衬托之下才更显其悲</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385513128"/>
      </p:ext>
    </p:extLst>
  </p:cSld>
  <p:clrMapOvr>
    <a:masterClrMapping/>
  </p:clrMapOvr>
  <mc:AlternateContent xmlns:mc="http://schemas.openxmlformats.org/markup-compatibility/2006" xmlns:p14="http://schemas.microsoft.com/office/powerpoint/2010/main">
    <mc:Choice Requires="p14">
      <p:transition spd="slow" p14:dur="1300">
        <p:pull dir="r"/>
      </p:transition>
    </mc:Choice>
    <mc:Fallback xmlns="">
      <p:transition spd="slow">
        <p:pull dir="r"/>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836712"/>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句段点评</a:t>
            </a:r>
          </a:p>
        </p:txBody>
      </p:sp>
      <p:sp>
        <p:nvSpPr>
          <p:cNvPr id="3" name="矩形 2">
            <a:hlinkClick r:id="rId3" action="ppaction://hlinksldjump"/>
          </p:cNvPr>
          <p:cNvSpPr/>
          <p:nvPr/>
        </p:nvSpPr>
        <p:spPr>
          <a:xfrm>
            <a:off x="1380676"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250674"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结构图解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5" action="ppaction://hlinksldjump"/>
          </p:cNvPr>
          <p:cNvSpPr/>
          <p:nvPr/>
        </p:nvSpPr>
        <p:spPr>
          <a:xfrm>
            <a:off x="3120672" y="836712"/>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审美鉴赏</a:t>
            </a:r>
          </a:p>
        </p:txBody>
      </p:sp>
      <p:sp>
        <p:nvSpPr>
          <p:cNvPr id="5" name="矩形 4"/>
          <p:cNvSpPr>
            <a:spLocks noChangeAspect="1"/>
          </p:cNvSpPr>
          <p:nvPr/>
        </p:nvSpPr>
        <p:spPr>
          <a:xfrm>
            <a:off x="508000" y="1708603"/>
            <a:ext cx="8128000" cy="369479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三、自然环境的衬托意义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《祝福》中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祥林嫂的不幸人生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总是出现在一个特殊的季节里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那就是春天。她是在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春天没了丈夫的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她是在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新年才过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的时候被婆婆家抢去被迫改嫁的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她是在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不知道春天也会有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狼的情况下失去儿子阿毛的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她是在春天的气息渐浓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显出将到新年的气象来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家家户户准备祝福的时候悄然死去的。春天孕育着希望与生机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可是人物的不幸大都发生在春天。这是作者以美好的春天来衬托祥林嫂不幸的命运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使人自然而然地得出祥林嫂是一个没有春天的苦命的女子的结论。</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746657623"/>
      </p:ext>
    </p:extLst>
  </p:cSld>
  <p:clrMapOvr>
    <a:masterClrMapping/>
  </p:clrMapOvr>
  <mc:AlternateContent xmlns:mc="http://schemas.openxmlformats.org/markup-compatibility/2006" xmlns:p14="http://schemas.microsoft.com/office/powerpoint/2010/main">
    <mc:Choice Requires="p14">
      <p:transition spd="slow" p14:dur="1300">
        <p:wipe dir="r"/>
      </p:transition>
    </mc:Choice>
    <mc:Fallback xmlns="">
      <p:transition spd="slow">
        <p:wipe dir="r"/>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836712"/>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美</a:t>
            </a:r>
            <a:r>
              <a:rPr lang="zh-CN" altLang="en-US" sz="1200" dirty="0" smtClean="0">
                <a:solidFill>
                  <a:schemeClr val="bg1"/>
                </a:solidFill>
                <a:latin typeface="微软雅黑" panose="020B0503020204020204" pitchFamily="34" charset="-122"/>
                <a:ea typeface="微软雅黑" panose="020B0503020204020204" pitchFamily="34" charset="-122"/>
              </a:rPr>
              <a:t>文品读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380676"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素材积累</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122163"/>
            <a:ext cx="8128000" cy="5741187"/>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永远的孤独者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鲁迅</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董一菲</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有人说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鲁迅可以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下课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当今的中国已经不再需要鲁迅了。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这样的叫嚣使我们想起另一种形态的狂人。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中国不需要鲁迅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就像是说我们不再需要医生和医院。这种说法像极了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大跃进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时代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那些关于水稻亩产量的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跨长江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过黄河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高烧般的呓语妄言。</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鲁迅是永远的清醒者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他是一百年前的孤独者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一百年后他又陷入更深的孤独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也许孤独是伟大的哲人的宿命。</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他剑一样的目光早已穿越了阶级和时代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然而他又总是被贴上阶级与时代的标签。</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夏瑜是秋瑾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更是鲁迅自己。他是先觉者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像耶稣一样被钉上十字架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戴着荆棘之冠走向受难之路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而向他投来石块和泥巴的却是那些他为之舍生忘死的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428481823"/>
      </p:ext>
    </p:extLst>
  </p:cSld>
  <p:clrMapOvr>
    <a:masterClrMapping/>
  </p:clrMapOvr>
  <p:transition spd="slow">
    <p:strips/>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836712"/>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美</a:t>
            </a:r>
            <a:r>
              <a:rPr lang="zh-CN" altLang="en-US" sz="1200" dirty="0" smtClean="0">
                <a:solidFill>
                  <a:schemeClr val="bg1"/>
                </a:solidFill>
                <a:latin typeface="微软雅黑" panose="020B0503020204020204" pitchFamily="34" charset="-122"/>
                <a:ea typeface="微软雅黑" panose="020B0503020204020204" pitchFamily="34" charset="-122"/>
              </a:rPr>
              <a:t>文品读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380676"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素材积累</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190422"/>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鲁迅以呐喊唤醒那些沉睡的人性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他的笔直指人性之恶。</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五四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狂飙突进的时候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当本民族的精英为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启蒙、科学、民主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奔走呼号的时候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鲁迅深邃的目光投向遥远的未来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在那样的暗夜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他思考的是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启蒙、科学、民主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之后的事情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他追问的是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娜拉走后怎样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的人生。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辛亥革命推翻了几千年的帝制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然而那些沉潜的规则习惯仍在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民族的劣根性还在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人性的恶更是难以剔除。</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狂人、阿</a:t>
            </a:r>
            <a:r>
              <a:rPr lang="en-US" altLang="zh-CN" sz="2200" dirty="0">
                <a:solidFill>
                  <a:srgbClr val="000000"/>
                </a:solidFill>
                <a:latin typeface="Times New Roman" panose="02020603050405020304" pitchFamily="18" charset="0"/>
                <a:cs typeface="Times New Roman" panose="02020603050405020304" pitchFamily="18" charset="0"/>
              </a:rPr>
              <a:t>Q</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、孔乙己、祥林嫂</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过去在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今天犹在。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中国人的内心隐藏的虚伪和冷漠依然。</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鲁迅说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惯于长夜过春时。</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鲁迅说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风雨如磐暗故园。</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鲁迅说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教育是要立人。</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鲁迅说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寒凝大地发春华。</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38438579"/>
      </p:ext>
    </p:extLst>
  </p:cSld>
  <p:clrMapOvr>
    <a:masterClrMapping/>
  </p:clrMapOvr>
  <p:transition spd="slow">
    <p:cover dir="u"/>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836712"/>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美</a:t>
            </a:r>
            <a:r>
              <a:rPr lang="zh-CN" altLang="en-US" sz="1200" dirty="0" smtClean="0">
                <a:solidFill>
                  <a:schemeClr val="bg1"/>
                </a:solidFill>
                <a:latin typeface="微软雅黑" panose="020B0503020204020204" pitchFamily="34" charset="-122"/>
                <a:ea typeface="微软雅黑" panose="020B0503020204020204" pitchFamily="34" charset="-122"/>
              </a:rPr>
              <a:t>文品读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380676"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素材积累</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441956"/>
            <a:ext cx="8128000" cy="450732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鲁迅的遗体上覆盖的一面猎猎旗帜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上书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民族魂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和孩子们一起走进先生的《祝福》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我们一起思考它当下的意义。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祥林嫂两次丧夫一次失子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这人生的创伤剧痛都是表象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祥林嫂的另一个名字就是弱者、不幸者。</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然而我们这个所谓的文明的人类给予了她什么呢</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鲁迅拷问的是人类的灵魂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也是他自己的灵魂。孩子们写下了自己的思考和感悟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虽然稚嫩却有温度。</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我想起郁达夫的沉痛之语</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没有伟大的人物出现的民族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是世界上最可怜的生物之群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有了伟大的人物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而不知拥护、爱戴、崇仰的国家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是没有希望的奴隶之邦。</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07542414"/>
      </p:ext>
    </p:extLst>
  </p:cSld>
  <p:clrMapOvr>
    <a:masterClrMapping/>
  </p:clrMapOvr>
  <p:transition spd="slow">
    <p:strips dir="ru"/>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836712"/>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美</a:t>
            </a:r>
            <a:r>
              <a:rPr lang="zh-CN" altLang="en-US" sz="1200" dirty="0" smtClean="0">
                <a:solidFill>
                  <a:schemeClr val="bg1"/>
                </a:solidFill>
                <a:latin typeface="微软雅黑" panose="020B0503020204020204" pitchFamily="34" charset="-122"/>
                <a:ea typeface="微软雅黑" panose="020B0503020204020204" pitchFamily="34" charset="-122"/>
              </a:rPr>
              <a:t>文品读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380676"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素材积累</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2716732"/>
            <a:ext cx="8128000" cy="167853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艺黑简体" panose="03000509000000000000" pitchFamily="65" charset="-122"/>
                <a:cs typeface="Times New Roman" panose="02020603050405020304" pitchFamily="18" charset="0"/>
              </a:rPr>
              <a:t>品读提示</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鲁迅的文章不追求华美的辞藻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不苛求惊心动魄的情节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从来只求那平淡中的丝丝动人。他借疯人说话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却句句在理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让人在笑过之后不由得感到那字里行间的讽刺力量。鲁迅是我们民族灵魂的象征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这样一个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民族魂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我们不能舍弃</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46445812"/>
      </p:ext>
    </p:extLst>
  </p:cSld>
  <p:clrMapOvr>
    <a:masterClrMapping/>
  </p:clrMapOvr>
  <p:transition spd="slow"/>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a:hlinkClick r:id="rId2" action="ppaction://hlinksldjump"/>
          </p:cNvPr>
          <p:cNvSpPr/>
          <p:nvPr/>
        </p:nvSpPr>
        <p:spPr>
          <a:xfrm>
            <a:off x="467544" y="836712"/>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美文品读</a:t>
            </a:r>
          </a:p>
        </p:txBody>
      </p:sp>
      <p:sp>
        <p:nvSpPr>
          <p:cNvPr id="13" name="矩形 12">
            <a:hlinkClick r:id="rId3" action="ppaction://hlinksldjump"/>
          </p:cNvPr>
          <p:cNvSpPr/>
          <p:nvPr/>
        </p:nvSpPr>
        <p:spPr>
          <a:xfrm>
            <a:off x="1380676" y="836712"/>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素材积累</a:t>
            </a:r>
          </a:p>
        </p:txBody>
      </p:sp>
      <p:sp>
        <p:nvSpPr>
          <p:cNvPr id="2" name="矩形 1"/>
          <p:cNvSpPr>
            <a:spLocks noChangeAspect="1"/>
          </p:cNvSpPr>
          <p:nvPr/>
        </p:nvSpPr>
        <p:spPr>
          <a:xfrm>
            <a:off x="508000" y="1118414"/>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鲁迅作为新文化运动的领袖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a:t>
            </a:r>
            <a:r>
              <a:rPr lang="en-US" altLang="zh-CN" sz="2200" dirty="0">
                <a:solidFill>
                  <a:srgbClr val="000000"/>
                </a:solidFill>
                <a:latin typeface="Times New Roman" panose="02020603050405020304" pitchFamily="18" charset="0"/>
                <a:cs typeface="Times New Roman" panose="02020603050405020304" pitchFamily="18" charset="0"/>
              </a:rPr>
              <a:t>20</a:t>
            </a:r>
            <a:r>
              <a:rPr lang="zh-CN" altLang="zh-CN" sz="2200" dirty="0">
                <a:solidFill>
                  <a:srgbClr val="000000"/>
                </a:solidFill>
                <a:latin typeface="Times New Roman" panose="02020603050405020304" pitchFamily="18" charset="0"/>
                <a:cs typeface="Times New Roman" panose="02020603050405020304" pitchFamily="18" charset="0"/>
              </a:rPr>
              <a:t>世纪初期的中国病态社会有着深刻的认识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他的犀利的笔锋能触及社会的最深层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去解剖他人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也解剖自己。《祝福》就是这样的文章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下面的材料可以作为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勇敢地解剖自己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不要以善良的名义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拯救灵魂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等立意的作文素材。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NEU-BZ-S9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作品中的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是一个接受了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五四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新思想熏陶的知识青年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对于孤苦的祥林嫂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本应伸出援助之手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拯救她于水深火热之中。可是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当祥林嫂问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一个人死了之后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究竟有没有魂灵的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却回答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那是</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楷体" panose="02010609060101010101" pitchFamily="49" charset="-122"/>
                <a:ea typeface="方正书宋_GBK" panose="03000509000000000000" pitchFamily="65"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实在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我说不清</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究竟有没有魂灵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我也说不清。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说不清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更加坚定了祥林嫂所信奉的人死之后有魂灵的信念。一方面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她死之后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要被锯成两半分给两个男人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另一方面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她死之后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又可以和自己想念的阿毛相聚了。在这种矛盾的冲突中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祥林嫂走向了死地。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本来是出于善良的愿望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但这种柔弱的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善良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难以拯救濒危的灵魂。</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88165922"/>
      </p:ext>
    </p:extLst>
  </p:cSld>
  <p:clrMapOvr>
    <a:masterClrMapping/>
  </p:clrMapOvr>
  <p:transition spd="slow">
    <p:checker dir="vert"/>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a:hlinkClick r:id="rId2" action="ppaction://hlinksldjump"/>
          </p:cNvPr>
          <p:cNvSpPr/>
          <p:nvPr/>
        </p:nvSpPr>
        <p:spPr>
          <a:xfrm>
            <a:off x="467544" y="836712"/>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美文品读</a:t>
            </a:r>
          </a:p>
        </p:txBody>
      </p:sp>
      <p:sp>
        <p:nvSpPr>
          <p:cNvPr id="13" name="矩形 12">
            <a:hlinkClick r:id="rId3" action="ppaction://hlinksldjump"/>
          </p:cNvPr>
          <p:cNvSpPr/>
          <p:nvPr/>
        </p:nvSpPr>
        <p:spPr>
          <a:xfrm>
            <a:off x="1380676" y="836712"/>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素材积累</a:t>
            </a:r>
          </a:p>
        </p:txBody>
      </p:sp>
      <p:sp>
        <p:nvSpPr>
          <p:cNvPr id="3" name="矩形 2"/>
          <p:cNvSpPr>
            <a:spLocks noChangeAspect="1"/>
          </p:cNvSpPr>
          <p:nvPr/>
        </p:nvSpPr>
        <p:spPr>
          <a:xfrm>
            <a:off x="508000" y="1701069"/>
            <a:ext cx="8128000" cy="370986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NEU-BZ-S9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在《祝福》中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似乎不乏表面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善良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柳妈就是其中一个。她和祥林嫂一样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靠出卖自己的劳动力为生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她不杀生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她出于拯救祥林嫂灵魂的目的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告诉了祥林嫂死后有魂灵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如不捐门槛死后将被锯成两半的事。由于她是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善女人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她与祥林嫂一样要靠帮工生活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对祥林嫂来说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她的说法更具有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可信性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亲和力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也因她表面的善良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所以最具有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毒害性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。反对封建迷信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提倡民主科学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已经整整一个世纪了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在今天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受迫害的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祥林嫂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时有所闻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披着善良的外衣、满脑子牛鬼蛇神轮回报应的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柳妈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更随处可见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这难道不应引起我们的高度重视吗</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540309224"/>
      </p:ext>
    </p:extLst>
  </p:cSld>
  <p:clrMapOvr>
    <a:masterClrMapping/>
  </p:clrMapOvr>
  <p:transition spd="slow">
    <p:pull dir="ru"/>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a:hlinkClick r:id="rId2" action="ppaction://hlinksldjump"/>
          </p:cNvPr>
          <p:cNvSpPr/>
          <p:nvPr/>
        </p:nvSpPr>
        <p:spPr>
          <a:xfrm>
            <a:off x="467544" y="836712"/>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美文品读</a:t>
            </a:r>
          </a:p>
        </p:txBody>
      </p:sp>
      <p:sp>
        <p:nvSpPr>
          <p:cNvPr id="13" name="矩形 12">
            <a:hlinkClick r:id="rId3" action="ppaction://hlinksldjump"/>
          </p:cNvPr>
          <p:cNvSpPr/>
          <p:nvPr/>
        </p:nvSpPr>
        <p:spPr>
          <a:xfrm>
            <a:off x="1380676" y="836712"/>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素材积累</a:t>
            </a:r>
          </a:p>
        </p:txBody>
      </p:sp>
      <p:sp>
        <p:nvSpPr>
          <p:cNvPr id="4" name="矩形 3"/>
          <p:cNvSpPr>
            <a:spLocks noChangeAspect="1"/>
          </p:cNvSpPr>
          <p:nvPr/>
        </p:nvSpPr>
        <p:spPr>
          <a:xfrm>
            <a:off x="508000" y="1412776"/>
            <a:ext cx="8128000" cy="450732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NEU-BZ-S9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鲁迅不是帝王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不是将军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他无须挥舞权杖。作为旧世界的逆子贰臣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唯以他的人格和思想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招引了大群年轻的奴隶。他把对于民族和人类的热爱理解得那么深沉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乃至他的目光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几乎只让人望见直逼现实的愤怒火焰。数千年的僵尸政治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东方文明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专制、强暴、虚伪、保守和蒙昧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都是他攻击的目标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他教奴隶们如何反抗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钻网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如何进行韧性的战斗。他虽然注意实力的保存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却不惮牺牲自己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必要时照例地单身鏖战。在一生中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他呐喊过也彷徨过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甚至在独站着作战的晚年仍然背负着难耐的寂寞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但是从来耻于屈服和停顿。中国的思想文化界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没有一个人像他一样赢来众多的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私敌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没有一个人像他一样招致密集的刀箭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也就没有一个人获得比他更为辉煌的战绩。</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134549169"/>
      </p:ext>
    </p:extLst>
  </p:cSld>
  <p:clrMapOvr>
    <a:masterClrMapping/>
  </p:clrMapOvr>
  <p:transition spd="slow">
    <p:cut thruBlk="1"/>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76230" y="836712"/>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新课助读</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 name="矩形 4">
            <a:hlinkClick r:id="rId3" action="ppaction://hlinksldjump"/>
          </p:cNvPr>
          <p:cNvSpPr/>
          <p:nvPr/>
        </p:nvSpPr>
        <p:spPr>
          <a:xfrm>
            <a:off x="1528927" y="836712"/>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自主梳理</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3437771"/>
            <a:ext cx="8128000" cy="330359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《祝福》发表于</a:t>
            </a:r>
            <a:r>
              <a:rPr lang="en-US" altLang="zh-CN" sz="2200" dirty="0">
                <a:solidFill>
                  <a:srgbClr val="000000"/>
                </a:solidFill>
                <a:latin typeface="Times New Roman" panose="02020603050405020304" pitchFamily="18" charset="0"/>
                <a:cs typeface="Times New Roman" panose="02020603050405020304" pitchFamily="18" charset="0"/>
              </a:rPr>
              <a:t>1924</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是鲁迅的小说集《彷徨》的第一篇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故事反映的是辛亥革命后中国农村的黑暗现实。农民问题是鲁迅这一时期一直在探索的问题。辛亥革命后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旧中国农村的黑暗是空前的。虽然辛亥革命推翻了清王朝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赶跑了皇帝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但中国仍然处于帝国主义和封建主义的统治和压迫下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封建的思想观念和礼教仍然顽固地束缚着广大农民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尤其是妇女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更是承受着难以想象的肉体上和精神上的双重重压。正是在这样的背景下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鲁迅的小说《祝福》应运而生了。在小说中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鲁迅深刻地揭露了封建礼教的流弊和余毒。</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8" name="Y02.eps" descr="id:2147494638;FounderCES"/>
          <p:cNvPicPr/>
          <p:nvPr/>
        </p:nvPicPr>
        <p:blipFill>
          <a:blip r:embed="rId4"/>
          <a:stretch>
            <a:fillRect/>
          </a:stretch>
        </p:blipFill>
        <p:spPr>
          <a:xfrm>
            <a:off x="3635896" y="1198053"/>
            <a:ext cx="1728192" cy="2273133"/>
          </a:xfrm>
          <a:prstGeom prst="rect">
            <a:avLst/>
          </a:prstGeom>
        </p:spPr>
      </p:pic>
    </p:spTree>
    <p:extLst>
      <p:ext uri="{BB962C8B-B14F-4D97-AF65-F5344CB8AC3E}">
        <p14:creationId xmlns:p14="http://schemas.microsoft.com/office/powerpoint/2010/main" val="2602319192"/>
      </p:ext>
    </p:extLst>
  </p:cSld>
  <p:clrMapOvr>
    <a:masterClrMapping/>
  </p:clrMapOvr>
  <p:transition spd="slow">
    <p:strips dir="rd"/>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76230" y="836712"/>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新课助读</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 name="矩形 4">
            <a:hlinkClick r:id="rId3" action="ppaction://hlinksldjump"/>
          </p:cNvPr>
          <p:cNvSpPr/>
          <p:nvPr/>
        </p:nvSpPr>
        <p:spPr>
          <a:xfrm>
            <a:off x="1528927" y="836712"/>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自主梳理</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505471"/>
            <a:ext cx="8128000" cy="410105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NEU-BZ-S92"/>
                <a:ea typeface="NEU-BZ-S9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鲁迅</a:t>
            </a:r>
            <a:r>
              <a:rPr lang="en-US" altLang="zh-CN" sz="2200" dirty="0">
                <a:solidFill>
                  <a:srgbClr val="000000"/>
                </a:solidFill>
                <a:latin typeface="Times New Roman" panose="02020603050405020304" pitchFamily="18" charset="0"/>
                <a:cs typeface="Times New Roman" panose="02020603050405020304" pitchFamily="18" charset="0"/>
              </a:rPr>
              <a:t>(1881—1936),</a:t>
            </a:r>
            <a:r>
              <a:rPr lang="zh-CN" altLang="zh-CN" sz="2200" dirty="0">
                <a:solidFill>
                  <a:srgbClr val="000000"/>
                </a:solidFill>
                <a:latin typeface="Times New Roman" panose="02020603050405020304" pitchFamily="18" charset="0"/>
                <a:cs typeface="Times New Roman" panose="02020603050405020304" pitchFamily="18" charset="0"/>
              </a:rPr>
              <a:t>原名周树人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字豫才。文学家、思想家和革命家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中国现代文学的奠基人之一。其作品有小说集《呐喊》《彷徨》《故事新编》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杂文集《坟》《热风》《华盖集》《华盖集续编》等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散文诗集《野草》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散文集《朝花夕拾》。其中</a:t>
            </a:r>
            <a:r>
              <a:rPr lang="en-US" altLang="zh-CN" sz="2200" dirty="0">
                <a:solidFill>
                  <a:srgbClr val="000000"/>
                </a:solidFill>
                <a:latin typeface="Times New Roman" panose="02020603050405020304" pitchFamily="18" charset="0"/>
                <a:cs typeface="Times New Roman" panose="02020603050405020304" pitchFamily="18" charset="0"/>
              </a:rPr>
              <a:t>1921</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12</a:t>
            </a:r>
            <a:r>
              <a:rPr lang="zh-CN" altLang="zh-CN" sz="2200" dirty="0">
                <a:solidFill>
                  <a:srgbClr val="000000"/>
                </a:solidFill>
                <a:latin typeface="Times New Roman" panose="02020603050405020304" pitchFamily="18" charset="0"/>
                <a:cs typeface="Times New Roman" panose="02020603050405020304" pitchFamily="18" charset="0"/>
              </a:rPr>
              <a:t>月发表的《阿</a:t>
            </a:r>
            <a:r>
              <a:rPr lang="en-US" altLang="zh-CN" sz="2200" dirty="0">
                <a:solidFill>
                  <a:srgbClr val="000000"/>
                </a:solidFill>
                <a:latin typeface="Times New Roman" panose="02020603050405020304" pitchFamily="18" charset="0"/>
                <a:cs typeface="Times New Roman" panose="02020603050405020304" pitchFamily="18" charset="0"/>
              </a:rPr>
              <a:t>Q</a:t>
            </a:r>
            <a:r>
              <a:rPr lang="zh-CN" altLang="zh-CN" sz="2200" dirty="0">
                <a:solidFill>
                  <a:srgbClr val="000000"/>
                </a:solidFill>
                <a:latin typeface="Times New Roman" panose="02020603050405020304" pitchFamily="18" charset="0"/>
                <a:cs typeface="Times New Roman" panose="02020603050405020304" pitchFamily="18" charset="0"/>
              </a:rPr>
              <a:t>正传》是具有世界影响的名篇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第一篇白话小说《狂人日记》在中国现代文学史上具有重要的地位。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NEU-BZ-S92"/>
                <a:ea typeface="NEU-BZ-S9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祝福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是旧时浙江绍兴一带曾经流行的一种习俗。每当旧历年底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地主和有钱人家举行年终大典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杀鸡、宰鹅、买猪肉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并将其煮熟作为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福礼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恭请天神和祖宗享用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感谢他们保佑一年的平安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并祈求来年的幸福。</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208229907"/>
      </p:ext>
    </p:extLst>
  </p:cSld>
  <p:clrMapOvr>
    <a:masterClrMapping/>
  </p:clrMapOvr>
  <p:transition spd="slow">
    <p:pull dir="ru"/>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3" action="ppaction://hlinksldjump"/>
          </p:cNvPr>
          <p:cNvSpPr/>
          <p:nvPr/>
        </p:nvSpPr>
        <p:spPr>
          <a:xfrm>
            <a:off x="476230" y="836712"/>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新课助读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1528927" y="836712"/>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自主梳理</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180176"/>
            <a:ext cx="1591782" cy="498598"/>
          </a:xfrm>
          <a:prstGeom prst="rect">
            <a:avLst/>
          </a:prstGeom>
        </p:spPr>
        <p:txBody>
          <a:bodyPr wrap="none">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注</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字音</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821208634"/>
              </p:ext>
            </p:extLst>
          </p:nvPr>
        </p:nvGraphicFramePr>
        <p:xfrm>
          <a:off x="508000" y="1669599"/>
          <a:ext cx="8128000" cy="5387741"/>
        </p:xfrm>
        <a:graphic>
          <a:graphicData uri="http://schemas.openxmlformats.org/presentationml/2006/ole">
            <mc:AlternateContent xmlns:mc="http://schemas.openxmlformats.org/markup-compatibility/2006">
              <mc:Choice xmlns:v="urn:schemas-microsoft-com:vml" Requires="v">
                <p:oleObj spid="_x0000_s2052" name="文档" r:id="rId6" imgW="3893887" imgH="2581469" progId="Word.Document.12">
                  <p:embed/>
                </p:oleObj>
              </mc:Choice>
              <mc:Fallback>
                <p:oleObj name="文档" r:id="rId6" imgW="3893887" imgH="2581469" progId="Word.Document.12">
                  <p:embed/>
                  <p:pic>
                    <p:nvPicPr>
                      <p:cNvPr id="0" name=""/>
                      <p:cNvPicPr/>
                      <p:nvPr/>
                    </p:nvPicPr>
                    <p:blipFill>
                      <a:blip r:embed="rId7"/>
                      <a:stretch>
                        <a:fillRect/>
                      </a:stretch>
                    </p:blipFill>
                    <p:spPr>
                      <a:xfrm>
                        <a:off x="508000" y="1669599"/>
                        <a:ext cx="8128000" cy="5387741"/>
                      </a:xfrm>
                      <a:prstGeom prst="rect">
                        <a:avLst/>
                      </a:prstGeom>
                    </p:spPr>
                  </p:pic>
                </p:oleObj>
              </mc:Fallback>
            </mc:AlternateContent>
          </a:graphicData>
        </a:graphic>
      </p:graphicFrame>
    </p:spTree>
    <p:extLst>
      <p:ext uri="{BB962C8B-B14F-4D97-AF65-F5344CB8AC3E}">
        <p14:creationId xmlns:p14="http://schemas.microsoft.com/office/powerpoint/2010/main" val="938876198"/>
      </p:ext>
    </p:extLst>
  </p:cSld>
  <p:clrMapOvr>
    <a:masterClrMapping/>
  </p:clrMapOvr>
  <p:transition spd="slow">
    <p:wip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3" action="ppaction://hlinksldjump"/>
          </p:cNvPr>
          <p:cNvSpPr/>
          <p:nvPr/>
        </p:nvSpPr>
        <p:spPr>
          <a:xfrm>
            <a:off x="476230" y="836712"/>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新课助读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1528927" y="836712"/>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自主梳理</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4" name="矩形 3"/>
          <p:cNvSpPr>
            <a:spLocks noChangeAspect="1"/>
          </p:cNvSpPr>
          <p:nvPr/>
        </p:nvSpPr>
        <p:spPr>
          <a:xfrm>
            <a:off x="508000" y="1700808"/>
            <a:ext cx="1591782" cy="498598"/>
          </a:xfrm>
          <a:prstGeom prst="rect">
            <a:avLst/>
          </a:prstGeom>
        </p:spPr>
        <p:txBody>
          <a:bodyPr wrap="none">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写</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汉字</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5" name="对象 4"/>
          <p:cNvGraphicFramePr>
            <a:graphicFrameLocks noChangeAspect="1"/>
          </p:cNvGraphicFramePr>
          <p:nvPr>
            <p:extLst>
              <p:ext uri="{D42A27DB-BD31-4B8C-83A1-F6EECF244321}">
                <p14:modId xmlns:p14="http://schemas.microsoft.com/office/powerpoint/2010/main" val="2315731319"/>
              </p:ext>
            </p:extLst>
          </p:nvPr>
        </p:nvGraphicFramePr>
        <p:xfrm>
          <a:off x="508000" y="2176341"/>
          <a:ext cx="8128000" cy="3412899"/>
        </p:xfrm>
        <a:graphic>
          <a:graphicData uri="http://schemas.openxmlformats.org/presentationml/2006/ole">
            <mc:AlternateContent xmlns:mc="http://schemas.openxmlformats.org/markup-compatibility/2006">
              <mc:Choice xmlns:v="urn:schemas-microsoft-com:vml" Requires="v">
                <p:oleObj spid="_x0000_s3076" name="文档" r:id="rId6" imgW="3893887" imgH="1635422" progId="Word.Document.12">
                  <p:embed/>
                </p:oleObj>
              </mc:Choice>
              <mc:Fallback>
                <p:oleObj name="文档" r:id="rId6" imgW="3893887" imgH="1635422" progId="Word.Document.12">
                  <p:embed/>
                  <p:pic>
                    <p:nvPicPr>
                      <p:cNvPr id="0" name=""/>
                      <p:cNvPicPr/>
                      <p:nvPr/>
                    </p:nvPicPr>
                    <p:blipFill>
                      <a:blip r:embed="rId7"/>
                      <a:stretch>
                        <a:fillRect/>
                      </a:stretch>
                    </p:blipFill>
                    <p:spPr>
                      <a:xfrm>
                        <a:off x="508000" y="2176341"/>
                        <a:ext cx="8128000" cy="3412899"/>
                      </a:xfrm>
                      <a:prstGeom prst="rect">
                        <a:avLst/>
                      </a:prstGeom>
                    </p:spPr>
                  </p:pic>
                </p:oleObj>
              </mc:Fallback>
            </mc:AlternateContent>
          </a:graphicData>
        </a:graphic>
      </p:graphicFrame>
    </p:spTree>
    <p:extLst>
      <p:ext uri="{BB962C8B-B14F-4D97-AF65-F5344CB8AC3E}">
        <p14:creationId xmlns:p14="http://schemas.microsoft.com/office/powerpoint/2010/main" val="477828413"/>
      </p:ext>
    </p:extLst>
  </p:cSld>
  <p:clrMapOvr>
    <a:masterClrMapping/>
  </p:clrMapOvr>
  <p:transition spd="slow"/>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76230" y="836712"/>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新课助读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528927" y="836712"/>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自主梳理</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268760"/>
            <a:ext cx="8128000" cy="4938981"/>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解词义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不更事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经历世事不多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即缺乏社会经验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不懂世故人情。更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经历。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怨府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怨恨集中的所在。文中指埋怨的对象。</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悚然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害怕的样子。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出格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超越常规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与众不同。</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鄙薄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文中指轻视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看不起。</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诡秘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行动、态度等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隐秘不易捉摸。</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百无聊赖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精神无所依托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感到非常无聊。</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沸反盈天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形容人声喧嚣杂乱。沸反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像沸水一样翻腾。盈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满。</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宽洪大量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形容人度量大。现写作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宽宏大量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精明强干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机警聪明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办事能力很强。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寻死觅活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企图自杀。多指用寻死来吓唬人。</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270641291"/>
      </p:ext>
    </p:extLst>
  </p:cSld>
  <p:clrMapOvr>
    <a:masterClrMapping/>
  </p:clrMapOvr>
  <p:transition spd="slow">
    <p:pull dir="rd"/>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76230" y="836712"/>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新课助读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528927" y="836712"/>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自主梳理</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 name="矩形 4"/>
          <p:cNvSpPr>
            <a:spLocks noChangeAspect="1"/>
          </p:cNvSpPr>
          <p:nvPr/>
        </p:nvSpPr>
        <p:spPr>
          <a:xfrm>
            <a:off x="508000" y="1708603"/>
            <a:ext cx="8128000" cy="369479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辨用法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鉴于</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基于</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四叔虽然照例皱过眉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鉴于</a:t>
            </a:r>
            <a:r>
              <a:rPr lang="zh-CN" altLang="zh-CN" sz="2200" dirty="0">
                <a:solidFill>
                  <a:srgbClr val="000000"/>
                </a:solidFill>
                <a:latin typeface="Times New Roman" panose="02020603050405020304" pitchFamily="18" charset="0"/>
                <a:cs typeface="Times New Roman" panose="02020603050405020304" pitchFamily="18" charset="0"/>
              </a:rPr>
              <a:t>向来雇用女工之难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也就并不大反对。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基于</a:t>
            </a:r>
            <a:r>
              <a:rPr lang="zh-CN" altLang="zh-CN" sz="2200" dirty="0">
                <a:solidFill>
                  <a:srgbClr val="000000"/>
                </a:solidFill>
                <a:latin typeface="Times New Roman" panose="02020603050405020304" pitchFamily="18" charset="0"/>
                <a:cs typeface="Times New Roman" panose="02020603050405020304" pitchFamily="18" charset="0"/>
              </a:rPr>
              <a:t>以上理由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我不赞成他的意见。</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艺黑简体" panose="03000509000000000000" pitchFamily="65" charset="-122"/>
                <a:cs typeface="Times New Roman" panose="02020603050405020304" pitchFamily="18" charset="0"/>
              </a:rPr>
              <a:t>提示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鉴于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介词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表示以某种情况为前提加以考虑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连词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用在表示因果关系的复句中前一分句句首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指出后一分句行为的依据、原因或理由。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基于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介词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表示以某种事物作为结论的前提或语言行动的基础。</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8" name="矩形 7"/>
          <p:cNvSpPr/>
          <p:nvPr/>
        </p:nvSpPr>
        <p:spPr>
          <a:xfrm>
            <a:off x="4022103" y="2564904"/>
            <a:ext cx="54989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161511" y="3369504"/>
            <a:ext cx="54989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87281057"/>
      </p:ext>
    </p:extLst>
  </p:cSld>
  <p:clrMapOvr>
    <a:masterClrMapping/>
  </p:clrMapOvr>
  <p:transition spd="slow">
    <p:pull dir="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9"/>
                                        </p:tgtEl>
                                      </p:cBhvr>
                                    </p:animEffect>
                                    <p:set>
                                      <p:cBhvr>
                                        <p:cTn id="12" dur="1" fill="hold">
                                          <p:stCondLst>
                                            <p:cond delay="499"/>
                                          </p:stCondLst>
                                        </p:cTn>
                                        <p:tgtEl>
                                          <p:spTgt spid="9"/>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5">
                                            <p:txEl>
                                              <p:pRg st="4" end="4"/>
                                            </p:txEl>
                                          </p:spTgt>
                                        </p:tgtEl>
                                        <p:attrNameLst>
                                          <p:attrName>style.visibility</p:attrName>
                                        </p:attrNameLst>
                                      </p:cBhvr>
                                      <p:to>
                                        <p:strVal val="visible"/>
                                      </p:to>
                                    </p:set>
                                    <p:animEffect transition="in" filter="wipe(down)">
                                      <p:cBhvr>
                                        <p:cTn id="17" dur="500"/>
                                        <p:tgtEl>
                                          <p:spTgt spid="5">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76230" y="836712"/>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新课助读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528927" y="836712"/>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自主梳理</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114868"/>
            <a:ext cx="8128000" cy="288226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横七竖八</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乱七八糟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煮熟之后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横七竖八</a:t>
            </a:r>
            <a:r>
              <a:rPr lang="zh-CN" altLang="zh-CN" sz="2200" dirty="0">
                <a:solidFill>
                  <a:srgbClr val="000000"/>
                </a:solidFill>
                <a:latin typeface="Times New Roman" panose="02020603050405020304" pitchFamily="18" charset="0"/>
                <a:cs typeface="Times New Roman" panose="02020603050405020304" pitchFamily="18" charset="0"/>
              </a:rPr>
              <a:t>的插些筷子在这类东西上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可就称为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福礼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她心里现在</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乱七八糟</a:t>
            </a:r>
            <a:r>
              <a:rPr lang="zh-CN" altLang="zh-CN" sz="2200" dirty="0">
                <a:solidFill>
                  <a:srgbClr val="000000"/>
                </a:solidFill>
                <a:latin typeface="Times New Roman" panose="02020603050405020304" pitchFamily="18" charset="0"/>
                <a:cs typeface="Times New Roman" panose="02020603050405020304" pitchFamily="18" charset="0"/>
              </a:rPr>
              <a:t>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不要再责备她了。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艺黑简体" panose="03000509000000000000" pitchFamily="65" charset="-122"/>
                <a:cs typeface="Times New Roman" panose="02020603050405020304" pitchFamily="18" charset="0"/>
              </a:rPr>
              <a:t>提示</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两者都表示混乱的意思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但使用的对象不同。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横七竖八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形容纵横杂乱。一般不用在抽象的事物上。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乱七八糟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形容混乱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乱糟糟的。可以用在抽象的事物上。</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p:nvPr/>
        </p:nvSpPr>
        <p:spPr>
          <a:xfrm>
            <a:off x="2339752" y="2575921"/>
            <a:ext cx="110777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2544242" y="3385189"/>
            <a:ext cx="110777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551532124"/>
      </p:ext>
    </p:extLst>
  </p:cSld>
  <p:clrMapOvr>
    <a:masterClrMapping/>
  </p:clrMapOvr>
  <p:transition spd="slow">
    <p:blinds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2">
                                            <p:txEl>
                                              <p:pRg st="3" end="3"/>
                                            </p:txEl>
                                          </p:spTgt>
                                        </p:tgtEl>
                                        <p:attrNameLst>
                                          <p:attrName>style.visibility</p:attrName>
                                        </p:attrNameLst>
                                      </p:cBhvr>
                                      <p:to>
                                        <p:strVal val="visible"/>
                                      </p:to>
                                    </p:set>
                                    <p:animEffect transition="in" filter="wipe(down)">
                                      <p:cBhvr>
                                        <p:cTn id="17"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8" grpId="0" animBg="1"/>
    </p:bldLst>
  </p:timing>
</p:sld>
</file>

<file path=ppt/theme/theme1.xml><?xml version="1.0" encoding="utf-8"?>
<a:theme xmlns:a="http://schemas.openxmlformats.org/drawingml/2006/main" name="测控设计模板14新">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测控设计模板14新</Template>
  <TotalTime>245</TotalTime>
  <Words>4020</Words>
  <Application>Microsoft Office PowerPoint</Application>
  <PresentationFormat>全屏显示(4:3)</PresentationFormat>
  <Paragraphs>160</Paragraphs>
  <Slides>28</Slides>
  <Notes>0</Notes>
  <HiddenSlides>0</HiddenSlides>
  <MMClips>0</MMClips>
  <ScaleCrop>false</ScaleCrop>
  <HeadingPairs>
    <vt:vector size="8" baseType="variant">
      <vt:variant>
        <vt:lpstr>已用的字体</vt:lpstr>
      </vt:variant>
      <vt:variant>
        <vt:i4>12</vt:i4>
      </vt:variant>
      <vt:variant>
        <vt:lpstr>主题</vt:lpstr>
      </vt:variant>
      <vt:variant>
        <vt:i4>1</vt:i4>
      </vt:variant>
      <vt:variant>
        <vt:lpstr>嵌入 OLE 服务器</vt:lpstr>
      </vt:variant>
      <vt:variant>
        <vt:i4>1</vt:i4>
      </vt:variant>
      <vt:variant>
        <vt:lpstr>幻灯片标题</vt:lpstr>
      </vt:variant>
      <vt:variant>
        <vt:i4>28</vt:i4>
      </vt:variant>
    </vt:vector>
  </HeadingPairs>
  <TitlesOfParts>
    <vt:vector size="42" baseType="lpstr">
      <vt:lpstr>NEU-BZ-S92</vt:lpstr>
      <vt:lpstr>方正书宋_GBK</vt:lpstr>
      <vt:lpstr>方正宋黑_GBK</vt:lpstr>
      <vt:lpstr>方正艺黑简体</vt:lpstr>
      <vt:lpstr>仿宋</vt:lpstr>
      <vt:lpstr>黑体</vt:lpstr>
      <vt:lpstr>楷体</vt:lpstr>
      <vt:lpstr>宋体</vt:lpstr>
      <vt:lpstr>微软雅黑</vt:lpstr>
      <vt:lpstr>Arial</vt:lpstr>
      <vt:lpstr>Calibri</vt:lpstr>
      <vt:lpstr>Times New Roman</vt:lpstr>
      <vt:lpstr>测控设计模板14新</vt:lpstr>
      <vt:lpstr>文档</vt:lpstr>
      <vt:lpstr>2　祝　福</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CHINA</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语文备课大师【全免费】</dc:title>
  <dc:description>语文备课大师【全免费】</dc:description>
  <cp:lastModifiedBy>dbc</cp:lastModifiedBy>
  <cp:revision>语文备课大师【全免费】</cp:revision>
  <dcterms:created xsi:type="dcterms:W3CDTF">2015-04-23T00:36:31Z</dcterms:created>
  <dcterms:modified xsi:type="dcterms:W3CDTF">2017-05-15T01:53:18Z</dcterms:modified>
</cp:coreProperties>
</file>

<file path=docProps/custom.xml><?xml version="1.0" encoding="utf-8"?>
<Properties xmlns="http://schemas.openxmlformats.org/officeDocument/2006/custom-properties" xmlns:vt="http://schemas.openxmlformats.org/officeDocument/2006/docPropsVTypes">
  <property fmtid="{64440492-4C8B-11D1-8B70-080036B11A03}" pid="4">
    <vt:lpwstr>语文备课大师【全免费】</vt:lpwstr>
  </property>
</Properties>
</file>