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Default Extension="png" ContentType="image/png"/>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sldIdLst>
    <p:sldId id="260" r:id="rId2"/>
    <p:sldId id="348" r:id="rId3"/>
    <p:sldId id="288" r:id="rId4"/>
    <p:sldId id="349" r:id="rId5"/>
    <p:sldId id="350" r:id="rId6"/>
    <p:sldId id="351" r:id="rId7"/>
    <p:sldId id="352" r:id="rId8"/>
    <p:sldId id="353" r:id="rId9"/>
    <p:sldId id="354" r:id="rId10"/>
    <p:sldId id="355" r:id="rId11"/>
    <p:sldId id="356" r:id="rId12"/>
    <p:sldId id="357" r:id="rId13"/>
    <p:sldId id="358" r:id="rId14"/>
    <p:sldId id="359" r:id="rId15"/>
    <p:sldId id="360" r:id="rId16"/>
    <p:sldId id="361" r:id="rId17"/>
    <p:sldId id="362" r:id="rId18"/>
    <p:sldId id="363" r:id="rId19"/>
    <p:sldId id="364" r:id="rId20"/>
    <p:sldId id="335" r:id="rId21"/>
    <p:sldId id="365" r:id="rId22"/>
    <p:sldId id="366" r:id="rId23"/>
    <p:sldId id="367" r:id="rId24"/>
    <p:sldId id="368" r:id="rId25"/>
    <p:sldId id="369" r:id="rId26"/>
    <p:sldId id="370" r:id="rId27"/>
    <p:sldId id="371" r:id="rId28"/>
    <p:sldId id="372" r:id="rId29"/>
    <p:sldId id="373" r:id="rId30"/>
    <p:sldId id="374" r:id="rId31"/>
    <p:sldId id="375" r:id="rId32"/>
    <p:sldId id="376" r:id="rId33"/>
    <p:sldId id="377" r:id="rId34"/>
    <p:sldId id="378" r:id="rId35"/>
    <p:sldId id="379" r:id="rId36"/>
    <p:sldId id="380" r:id="rId37"/>
    <p:sldId id="339" r:id="rId38"/>
    <p:sldId id="381" r:id="rId39"/>
    <p:sldId id="382" r:id="rId40"/>
    <p:sldId id="383" r:id="rId41"/>
    <p:sldId id="384" r:id="rId42"/>
    <p:sldId id="385" r:id="rId43"/>
    <p:sldId id="386" r:id="rId44"/>
    <p:sldId id="387" r:id="rId45"/>
    <p:sldId id="388" r:id="rId46"/>
    <p:sldId id="390" r:id="rId47"/>
    <p:sldId id="389" r:id="rId48"/>
    <p:sldId id="391" r:id="rId4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84"/>
      </p:cViewPr>
      <p:guideLst>
        <p:guide orient="horz" pos="663"/>
        <p:guide pos="4059"/>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2016-10-10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a:t>
            </a:fld>
            <a:endParaRPr lang="zh-CN" altLang="en-US"/>
          </a:p>
        </p:txBody>
      </p:sp>
    </p:spTree>
    <p:extLst>
      <p:ext uri="{BB962C8B-B14F-4D97-AF65-F5344CB8AC3E}">
        <p14:creationId xmlns:p14="http://schemas.microsoft.com/office/powerpoint/2010/main"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3</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a:t>
            </a:fld>
            <a:endParaRPr lang="zh-CN" altLang="en-US"/>
          </a:p>
        </p:txBody>
      </p:sp>
    </p:spTree>
    <p:extLst>
      <p:ext uri="{BB962C8B-B14F-4D97-AF65-F5344CB8AC3E}">
        <p14:creationId xmlns:p14="http://schemas.microsoft.com/office/powerpoint/2010/main" val="37095705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a:t>
            </a:fld>
            <a:endParaRPr lang="zh-CN" altLang="en-US"/>
          </a:p>
        </p:txBody>
      </p:sp>
    </p:spTree>
    <p:extLst>
      <p:ext uri="{BB962C8B-B14F-4D97-AF65-F5344CB8AC3E}">
        <p14:creationId xmlns:p14="http://schemas.microsoft.com/office/powerpoint/2010/main" val="10100922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14</a:t>
            </a:fld>
            <a:endParaRPr lang="zh-CN" altLang="en-US"/>
          </a:p>
        </p:txBody>
      </p:sp>
    </p:spTree>
    <p:extLst>
      <p:ext uri="{BB962C8B-B14F-4D97-AF65-F5344CB8AC3E}">
        <p14:creationId xmlns:p14="http://schemas.microsoft.com/office/powerpoint/2010/main" val="5724710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15</a:t>
            </a:fld>
            <a:endParaRPr lang="zh-CN" altLang="en-US"/>
          </a:p>
        </p:txBody>
      </p:sp>
    </p:spTree>
    <p:extLst>
      <p:ext uri="{BB962C8B-B14F-4D97-AF65-F5344CB8AC3E}">
        <p14:creationId xmlns:p14="http://schemas.microsoft.com/office/powerpoint/2010/main" val="8157138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16</a:t>
            </a:fld>
            <a:endParaRPr lang="zh-CN" altLang="en-US"/>
          </a:p>
        </p:txBody>
      </p:sp>
    </p:spTree>
    <p:extLst>
      <p:ext uri="{BB962C8B-B14F-4D97-AF65-F5344CB8AC3E}">
        <p14:creationId xmlns:p14="http://schemas.microsoft.com/office/powerpoint/2010/main" val="32471913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17</a:t>
            </a:fld>
            <a:endParaRPr lang="zh-CN" altLang="en-US"/>
          </a:p>
        </p:txBody>
      </p:sp>
    </p:spTree>
    <p:extLst>
      <p:ext uri="{BB962C8B-B14F-4D97-AF65-F5344CB8AC3E}">
        <p14:creationId xmlns:p14="http://schemas.microsoft.com/office/powerpoint/2010/main" val="4326447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18</a:t>
            </a:fld>
            <a:endParaRPr lang="zh-CN" altLang="en-US"/>
          </a:p>
        </p:txBody>
      </p:sp>
    </p:spTree>
    <p:extLst>
      <p:ext uri="{BB962C8B-B14F-4D97-AF65-F5344CB8AC3E}">
        <p14:creationId xmlns:p14="http://schemas.microsoft.com/office/powerpoint/2010/main" val="26735140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19</a:t>
            </a:fld>
            <a:endParaRPr lang="zh-CN" altLang="en-US"/>
          </a:p>
        </p:txBody>
      </p:sp>
    </p:spTree>
    <p:extLst>
      <p:ext uri="{BB962C8B-B14F-4D97-AF65-F5344CB8AC3E}">
        <p14:creationId xmlns:p14="http://schemas.microsoft.com/office/powerpoint/2010/main" val="16001289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4</a:t>
            </a:fld>
            <a:endParaRPr lang="zh-CN" altLang="en-US"/>
          </a:p>
        </p:txBody>
      </p:sp>
    </p:spTree>
    <p:extLst>
      <p:ext uri="{BB962C8B-B14F-4D97-AF65-F5344CB8AC3E}">
        <p14:creationId xmlns:p14="http://schemas.microsoft.com/office/powerpoint/2010/main" val="29282707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5</a:t>
            </a:fld>
            <a:endParaRPr lang="zh-CN" altLang="en-US"/>
          </a:p>
        </p:txBody>
      </p:sp>
    </p:spTree>
    <p:extLst>
      <p:ext uri="{BB962C8B-B14F-4D97-AF65-F5344CB8AC3E}">
        <p14:creationId xmlns:p14="http://schemas.microsoft.com/office/powerpoint/2010/main" val="1681787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6</a:t>
            </a:fld>
            <a:endParaRPr lang="zh-CN" altLang="en-US"/>
          </a:p>
        </p:txBody>
      </p:sp>
    </p:spTree>
    <p:extLst>
      <p:ext uri="{BB962C8B-B14F-4D97-AF65-F5344CB8AC3E}">
        <p14:creationId xmlns:p14="http://schemas.microsoft.com/office/powerpoint/2010/main" val="36829543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7</a:t>
            </a:fld>
            <a:endParaRPr lang="zh-CN" altLang="en-US"/>
          </a:p>
        </p:txBody>
      </p:sp>
    </p:spTree>
    <p:extLst>
      <p:ext uri="{BB962C8B-B14F-4D97-AF65-F5344CB8AC3E}">
        <p14:creationId xmlns:p14="http://schemas.microsoft.com/office/powerpoint/2010/main" val="35521058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8</a:t>
            </a:fld>
            <a:endParaRPr lang="zh-CN" altLang="en-US"/>
          </a:p>
        </p:txBody>
      </p:sp>
    </p:spTree>
    <p:extLst>
      <p:ext uri="{BB962C8B-B14F-4D97-AF65-F5344CB8AC3E}">
        <p14:creationId xmlns:p14="http://schemas.microsoft.com/office/powerpoint/2010/main" val="41480893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9</a:t>
            </a:fld>
            <a:endParaRPr lang="zh-CN" altLang="en-US"/>
          </a:p>
        </p:txBody>
      </p:sp>
    </p:spTree>
    <p:extLst>
      <p:ext uri="{BB962C8B-B14F-4D97-AF65-F5344CB8AC3E}">
        <p14:creationId xmlns:p14="http://schemas.microsoft.com/office/powerpoint/2010/main" val="40171963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10</a:t>
            </a:fld>
            <a:endParaRPr lang="zh-CN" altLang="en-US"/>
          </a:p>
        </p:txBody>
      </p:sp>
    </p:spTree>
    <p:extLst>
      <p:ext uri="{BB962C8B-B14F-4D97-AF65-F5344CB8AC3E}">
        <p14:creationId xmlns:p14="http://schemas.microsoft.com/office/powerpoint/2010/main" val="9070129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a:t>
            </a:fld>
            <a:endParaRPr lang="zh-CN" altLang="en-US"/>
          </a:p>
        </p:txBody>
      </p:sp>
    </p:spTree>
    <p:extLst>
      <p:ext uri="{BB962C8B-B14F-4D97-AF65-F5344CB8AC3E}">
        <p14:creationId xmlns:p14="http://schemas.microsoft.com/office/powerpoint/2010/main" val="835456685"/>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4">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2160240" y="2983026"/>
            <a:ext cx="7020272"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专题七</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3300904" cy="369332"/>
          </a:xfrm>
          <a:prstGeom prst="rect">
            <a:avLst/>
          </a:prstGeom>
          <a:noFill/>
        </p:spPr>
        <p:txBody>
          <a:bodyPr wrap="none" rtlCol="0">
            <a:spAutoFit/>
          </a:bodyPr>
          <a:lstStyle/>
          <a:p>
            <a:r>
              <a:rPr lang="zh-CN" altLang="zh-CN" b="1" dirty="0" smtClean="0">
                <a:solidFill>
                  <a:srgbClr val="C00000"/>
                </a:solidFill>
              </a:rPr>
              <a:t>第</a:t>
            </a:r>
            <a:r>
              <a:rPr lang="en-US" altLang="zh-CN" b="1" dirty="0" smtClean="0">
                <a:solidFill>
                  <a:srgbClr val="C00000"/>
                </a:solidFill>
              </a:rPr>
              <a:t>1</a:t>
            </a:r>
            <a:r>
              <a:rPr lang="zh-CN" altLang="zh-CN" b="1" dirty="0" smtClean="0">
                <a:solidFill>
                  <a:srgbClr val="C00000"/>
                </a:solidFill>
              </a:rPr>
              <a:t>讲　材料作文立意分项训练</a:t>
            </a:r>
            <a:endParaRPr lang="zh-CN" altLang="zh-CN" sz="1800" b="1" kern="1200" dirty="0">
              <a:solidFill>
                <a:srgbClr val="C00000"/>
              </a:solidFill>
              <a:effectLst/>
              <a:latin typeface="+mn-lt"/>
              <a:ea typeface="+mn-ea"/>
              <a:cs typeface="+mn-cs"/>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Tree>
    <p:extLst>
      <p:ext uri="{BB962C8B-B14F-4D97-AF65-F5344CB8AC3E}">
        <p14:creationId xmlns:p14="http://schemas.microsoft.com/office/powerpoint/2010/main"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8.xml"/><Relationship Id="rId1" Type="http://schemas.openxmlformats.org/officeDocument/2006/relationships/slideLayout" Target="../slideLayouts/slideLayout9.xml"/><Relationship Id="rId5" Type="http://schemas.openxmlformats.org/officeDocument/2006/relationships/slide" Target="slide37.xml"/><Relationship Id="rId4" Type="http://schemas.openxmlformats.org/officeDocument/2006/relationships/slide" Target="slide20.xml"/></Relationships>
</file>

<file path=ppt/slides/_rels/slide1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9.xml"/><Relationship Id="rId1" Type="http://schemas.openxmlformats.org/officeDocument/2006/relationships/slideLayout" Target="../slideLayouts/slideLayout9.xml"/><Relationship Id="rId5" Type="http://schemas.openxmlformats.org/officeDocument/2006/relationships/slide" Target="slide37.xml"/><Relationship Id="rId4" Type="http://schemas.openxmlformats.org/officeDocument/2006/relationships/slide" Target="slide20.xml"/></Relationships>
</file>

<file path=ppt/slides/_rels/slide1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0.xml"/><Relationship Id="rId1" Type="http://schemas.openxmlformats.org/officeDocument/2006/relationships/slideLayout" Target="../slideLayouts/slideLayout9.xml"/><Relationship Id="rId5" Type="http://schemas.openxmlformats.org/officeDocument/2006/relationships/slide" Target="slide37.xml"/><Relationship Id="rId4" Type="http://schemas.openxmlformats.org/officeDocument/2006/relationships/slide" Target="slide20.xml"/></Relationships>
</file>

<file path=ppt/slides/_rels/slide1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1.xml"/><Relationship Id="rId1" Type="http://schemas.openxmlformats.org/officeDocument/2006/relationships/slideLayout" Target="../slideLayouts/slideLayout9.xml"/><Relationship Id="rId5" Type="http://schemas.openxmlformats.org/officeDocument/2006/relationships/slide" Target="slide37.xml"/><Relationship Id="rId4" Type="http://schemas.openxmlformats.org/officeDocument/2006/relationships/slide" Target="slide20.xml"/></Relationships>
</file>

<file path=ppt/slides/_rels/slide1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2.xml"/><Relationship Id="rId1" Type="http://schemas.openxmlformats.org/officeDocument/2006/relationships/slideLayout" Target="../slideLayouts/slideLayout9.xml"/><Relationship Id="rId5" Type="http://schemas.openxmlformats.org/officeDocument/2006/relationships/slide" Target="slide37.xml"/><Relationship Id="rId4" Type="http://schemas.openxmlformats.org/officeDocument/2006/relationships/slide" Target="slide20.xml"/></Relationships>
</file>

<file path=ppt/slides/_rels/slide1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3.xml"/><Relationship Id="rId1" Type="http://schemas.openxmlformats.org/officeDocument/2006/relationships/slideLayout" Target="../slideLayouts/slideLayout9.xml"/><Relationship Id="rId5" Type="http://schemas.openxmlformats.org/officeDocument/2006/relationships/slide" Target="slide37.xml"/><Relationship Id="rId4" Type="http://schemas.openxmlformats.org/officeDocument/2006/relationships/slide" Target="slide20.xml"/></Relationships>
</file>

<file path=ppt/slides/_rels/slide1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4.xml"/><Relationship Id="rId1" Type="http://schemas.openxmlformats.org/officeDocument/2006/relationships/slideLayout" Target="../slideLayouts/slideLayout9.xml"/><Relationship Id="rId5" Type="http://schemas.openxmlformats.org/officeDocument/2006/relationships/slide" Target="slide37.xml"/><Relationship Id="rId4" Type="http://schemas.openxmlformats.org/officeDocument/2006/relationships/slide" Target="slide20.xml"/></Relationships>
</file>

<file path=ppt/slides/_rels/slide1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5.xml"/><Relationship Id="rId1" Type="http://schemas.openxmlformats.org/officeDocument/2006/relationships/slideLayout" Target="../slideLayouts/slideLayout9.xml"/><Relationship Id="rId5" Type="http://schemas.openxmlformats.org/officeDocument/2006/relationships/slide" Target="slide37.xml"/><Relationship Id="rId4" Type="http://schemas.openxmlformats.org/officeDocument/2006/relationships/slide" Target="slide20.xml"/></Relationships>
</file>

<file path=ppt/slides/_rels/slide1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6.xml"/><Relationship Id="rId1" Type="http://schemas.openxmlformats.org/officeDocument/2006/relationships/slideLayout" Target="../slideLayouts/slideLayout9.xml"/><Relationship Id="rId5" Type="http://schemas.openxmlformats.org/officeDocument/2006/relationships/slide" Target="slide37.xml"/><Relationship Id="rId4" Type="http://schemas.openxmlformats.org/officeDocument/2006/relationships/slide" Target="slide20.xml"/></Relationships>
</file>

<file path=ppt/slides/_rels/slide1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7.xml"/><Relationship Id="rId1" Type="http://schemas.openxmlformats.org/officeDocument/2006/relationships/slideLayout" Target="../slideLayouts/slideLayout9.xml"/><Relationship Id="rId5" Type="http://schemas.openxmlformats.org/officeDocument/2006/relationships/slide" Target="slide37.xml"/><Relationship Id="rId4" Type="http://schemas.openxmlformats.org/officeDocument/2006/relationships/slide" Target="slide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37.xml"/></Relationships>
</file>

<file path=ppt/slides/_rels/slide2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37.xml"/></Relationships>
</file>

<file path=ppt/slides/_rels/slide22.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37.xml"/></Relationships>
</file>

<file path=ppt/slides/_rels/slide23.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37.xml"/></Relationships>
</file>

<file path=ppt/slides/_rels/slide2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37.xml"/></Relationships>
</file>

<file path=ppt/slides/_rels/slide25.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37.xml"/></Relationships>
</file>

<file path=ppt/slides/_rels/slide26.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37.xml"/></Relationships>
</file>

<file path=ppt/slides/_rels/slide27.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37.xml"/></Relationships>
</file>

<file path=ppt/slides/_rels/slide28.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37.xml"/></Relationships>
</file>

<file path=ppt/slides/_rels/slide2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37.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xml"/><Relationship Id="rId1" Type="http://schemas.openxmlformats.org/officeDocument/2006/relationships/slideLayout" Target="../slideLayouts/slideLayout9.xml"/><Relationship Id="rId5" Type="http://schemas.openxmlformats.org/officeDocument/2006/relationships/slide" Target="slide37.xml"/><Relationship Id="rId4" Type="http://schemas.openxmlformats.org/officeDocument/2006/relationships/slide" Target="slide20.xml"/></Relationships>
</file>

<file path=ppt/slides/_rels/slide30.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37.xml"/></Relationships>
</file>

<file path=ppt/slides/_rels/slide3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37.xml"/></Relationships>
</file>

<file path=ppt/slides/_rels/slide32.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37.xml"/></Relationships>
</file>

<file path=ppt/slides/_rels/slide33.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37.xml"/></Relationships>
</file>

<file path=ppt/slides/_rels/slide3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37.xml"/></Relationships>
</file>

<file path=ppt/slides/_rels/slide35.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37.xml"/></Relationships>
</file>

<file path=ppt/slides/_rels/slide36.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37.xml"/></Relationships>
</file>

<file path=ppt/slides/_rels/slide37.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9.xml"/><Relationship Id="rId5" Type="http://schemas.openxmlformats.org/officeDocument/2006/relationships/image" Target="../media/image10.jpeg"/><Relationship Id="rId4" Type="http://schemas.openxmlformats.org/officeDocument/2006/relationships/slide" Target="slide37.xml"/></Relationships>
</file>

<file path=ppt/slides/_rels/slide38.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37.xml"/></Relationships>
</file>

<file path=ppt/slides/_rels/slide3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9.xml"/><Relationship Id="rId5" Type="http://schemas.openxmlformats.org/officeDocument/2006/relationships/image" Target="../media/image11.jpeg"/><Relationship Id="rId4" Type="http://schemas.openxmlformats.org/officeDocument/2006/relationships/slide" Target="slide37.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xml"/><Relationship Id="rId1" Type="http://schemas.openxmlformats.org/officeDocument/2006/relationships/slideLayout" Target="../slideLayouts/slideLayout9.xml"/><Relationship Id="rId5" Type="http://schemas.openxmlformats.org/officeDocument/2006/relationships/slide" Target="slide37.xml"/><Relationship Id="rId4" Type="http://schemas.openxmlformats.org/officeDocument/2006/relationships/slide" Target="slide20.xml"/></Relationships>
</file>

<file path=ppt/slides/_rels/slide40.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37.xml"/></Relationships>
</file>

<file path=ppt/slides/_rels/slide4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37.xml"/></Relationships>
</file>

<file path=ppt/slides/_rels/slide42.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37.xml"/></Relationships>
</file>

<file path=ppt/slides/_rels/slide43.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9.xml"/><Relationship Id="rId5" Type="http://schemas.openxmlformats.org/officeDocument/2006/relationships/image" Target="../media/image12.jpeg"/><Relationship Id="rId4" Type="http://schemas.openxmlformats.org/officeDocument/2006/relationships/slide" Target="slide37.xml"/></Relationships>
</file>

<file path=ppt/slides/_rels/slide4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37.xml"/></Relationships>
</file>

<file path=ppt/slides/_rels/slide45.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9.xml"/><Relationship Id="rId5" Type="http://schemas.openxmlformats.org/officeDocument/2006/relationships/image" Target="../media/image13.jpeg"/><Relationship Id="rId4" Type="http://schemas.openxmlformats.org/officeDocument/2006/relationships/slide" Target="slide37.xml"/></Relationships>
</file>

<file path=ppt/slides/_rels/slide46.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37.xml"/></Relationships>
</file>

<file path=ppt/slides/_rels/slide47.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9.xml"/><Relationship Id="rId5" Type="http://schemas.openxmlformats.org/officeDocument/2006/relationships/image" Target="../media/image14.jpeg"/><Relationship Id="rId4" Type="http://schemas.openxmlformats.org/officeDocument/2006/relationships/slide" Target="slide37.xml"/></Relationships>
</file>

<file path=ppt/slides/_rels/slide48.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37.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xml"/><Relationship Id="rId1" Type="http://schemas.openxmlformats.org/officeDocument/2006/relationships/slideLayout" Target="../slideLayouts/slideLayout9.xml"/><Relationship Id="rId5" Type="http://schemas.openxmlformats.org/officeDocument/2006/relationships/slide" Target="slide37.xml"/><Relationship Id="rId4" Type="http://schemas.openxmlformats.org/officeDocument/2006/relationships/slide" Target="slide20.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xml"/><Relationship Id="rId1" Type="http://schemas.openxmlformats.org/officeDocument/2006/relationships/slideLayout" Target="../slideLayouts/slideLayout9.xml"/><Relationship Id="rId5" Type="http://schemas.openxmlformats.org/officeDocument/2006/relationships/slide" Target="slide37.xml"/><Relationship Id="rId4" Type="http://schemas.openxmlformats.org/officeDocument/2006/relationships/slide" Target="slide20.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5.xml"/><Relationship Id="rId1" Type="http://schemas.openxmlformats.org/officeDocument/2006/relationships/slideLayout" Target="../slideLayouts/slideLayout9.xml"/><Relationship Id="rId5" Type="http://schemas.openxmlformats.org/officeDocument/2006/relationships/slide" Target="slide37.xml"/><Relationship Id="rId4" Type="http://schemas.openxmlformats.org/officeDocument/2006/relationships/slide" Target="slide20.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6.xml"/><Relationship Id="rId1" Type="http://schemas.openxmlformats.org/officeDocument/2006/relationships/slideLayout" Target="../slideLayouts/slideLayout9.xml"/><Relationship Id="rId5" Type="http://schemas.openxmlformats.org/officeDocument/2006/relationships/slide" Target="slide37.xml"/><Relationship Id="rId4" Type="http://schemas.openxmlformats.org/officeDocument/2006/relationships/slide" Target="slide20.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7.xml"/><Relationship Id="rId1" Type="http://schemas.openxmlformats.org/officeDocument/2006/relationships/slideLayout" Target="../slideLayouts/slideLayout9.xml"/><Relationship Id="rId5" Type="http://schemas.openxmlformats.org/officeDocument/2006/relationships/slide" Target="slide37.xml"/><Relationship Id="rId4" Type="http://schemas.openxmlformats.org/officeDocument/2006/relationships/slide" Target="slide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第</a:t>
            </a:r>
            <a:r>
              <a:rPr lang="en-US" altLang="zh-CN" dirty="0"/>
              <a:t>1</a:t>
            </a:r>
            <a:r>
              <a:rPr lang="zh-CN" altLang="zh-CN" dirty="0"/>
              <a:t>讲　材料作文立意分项训练</a:t>
            </a:r>
          </a:p>
        </p:txBody>
      </p:sp>
    </p:spTree>
    <p:extLst>
      <p:ext uri="{BB962C8B-B14F-4D97-AF65-F5344CB8AC3E}">
        <p14:creationId xmlns:p14="http://schemas.microsoft.com/office/powerpoint/2010/main" val="1878451494"/>
      </p:ext>
    </p:extLst>
  </p:cSld>
  <p:clrMapOvr>
    <a:masterClrMapping/>
  </p:clrMapOvr>
  <p:transition spd="slow">
    <p:zoom dir="in"/>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突破点一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45" name="圆角矩形 44">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402385"/>
            <a:ext cx="8128000" cy="5444952"/>
          </a:xfrm>
          <a:prstGeom prst="rect">
            <a:avLst/>
          </a:prstGeom>
        </p:spPr>
        <p:txBody>
          <a:bodyPr>
            <a:spAutoFit/>
          </a:bodyPr>
          <a:lstStyle/>
          <a:p>
            <a:pPr indent="406400">
              <a:lnSpc>
                <a:spcPts val="3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诗人艾青带着一幅画来请求已</a:t>
            </a:r>
            <a:r>
              <a:rPr lang="en-US" altLang="zh-CN" sz="2200" dirty="0">
                <a:solidFill>
                  <a:srgbClr val="000000"/>
                </a:solidFill>
                <a:latin typeface="Times New Roman" panose="02020603050405020304" pitchFamily="18" charset="0"/>
                <a:cs typeface="Times New Roman" panose="02020603050405020304" pitchFamily="18" charset="0"/>
              </a:rPr>
              <a:t>88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岁高龄的齐白石鉴别真伪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齐白石仔细看了看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不禁叹了一口气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我年轻时画画多认真呀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现在退步了。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这幅画正是齐白石数十年前的作品。艾青走后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齐白石一直愁眉不展。一天深夜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儿子发现父亲正坐在书桌前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一笔一画地描红。儿子不解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您早就盛名于世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怎么想起描红这般初级的东西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齐白石答道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现在我的声望高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很多人觉得我随便抹一笔都是好的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我也被这些赞誉弄得飘飘然了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无形中放松了对自己的要求。直到前几天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我看见年轻时画的一幅画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才猛然惊醒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我不能再被外界的那些不实之词蒙蔽了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所以还要认真练习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自己管住自己啊。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即便年龄越来越大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齐白石还是坚持每天画画。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73722178"/>
      </p:ext>
    </p:extLst>
  </p:cSld>
  <p:clrMapOvr>
    <a:masterClrMapping/>
  </p:clrMapOvr>
  <mc:AlternateContent xmlns:mc="http://schemas.openxmlformats.org/markup-compatibility/2006" xmlns:p14="http://schemas.microsoft.com/office/powerpoint/2010/main">
    <mc:Choice Requires="p14">
      <p:transition spd="slow" p14:dur="800">
        <p:split dir="in"/>
      </p:transition>
    </mc:Choice>
    <mc:Fallback xmlns="">
      <p:transition spd="slow">
        <p:split dir="in"/>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突破点一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45" name="圆角矩形 44">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3122997"/>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要求选好角度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21219492"/>
      </p:ext>
    </p:extLst>
  </p:cSld>
  <p:clrMapOvr>
    <a:masterClrMapping/>
  </p:clrMapOvr>
  <mc:AlternateContent xmlns:mc="http://schemas.openxmlformats.org/markup-compatibility/2006" xmlns:p14="http://schemas.microsoft.com/office/powerpoint/2010/main">
    <mc:Choice Requires="p14">
      <p:transition spd="slow" p14:dur="800">
        <p:split orient="vert"/>
      </p:transition>
    </mc:Choice>
    <mc:Fallback xmlns="">
      <p:transition spd="slow">
        <p:split orient="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突破点一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45" name="圆角矩形 44">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我的立意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材料虽然涉及三个人物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但有效的人物只有齐白石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可以从他的角度确立写作的中心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不为名誉所累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正确对待别人的赞誉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荣誉面前不骄傲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永远进取等。</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899592" y="3089742"/>
            <a:ext cx="3672408" cy="1311128"/>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面对荣誉、地位</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要不断自省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要培养自省的品质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自省的价值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0009110"/>
      </p:ext>
    </p:extLst>
  </p:cSld>
  <p:clrMapOvr>
    <a:masterClrMapping/>
  </p:clrMapOvr>
  <mc:AlternateContent xmlns:mc="http://schemas.openxmlformats.org/markup-compatibility/2006" xmlns:p14="http://schemas.microsoft.com/office/powerpoint/2010/main">
    <mc:Choice Requires="p14">
      <p:transition spd="slow" p14:dur="800">
        <p:strips dir="ru"/>
      </p:transition>
    </mc:Choice>
    <mc:Fallback xmlns="">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wipe(down)">
                                      <p:cBhvr>
                                        <p:cTn id="1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突破点一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45" name="圆角矩形 44">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380679"/>
            <a:ext cx="8128000" cy="531985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根据要求作文。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国王收到了一份礼物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两只威武的猎鹰。国王从未见过这么漂亮的猛禽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便把它们交给自己的首席驯鹰人进行训练。几个月过去了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一只猎鹰已能展翅飞翔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另一只却没有半点动静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从来到王宫的那天起就待在枝头纹丝不动。国王召集了各方兽医和术士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命他们设法让这只猎鹰飞起来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但所有人都无功而返。国王命人去找熟悉野外环境的农夫进宫。第二天早晨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国王看见那只不可救药的猎鹰正盘旋在御花园的上空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就问农夫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你到底用什么方法让这只猎鹰飞起来的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农夫低着头回答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陛下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我的方法很简单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就是砍断这只鹰抓着的树枝。</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请根据以上材料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自选角度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写一篇</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字以上的记叙文或议论文。要求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44000667"/>
      </p:ext>
    </p:extLst>
  </p:cSld>
  <p:clrMapOvr>
    <a:masterClrMapping/>
  </p:clrMapOvr>
  <mc:AlternateContent xmlns:mc="http://schemas.openxmlformats.org/markup-compatibility/2006" xmlns:p14="http://schemas.microsoft.com/office/powerpoint/2010/main">
    <mc:Choice Requires="p14">
      <p:transition spd="slow" p14:dur="800">
        <p:dissolve/>
      </p:transition>
    </mc:Choice>
    <mc:Fallback xmlns="">
      <p:transition spd="slow">
        <p:dissolv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突破点一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45" name="圆角矩形 44">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844824"/>
            <a:ext cx="8128000" cy="37487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我的立意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材料中鹰立足的树枝具有象征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抓住关键语句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我的方法很简单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就是砍断这只鹰抓着的树枝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可以从以下两个角度来确立写作的中心。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从鹰的角度</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①</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从农夫的</a:t>
            </a:r>
            <a:r>
              <a:rPr lang="zh-CN" altLang="zh-CN" sz="2200" dirty="0" smtClean="0">
                <a:solidFill>
                  <a:srgbClr val="000000"/>
                </a:solidFill>
                <a:latin typeface="Times New Roman" panose="02020603050405020304" pitchFamily="18" charset="0"/>
                <a:cs typeface="Times New Roman" panose="02020603050405020304" pitchFamily="18" charset="0"/>
              </a:rPr>
              <a:t>角度</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①</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②</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1259632" y="3819125"/>
            <a:ext cx="13837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告别</a:t>
            </a:r>
            <a:r>
              <a:rPr lang="zh-CN" altLang="zh-CN" sz="2200" dirty="0" smtClean="0">
                <a:solidFill>
                  <a:srgbClr val="FF0000"/>
                </a:solidFill>
                <a:latin typeface="Times New Roman" panose="02020603050405020304" pitchFamily="18" charset="0"/>
                <a:cs typeface="Times New Roman" panose="02020603050405020304" pitchFamily="18" charset="0"/>
              </a:rPr>
              <a:t>依赖</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4572000" y="3839907"/>
            <a:ext cx="2582758"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不留退路</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才有</a:t>
            </a:r>
            <a:r>
              <a:rPr lang="zh-CN" altLang="zh-CN" sz="2200" dirty="0" smtClean="0">
                <a:solidFill>
                  <a:srgbClr val="FF0000"/>
                </a:solidFill>
                <a:latin typeface="Times New Roman" panose="02020603050405020304" pitchFamily="18" charset="0"/>
                <a:cs typeface="Times New Roman" panose="02020603050405020304" pitchFamily="18" charset="0"/>
              </a:rPr>
              <a:t>出路</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1115616" y="4644848"/>
            <a:ext cx="5404043"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搞清对象特点</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才能给出正确而有效的</a:t>
            </a:r>
            <a:r>
              <a:rPr lang="zh-CN" altLang="zh-CN" sz="2200" dirty="0" smtClean="0">
                <a:solidFill>
                  <a:srgbClr val="FF0000"/>
                </a:solidFill>
                <a:latin typeface="Times New Roman" panose="02020603050405020304" pitchFamily="18" charset="0"/>
                <a:cs typeface="Times New Roman" panose="02020603050405020304" pitchFamily="18" charset="0"/>
              </a:rPr>
              <a:t>方法</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7" name="矩形 6"/>
          <p:cNvSpPr>
            <a:spLocks noChangeAspect="1"/>
          </p:cNvSpPr>
          <p:nvPr/>
        </p:nvSpPr>
        <p:spPr>
          <a:xfrm>
            <a:off x="1259632" y="5049913"/>
            <a:ext cx="13837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抓住</a:t>
            </a:r>
            <a:r>
              <a:rPr lang="zh-CN" altLang="zh-CN" sz="2200" dirty="0" smtClean="0">
                <a:solidFill>
                  <a:srgbClr val="FF0000"/>
                </a:solidFill>
                <a:latin typeface="Times New Roman" panose="02020603050405020304" pitchFamily="18" charset="0"/>
                <a:cs typeface="Times New Roman" panose="02020603050405020304" pitchFamily="18" charset="0"/>
              </a:rPr>
              <a:t>根本</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2754733329"/>
      </p:ext>
    </p:extLst>
  </p:cSld>
  <p:clrMapOvr>
    <a:masterClrMapping/>
  </p:clrMapOvr>
  <mc:AlternateContent xmlns:mc="http://schemas.openxmlformats.org/markup-compatibility/2006" xmlns:p14="http://schemas.microsoft.com/office/powerpoint/2010/main">
    <mc:Choice Requires="p14">
      <p:transition spd="slow" p14:dur="800">
        <p:pull dir="lu"/>
      </p:transition>
    </mc:Choice>
    <mc:Fallback xmlns="">
      <p:transition spd="slow">
        <p:pull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突破点一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45" name="圆角矩形 44">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5709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根据要求作文。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据说巴尔扎克有一个癖好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只用有缺口的杯子。买了新杯子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他会用调羹在杯子上轻轻敲出一个小小的缺口。巴尔扎克用有缺口的杯子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是想提醒自己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无论写了多少作品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这些作品上都有一个缺口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以此来激励自己努力写下一部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将这个缺口补上。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沉香是我国名贵的中药材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也是一种高级香料。沉香提取自沉香树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提取时需要先在沉香树上砍出缺口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使树脂顺着伤口溢出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覆盖在伤口表层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并结成一层厚厚的痂。几年后把痂取下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就是沉香。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要求选好角度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68734785"/>
      </p:ext>
    </p:extLst>
  </p:cSld>
  <p:clrMapOvr>
    <a:masterClrMapping/>
  </p:clrMapOvr>
  <mc:AlternateContent xmlns:mc="http://schemas.openxmlformats.org/markup-compatibility/2006" xmlns:p14="http://schemas.microsoft.com/office/powerpoint/2010/main">
    <mc:Choice Requires="p14">
      <p:transition spd="slow" p14:dur="800">
        <p:cut/>
      </p:transition>
    </mc:Choice>
    <mc:Fallback xmlns="">
      <p:transition spd="slow">
        <p:cu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突破点一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45" name="圆角矩形 44">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我的立意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先概括每则材料的大意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再从整体上把握两则材料之间的关系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综合比较分析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缺口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是两则材料的契合点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结合人生路上的失败、挫折、苦难、磨难等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可以这样立意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①</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②</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③</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④</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1115616" y="3498089"/>
            <a:ext cx="4464496" cy="1717393"/>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直面缺口</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寻求成功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有一种缺口叫收获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人生需要缺口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在缺口处突破</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记住缺口</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创造美丽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97427591"/>
      </p:ext>
    </p:extLst>
  </p:cSld>
  <p:clrMapOvr>
    <a:masterClrMapping/>
  </p:clrMapOvr>
  <mc:AlternateContent xmlns:mc="http://schemas.openxmlformats.org/markup-compatibility/2006" xmlns:p14="http://schemas.microsoft.com/office/powerpoint/2010/main">
    <mc:Choice Requires="p14">
      <p:transition spd="slow" p14:dur="800">
        <p:cut/>
      </p:transition>
    </mc:Choice>
    <mc:Fallback xmlns="">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down)">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wipe(down)">
                                      <p:cBhvr>
                                        <p:cTn id="2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突破点一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45" name="圆角矩形 44">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370612"/>
            <a:ext cx="8128000" cy="5444952"/>
          </a:xfrm>
          <a:prstGeom prst="rect">
            <a:avLst/>
          </a:prstGeom>
        </p:spPr>
        <p:txBody>
          <a:bodyPr>
            <a:spAutoFit/>
          </a:bodyPr>
          <a:lstStyle/>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世界第二大沙漠塔克拉玛干沙漠被称为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死亡之海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以前还从未有人徒步穿越过它。中国著名的年轻探险家余纯顺勇敢地开始了征服之旅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却不幸途中遇难。据报道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余纯顺选择了六月份横穿大漠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而遇难地距大本营只有</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公里。专家推测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遇难的主要原因是炎热、饥渴和迷失方向。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而不久之后</a:t>
            </a:r>
            <a:r>
              <a:rPr lang="en-US" altLang="zh-CN" sz="2200" dirty="0">
                <a:solidFill>
                  <a:srgbClr val="000000"/>
                </a:solidFill>
                <a:latin typeface="Times New Roman" panose="02020603050405020304" pitchFamily="18" charset="0"/>
                <a:cs typeface="Times New Roman" panose="02020603050405020304" pitchFamily="18" charset="0"/>
              </a:rPr>
              <a:t>,52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岁的欧洲女探险家卡拉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只身一人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历时</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天穿越成功。据报道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卡拉的背囊睡袋是专门研制的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重量轻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保暖性强。背囊上的太阳能电池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可以为携带的卫星电话、定位仪等提供电源。她带的药片食品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长效蛋白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吃一片可以长时间不用进食。为了这次探险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她两年前就进行了系统的调查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并据此选择冬季进行穿越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这是为了避开春天的沙暴、夏天的高温及秋天的大风。冬天虽冷但可以通过保暖服装来克服。选择冬季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是成功的主要原因。卡拉说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我不挑战自然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而是千方百计地适应自然。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450702"/>
      </p:ext>
    </p:extLst>
  </p:cSld>
  <p:clrMapOvr>
    <a:masterClrMapping/>
  </p:clrMapOvr>
  <mc:AlternateContent xmlns:mc="http://schemas.openxmlformats.org/markup-compatibility/2006" xmlns:p14="http://schemas.microsoft.com/office/powerpoint/2010/main">
    <mc:Choice Requires="p14">
      <p:transition spd="slow" p14:dur="800">
        <p:pull dir="r"/>
      </p:transition>
    </mc:Choice>
    <mc:Fallback xmlns="">
      <p:transition spd="slow">
        <p:pull dir="r"/>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突破点一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45" name="圆角矩形 44">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3122997"/>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要求选好角度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42876933"/>
      </p:ext>
    </p:extLst>
  </p:cSld>
  <p:clrMapOvr>
    <a:masterClrMapping/>
  </p:clrMapOvr>
  <mc:AlternateContent xmlns:mc="http://schemas.openxmlformats.org/markup-compatibility/2006" xmlns:p14="http://schemas.microsoft.com/office/powerpoint/2010/main">
    <mc:Choice Requires="p14">
      <p:transition spd="slow" p14:dur="800">
        <p:cover dir="r"/>
      </p:transition>
    </mc:Choice>
    <mc:Fallback xmlns="">
      <p:transition spd="slow">
        <p:cover dir="r"/>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突破点一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45" name="圆角矩形 44">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916832"/>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我的立意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材料中的两段文字所陈述的都是穿越塔克拉玛干沙漠的事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但行为及结果形成了鲜明的对比。仔细分析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卡拉说的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我不挑战自然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而是千方百计地适应自然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这句话是两段材料的核心句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是作文立意的切入点。是挑战自然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还是适应自然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这是值得思考的。据此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可以确立的写作中心为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①</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②</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③</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1187624" y="4310252"/>
            <a:ext cx="2088232" cy="1311128"/>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顺应自然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按规律办事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做事不能蛮干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1467661"/>
      </p:ext>
    </p:extLst>
  </p:cSld>
  <p:clrMapOvr>
    <a:masterClrMapping/>
  </p:clrMapOvr>
  <mc:AlternateContent xmlns:mc="http://schemas.openxmlformats.org/markup-compatibility/2006" xmlns:p14="http://schemas.microsoft.com/office/powerpoint/2010/main">
    <mc:Choice Requires="p14">
      <p:transition spd="slow" p14:dur="800">
        <p:pull dir="ru"/>
      </p:transition>
    </mc:Choice>
    <mc:Fallback xmlns="">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down)">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所谓立意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就是确立自己写作的中心。考场作文必须准确理解题目的意义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然后紧扣题意来写。合乎题意是作文的第一要求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这也是考场写作中最为关键的环节。对阅卷老师来说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能否审准题意并扣住题意来写作是决定作文分数高低的第一衡量标准。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审题立意要搞清楚三个问题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题目要求我写什么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我能够写什么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我写什么最好。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-2-</a:t>
            </a:r>
            <a:endParaRPr lang="zh-CN" altLang="en-US" dirty="0"/>
          </a:p>
        </p:txBody>
      </p:sp>
    </p:spTree>
    <p:extLst>
      <p:ext uri="{BB962C8B-B14F-4D97-AF65-F5344CB8AC3E}">
        <p14:creationId xmlns:p14="http://schemas.microsoft.com/office/powerpoint/2010/main" val="1244920189"/>
      </p:ext>
    </p:extLst>
  </p:cSld>
  <p:clrMapOvr>
    <a:masterClrMapping/>
  </p:clrMapOvr>
  <mc:AlternateContent xmlns:mc="http://schemas.openxmlformats.org/markup-compatibility/2006" xmlns:p14="http://schemas.microsoft.com/office/powerpoint/2010/main">
    <mc:Choice Requires="p14">
      <p:transition spd="slow" p14:dur="2000">
        <p:strips dir="ld"/>
      </p:transition>
    </mc:Choice>
    <mc:Fallback xmlns="">
      <p:transition spd="slow">
        <p:strips dir="l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突破点二</a:t>
            </a: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6" name="矩形 5"/>
          <p:cNvSpPr>
            <a:spLocks noChangeAspect="1"/>
          </p:cNvSpPr>
          <p:nvPr/>
        </p:nvSpPr>
        <p:spPr>
          <a:xfrm>
            <a:off x="508000" y="1467739"/>
            <a:ext cx="8128000" cy="4913589"/>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汉仪长宋简"/>
                <a:cs typeface="Times New Roman" panose="02020603050405020304" pitchFamily="18" charset="0"/>
              </a:rPr>
              <a:t>观点类材料作文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55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dirty="0">
                <a:solidFill>
                  <a:srgbClr val="000000"/>
                </a:solidFill>
                <a:latin typeface="Arial" panose="020B0604020202020204" pitchFamily="34"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根据要求作文。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在一次班会课上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同学们围绕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学会做人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我看老实和聪明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展开了讨论。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老实是实诚、忠厚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聪明是机智、敏锐。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老实和聪明能为一个人兼而有之。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老实是另一种聪明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聪明未必是真聪明。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请根据上述材料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联系现实生活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结合自己的思考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自选角度写一篇不少于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题目自拟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立意自定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文体自选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不得抄袭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用规范汉字书写。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06467934"/>
      </p:ext>
    </p:extLst>
  </p:cSld>
  <p:clrMapOvr>
    <a:masterClrMapping/>
  </p:clrMapOvr>
  <p:transition spd="slow">
    <p:cover dir="l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突破点二</a:t>
            </a: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701069"/>
            <a:ext cx="8128000" cy="37487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我的立意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材料陈述了老实、聪明与做人的关系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并由此引发了同学们不同的看法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也不仅限于这三种。三种看法没有对错、高下之分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对他们的看法可肯定或否定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据此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可以从以下几个方面确立写作的中心。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从甲的观点切入</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______________________________________</a:t>
            </a:r>
            <a:endParaRPr lang="zh-CN" altLang="zh-CN" sz="2200" dirty="0">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从乙的观点切入</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______________________________________</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从丙的观点切入</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______________________________________</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从综合的角度切入</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____________________________________</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3131840" y="3720866"/>
            <a:ext cx="5688632" cy="1717393"/>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学会做一个老实的人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学会做一个聪明的人。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学会做一个既老实又聪明的人。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学会做一个真聪明的人。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smtClean="0">
                <a:solidFill>
                  <a:srgbClr val="FF0000"/>
                </a:solidFill>
                <a:latin typeface="Times New Roman" panose="02020603050405020304" pitchFamily="18" charset="0"/>
                <a:cs typeface="Times New Roman" panose="02020603050405020304" pitchFamily="18" charset="0"/>
              </a:rPr>
              <a:t>     </a:t>
            </a:r>
            <a:r>
              <a:rPr lang="zh-CN" altLang="zh-CN" sz="2200" dirty="0" smtClean="0">
                <a:solidFill>
                  <a:srgbClr val="FF0000"/>
                </a:solidFill>
                <a:latin typeface="Times New Roman" panose="02020603050405020304" pitchFamily="18" charset="0"/>
                <a:cs typeface="Times New Roman" panose="02020603050405020304" pitchFamily="18" charset="0"/>
              </a:rPr>
              <a:t>正确</a:t>
            </a:r>
            <a:r>
              <a:rPr lang="zh-CN" altLang="zh-CN" sz="2200" dirty="0">
                <a:solidFill>
                  <a:srgbClr val="FF0000"/>
                </a:solidFill>
                <a:latin typeface="Times New Roman" panose="02020603050405020304" pitchFamily="18" charset="0"/>
                <a:cs typeface="Times New Roman" panose="02020603050405020304" pitchFamily="18" charset="0"/>
              </a:rPr>
              <a:t>看待老实、聪明与做人的关系。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9772737"/>
      </p:ext>
    </p:extLst>
  </p:cSld>
  <p:clrMapOvr>
    <a:masterClrMapping/>
  </p:clrMapOvr>
  <p:transition spd="slow">
    <p:strips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down)">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wipe(down)">
                                      <p:cBhvr>
                                        <p:cTn id="2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突破点二</a:t>
            </a: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2513599"/>
            <a:ext cx="8128000" cy="2084801"/>
          </a:xfrm>
          <a:prstGeom prst="rect">
            <a:avLst/>
          </a:prstGeom>
        </p:spPr>
        <p:txBody>
          <a:bodyPr>
            <a:spAutoFit/>
          </a:bodyPr>
          <a:lstStyle/>
          <a:p>
            <a:pPr indent="355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dirty="0">
                <a:solidFill>
                  <a:srgbClr val="000000"/>
                </a:solidFill>
                <a:latin typeface="Arial" panose="020B0604020202020204" pitchFamily="34"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最短的莫过于时间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因为它转瞬即逝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最长的也莫过于时间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因为它永无穷尽。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要求选好角度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82344187"/>
      </p:ext>
    </p:extLst>
  </p:cSld>
  <p:clrMapOvr>
    <a:masterClrMapping/>
  </p:clrMapOvr>
  <p:transition spd="slow">
    <p:fade thruBlk="1"/>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突破点二</a:t>
            </a: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我的立意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材料为一句话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前半句强调时间的短暂易逝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后半句强调时间的恒久漫长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围绕时间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列举了两种对立性的观点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这是一道颇富有思辨意味的命题。可以从以下几个方面确立写作的中心。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就第一句话立意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就第二句话立意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综合辩证的角度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最佳</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也可结合具体载体如文化、艺术等表达对时间的流逝或消逝的慨叹。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五边形 7"/>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示例</a:t>
            </a:r>
            <a:endParaRPr lang="zh-CN" altLang="en-US" dirty="0">
              <a:latin typeface="+mj-ea"/>
              <a:ea typeface="+mj-ea"/>
            </a:endParaRPr>
          </a:p>
        </p:txBody>
      </p:sp>
      <p:grpSp>
        <p:nvGrpSpPr>
          <p:cNvPr id="9" name="组合 8"/>
          <p:cNvGrpSpPr/>
          <p:nvPr/>
        </p:nvGrpSpPr>
        <p:grpSpPr>
          <a:xfrm>
            <a:off x="251520" y="4112842"/>
            <a:ext cx="8640960" cy="2556518"/>
            <a:chOff x="251520" y="3348158"/>
            <a:chExt cx="8640960" cy="2556518"/>
          </a:xfrm>
        </p:grpSpPr>
        <p:grpSp>
          <p:nvGrpSpPr>
            <p:cNvPr id="10" name="组合 9"/>
            <p:cNvGrpSpPr/>
            <p:nvPr/>
          </p:nvGrpSpPr>
          <p:grpSpPr>
            <a:xfrm>
              <a:off x="251520" y="3348158"/>
              <a:ext cx="8640960" cy="2556518"/>
              <a:chOff x="251520" y="2351079"/>
              <a:chExt cx="8640960" cy="2556518"/>
            </a:xfrm>
          </p:grpSpPr>
          <p:sp>
            <p:nvSpPr>
              <p:cNvPr id="12" name="五边形 11"/>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示例</a:t>
                </a:r>
                <a:endParaRPr lang="zh-CN" altLang="en-US" dirty="0">
                  <a:latin typeface="+mj-ea"/>
                  <a:ea typeface="+mj-ea"/>
                </a:endParaRPr>
              </a:p>
            </p:txBody>
          </p:sp>
          <p:sp>
            <p:nvSpPr>
              <p:cNvPr id="13" name="燕尾形 1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矩形 13"/>
              <p:cNvSpPr/>
              <p:nvPr/>
            </p:nvSpPr>
            <p:spPr>
              <a:xfrm>
                <a:off x="251520" y="2351079"/>
                <a:ext cx="8640960" cy="224108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48"/>
              <p:cNvSpPr txBox="1"/>
              <p:nvPr/>
            </p:nvSpPr>
            <p:spPr>
              <a:xfrm>
                <a:off x="8388424" y="2351079"/>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11" name="矩形 10"/>
            <p:cNvSpPr>
              <a:spLocks noChangeAspect="1"/>
            </p:cNvSpPr>
            <p:nvPr/>
          </p:nvSpPr>
          <p:spPr>
            <a:xfrm>
              <a:off x="539552" y="3626426"/>
              <a:ext cx="8064896" cy="1938992"/>
            </a:xfrm>
            <a:prstGeom prst="rect">
              <a:avLst/>
            </a:prstGeom>
          </p:spPr>
          <p:txBody>
            <a:bodyPr wrap="square">
              <a:spAutoFit/>
            </a:bodyPr>
            <a:lstStyle/>
            <a:p>
              <a:pPr>
                <a:lnSpc>
                  <a:spcPct val="150000"/>
                </a:lnSpc>
              </a:pPr>
              <a:r>
                <a:rPr lang="en-US" altLang="zh-CN" sz="2000" dirty="0"/>
                <a:t>(1)</a:t>
              </a:r>
              <a:r>
                <a:rPr lang="zh-CN" altLang="zh-CN" sz="2000" dirty="0"/>
                <a:t>面对时间的短暂</a:t>
              </a:r>
              <a:r>
                <a:rPr lang="en-US" altLang="zh-CN" sz="2000" dirty="0"/>
                <a:t>,</a:t>
              </a:r>
              <a:r>
                <a:rPr lang="zh-CN" altLang="zh-CN" sz="2000" dirty="0"/>
                <a:t>我们无须感伤</a:t>
              </a:r>
              <a:r>
                <a:rPr lang="en-US" altLang="zh-CN" sz="2000" dirty="0"/>
                <a:t>,</a:t>
              </a:r>
              <a:r>
                <a:rPr lang="zh-CN" altLang="zh-CN" sz="2000" dirty="0"/>
                <a:t>而应珍惜。</a:t>
              </a:r>
            </a:p>
            <a:p>
              <a:pPr>
                <a:lnSpc>
                  <a:spcPct val="150000"/>
                </a:lnSpc>
              </a:pPr>
              <a:r>
                <a:rPr lang="en-US" altLang="zh-CN" sz="2000" dirty="0"/>
                <a:t>(2)</a:t>
              </a:r>
              <a:r>
                <a:rPr lang="zh-CN" altLang="zh-CN" sz="2000" dirty="0"/>
                <a:t>面对时间的漫长</a:t>
              </a:r>
              <a:r>
                <a:rPr lang="en-US" altLang="zh-CN" sz="2000" dirty="0"/>
                <a:t>,</a:t>
              </a:r>
              <a:r>
                <a:rPr lang="zh-CN" altLang="zh-CN" sz="2000" dirty="0"/>
                <a:t>我们不应放纵</a:t>
              </a:r>
              <a:r>
                <a:rPr lang="en-US" altLang="zh-CN" sz="2000" dirty="0"/>
                <a:t>,</a:t>
              </a:r>
              <a:r>
                <a:rPr lang="zh-CN" altLang="zh-CN" sz="2000" dirty="0"/>
                <a:t>不能虚度。</a:t>
              </a:r>
            </a:p>
            <a:p>
              <a:pPr>
                <a:lnSpc>
                  <a:spcPct val="150000"/>
                </a:lnSpc>
              </a:pPr>
              <a:r>
                <a:rPr lang="en-US" altLang="zh-CN" sz="2000" dirty="0"/>
                <a:t>(3)</a:t>
              </a:r>
              <a:r>
                <a:rPr lang="zh-CN" altLang="zh-CN" sz="2000" dirty="0"/>
                <a:t>联系生命历程与生命价值</a:t>
              </a:r>
              <a:r>
                <a:rPr lang="en-US" altLang="zh-CN" sz="2000" dirty="0"/>
                <a:t>,</a:t>
              </a:r>
              <a:r>
                <a:rPr lang="zh-CN" altLang="zh-CN" sz="2000" dirty="0"/>
                <a:t>强调在短暂的历程中创造</a:t>
              </a:r>
              <a:r>
                <a:rPr lang="en-US" altLang="zh-CN" sz="2000" dirty="0"/>
                <a:t>(</a:t>
              </a:r>
              <a:r>
                <a:rPr lang="zh-CN" altLang="zh-CN" sz="2000" dirty="0"/>
                <a:t>追求</a:t>
              </a:r>
              <a:r>
                <a:rPr lang="en-US" altLang="zh-CN" sz="2000" dirty="0"/>
                <a:t>)</a:t>
              </a:r>
              <a:r>
                <a:rPr lang="zh-CN" altLang="zh-CN" sz="2000" dirty="0"/>
                <a:t>永恒</a:t>
              </a:r>
              <a:r>
                <a:rPr lang="en-US" altLang="zh-CN" sz="2000" dirty="0"/>
                <a:t>(</a:t>
              </a:r>
              <a:r>
                <a:rPr lang="zh-CN" altLang="zh-CN" sz="2000" dirty="0"/>
                <a:t>伟大、奇迹</a:t>
              </a:r>
              <a:r>
                <a:rPr lang="en-US" altLang="zh-CN" sz="2000" dirty="0"/>
                <a:t>)</a:t>
              </a:r>
              <a:r>
                <a:rPr lang="zh-CN" altLang="zh-CN" sz="2000" dirty="0"/>
                <a:t>的价值。</a:t>
              </a:r>
            </a:p>
          </p:txBody>
        </p:sp>
      </p:grpSp>
    </p:spTree>
    <p:extLst>
      <p:ext uri="{BB962C8B-B14F-4D97-AF65-F5344CB8AC3E}">
        <p14:creationId xmlns:p14="http://schemas.microsoft.com/office/powerpoint/2010/main" val="2986412975"/>
      </p:ext>
    </p:extLst>
  </p:cSld>
  <p:clrMapOvr>
    <a:masterClrMapping/>
  </p:clrMapOvr>
  <p:transition spd="slow">
    <p:strips dir="ru"/>
  </p:transition>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突破点二</a:t>
            </a: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585972"/>
            <a:ext cx="8128000" cy="4507324"/>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立意指导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观点列举型材料的特点是根据材料围绕一个问题进行讨论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即材料呈现的是对某个问题的不同看法。有的材料是并列式列举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如【例</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有的材料是对比式列举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如【例</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并列式列举类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因为材料围绕一个话题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提出了几个供考生参考的观点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并要求考生谈出自己的看法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每个观点或义项都可以独立作为一个写作角度。</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如果是把其中的某一观点确立为自己的写作中心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你的观点必须旗帜鲜明。</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一般而言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你可以选择其中的一个观点作为写作的中心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也可以从中概括出一个更集中的观点来作为写作的中心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但不能不加概括地同时选择两个或两个以上的观点来作为自己写作的中心。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20524490"/>
      </p:ext>
    </p:extLst>
  </p:cSld>
  <p:clrMapOvr>
    <a:masterClrMapping/>
  </p:clrMapOvr>
  <p:transition spd="slow">
    <p:cover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突破点二</a:t>
            </a: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对比式列举类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理清材料围绕一个什么样的话题中心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列举了哪几种不同的观点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再将观点归类分析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或对举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的观点。</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结合材料整体意思及要求确定哪一个观点是写作的重心。</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写作中既要注意两点论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注重辩证分析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更要坚持重点论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要权衡内容的两部分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把握命题者的感情指向性。要特别注意两种观点或看法之间的过渡语和过渡词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与此同时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等标志性词语。</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一个问题的两个方面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最好不平均用力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应该有所侧重。这样文章才能写得具体而深刻。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72591853"/>
      </p:ext>
    </p:extLst>
  </p:cSld>
  <p:clrMapOvr>
    <a:masterClrMapping/>
  </p:clrMapOvr>
  <p:transition spd="slow">
    <p:cover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突破点二</a:t>
            </a: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2513599"/>
            <a:ext cx="8128000" cy="2084801"/>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根据以下材料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自选角度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不要写成诗歌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人的心中总有一些坚硬的东西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也有一些柔软的东西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如何对待它们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将关系到能否造就和谐的自我。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87009273"/>
      </p:ext>
    </p:extLst>
  </p:cSld>
  <p:clrMapOvr>
    <a:masterClrMapping/>
  </p:clrMapOvr>
  <p:transition spd="slow">
    <p:cu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突破点二</a:t>
            </a: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我的立意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从材料内容来看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题目要求的核心是探讨心中的坚硬、柔软与培育人的精神和谐的关系。可以分开写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侧重于一个方面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同时兼顾另一方面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最佳的立意应该是侧重于它们之间的辩证统一性。据此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可以从以下几个角度确立写作的中心。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侧重于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侧重于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柔软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侧重于辩证的角度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6" name="五边形 15"/>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示例</a:t>
            </a:r>
            <a:endParaRPr lang="zh-CN" altLang="en-US" dirty="0">
              <a:latin typeface="+mj-ea"/>
              <a:ea typeface="+mj-ea"/>
            </a:endParaRPr>
          </a:p>
        </p:txBody>
      </p:sp>
      <p:grpSp>
        <p:nvGrpSpPr>
          <p:cNvPr id="17" name="组合 16"/>
          <p:cNvGrpSpPr/>
          <p:nvPr/>
        </p:nvGrpSpPr>
        <p:grpSpPr>
          <a:xfrm>
            <a:off x="251520" y="1793598"/>
            <a:ext cx="8640960" cy="4875762"/>
            <a:chOff x="251520" y="1028914"/>
            <a:chExt cx="8640960" cy="4875762"/>
          </a:xfrm>
        </p:grpSpPr>
        <p:grpSp>
          <p:nvGrpSpPr>
            <p:cNvPr id="18" name="组合 17"/>
            <p:cNvGrpSpPr/>
            <p:nvPr/>
          </p:nvGrpSpPr>
          <p:grpSpPr>
            <a:xfrm>
              <a:off x="251520" y="1028914"/>
              <a:ext cx="8640960" cy="4875762"/>
              <a:chOff x="251520" y="31835"/>
              <a:chExt cx="8640960" cy="4875762"/>
            </a:xfrm>
          </p:grpSpPr>
          <p:sp>
            <p:nvSpPr>
              <p:cNvPr id="20" name="五边形 1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示例</a:t>
                </a:r>
                <a:endParaRPr lang="zh-CN" altLang="en-US" dirty="0">
                  <a:latin typeface="+mj-ea"/>
                  <a:ea typeface="+mj-ea"/>
                </a:endParaRPr>
              </a:p>
            </p:txBody>
          </p:sp>
          <p:sp>
            <p:nvSpPr>
              <p:cNvPr id="21" name="燕尾形 20"/>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矩形 21"/>
              <p:cNvSpPr/>
              <p:nvPr/>
            </p:nvSpPr>
            <p:spPr>
              <a:xfrm>
                <a:off x="251520" y="31835"/>
                <a:ext cx="8640960" cy="4560327"/>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48"/>
              <p:cNvSpPr txBox="1"/>
              <p:nvPr/>
            </p:nvSpPr>
            <p:spPr>
              <a:xfrm>
                <a:off x="8388424" y="3183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19" name="矩形 18"/>
            <p:cNvSpPr>
              <a:spLocks noChangeAspect="1"/>
            </p:cNvSpPr>
            <p:nvPr/>
          </p:nvSpPr>
          <p:spPr>
            <a:xfrm>
              <a:off x="539552" y="1307182"/>
              <a:ext cx="8064896" cy="4247317"/>
            </a:xfrm>
            <a:prstGeom prst="rect">
              <a:avLst/>
            </a:prstGeom>
          </p:spPr>
          <p:txBody>
            <a:bodyPr wrap="square">
              <a:spAutoFit/>
            </a:bodyPr>
            <a:lstStyle/>
            <a:p>
              <a:pPr>
                <a:lnSpc>
                  <a:spcPct val="150000"/>
                </a:lnSpc>
              </a:pPr>
              <a:r>
                <a:rPr lang="en-US" altLang="zh-CN" sz="2000" dirty="0"/>
                <a:t>(1)</a:t>
              </a:r>
              <a:r>
                <a:rPr lang="zh-CN" altLang="zh-CN" sz="2000" dirty="0"/>
                <a:t>可以由</a:t>
              </a:r>
              <a:r>
                <a:rPr lang="en-US" altLang="zh-CN" sz="2000" dirty="0"/>
                <a:t>“</a:t>
              </a:r>
              <a:r>
                <a:rPr lang="zh-CN" altLang="zh-CN" sz="2000" dirty="0"/>
                <a:t>坚硬</a:t>
              </a:r>
              <a:r>
                <a:rPr lang="en-US" altLang="zh-CN" sz="2000" dirty="0"/>
                <a:t>”</a:t>
              </a:r>
              <a:r>
                <a:rPr lang="zh-CN" altLang="zh-CN" sz="2000" dirty="0"/>
                <a:t>联想到执着、底线、人性的坚守等正面的方向</a:t>
              </a:r>
              <a:r>
                <a:rPr lang="en-US" altLang="zh-CN" sz="2000" dirty="0"/>
                <a:t>,</a:t>
              </a:r>
              <a:r>
                <a:rPr lang="zh-CN" altLang="zh-CN" sz="2000" dirty="0"/>
                <a:t>亦可以是刻薄冷硬的性格等负面的缺点。如</a:t>
              </a:r>
              <a:r>
                <a:rPr lang="en-US" altLang="zh-CN" sz="2000" dirty="0"/>
                <a:t>“</a:t>
              </a:r>
              <a:r>
                <a:rPr lang="zh-CN" altLang="zh-CN" sz="2000" dirty="0"/>
                <a:t>坚定的信念</a:t>
              </a:r>
              <a:r>
                <a:rPr lang="en-US" altLang="zh-CN" sz="2000" dirty="0"/>
                <a:t>”“</a:t>
              </a:r>
              <a:r>
                <a:rPr lang="zh-CN" altLang="zh-CN" sz="2000" dirty="0"/>
                <a:t>勇往直前的精神</a:t>
              </a:r>
              <a:r>
                <a:rPr lang="en-US" altLang="zh-CN" sz="2000" dirty="0"/>
                <a:t>”“</a:t>
              </a:r>
              <a:r>
                <a:rPr lang="zh-CN" altLang="zh-CN" sz="2000" dirty="0"/>
                <a:t>硬汉式的无所畏惧的精神</a:t>
              </a:r>
              <a:r>
                <a:rPr lang="en-US" altLang="zh-CN" sz="2000" dirty="0"/>
                <a:t>”</a:t>
              </a:r>
              <a:r>
                <a:rPr lang="zh-CN" altLang="zh-CN" sz="2000" dirty="0"/>
                <a:t>等。</a:t>
              </a:r>
            </a:p>
            <a:p>
              <a:pPr>
                <a:lnSpc>
                  <a:spcPct val="150000"/>
                </a:lnSpc>
              </a:pPr>
              <a:r>
                <a:rPr lang="en-US" altLang="zh-CN" sz="2000" dirty="0"/>
                <a:t>(2)</a:t>
              </a:r>
              <a:r>
                <a:rPr lang="zh-CN" altLang="zh-CN" sz="2000" dirty="0"/>
                <a:t>由</a:t>
              </a:r>
              <a:r>
                <a:rPr lang="en-US" altLang="zh-CN" sz="2000" dirty="0"/>
                <a:t>“</a:t>
              </a:r>
              <a:r>
                <a:rPr lang="zh-CN" altLang="zh-CN" sz="2000" dirty="0"/>
                <a:t>柔软</a:t>
              </a:r>
              <a:r>
                <a:rPr lang="en-US" altLang="zh-CN" sz="2000" dirty="0"/>
                <a:t>”</a:t>
              </a:r>
              <a:r>
                <a:rPr lang="zh-CN" altLang="zh-CN" sz="2000" dirty="0"/>
                <a:t>则很容易联想到人之初性本善、对弱者的同情、对亲人的爱护、对天下的博爱等</a:t>
              </a:r>
              <a:r>
                <a:rPr lang="en-US" altLang="zh-CN" sz="2000" dirty="0"/>
                <a:t>,</a:t>
              </a:r>
              <a:r>
                <a:rPr lang="zh-CN" altLang="zh-CN" sz="2000" dirty="0"/>
                <a:t>也可以延伸到人本性中的无奈与脆弱等。</a:t>
              </a:r>
            </a:p>
            <a:p>
              <a:pPr>
                <a:lnSpc>
                  <a:spcPct val="150000"/>
                </a:lnSpc>
              </a:pPr>
              <a:r>
                <a:rPr lang="en-US" altLang="zh-CN" sz="2000" dirty="0"/>
                <a:t>(3)</a:t>
              </a:r>
              <a:r>
                <a:rPr lang="zh-CN" altLang="zh-CN" sz="2000" dirty="0"/>
                <a:t>单纯的</a:t>
              </a:r>
              <a:r>
                <a:rPr lang="en-US" altLang="zh-CN" sz="2000" dirty="0"/>
                <a:t>“</a:t>
              </a:r>
              <a:r>
                <a:rPr lang="zh-CN" altLang="zh-CN" sz="2000" dirty="0"/>
                <a:t>坚硬</a:t>
              </a:r>
              <a:r>
                <a:rPr lang="en-US" altLang="zh-CN" sz="2000" dirty="0"/>
                <a:t>”</a:t>
              </a:r>
              <a:r>
                <a:rPr lang="zh-CN" altLang="zh-CN" sz="2000" dirty="0"/>
                <a:t>会容易让人觉得不近人情</a:t>
              </a:r>
              <a:r>
                <a:rPr lang="en-US" altLang="zh-CN" sz="2000" dirty="0"/>
                <a:t>,</a:t>
              </a:r>
              <a:r>
                <a:rPr lang="zh-CN" altLang="zh-CN" sz="2000" dirty="0"/>
                <a:t>而一味地</a:t>
              </a:r>
              <a:r>
                <a:rPr lang="en-US" altLang="zh-CN" sz="2000" dirty="0"/>
                <a:t>“</a:t>
              </a:r>
              <a:r>
                <a:rPr lang="zh-CN" altLang="zh-CN" sz="2000" dirty="0"/>
                <a:t>柔软</a:t>
              </a:r>
              <a:r>
                <a:rPr lang="en-US" altLang="zh-CN" sz="2000" dirty="0"/>
                <a:t>”</a:t>
              </a:r>
              <a:r>
                <a:rPr lang="zh-CN" altLang="zh-CN" sz="2000" dirty="0"/>
                <a:t>又很容易被忽视或弱化。既要有柔情的一面</a:t>
              </a:r>
              <a:r>
                <a:rPr lang="en-US" altLang="zh-CN" sz="2000" dirty="0"/>
                <a:t>,</a:t>
              </a:r>
              <a:r>
                <a:rPr lang="zh-CN" altLang="zh-CN" sz="2000" dirty="0"/>
                <a:t>又要有坚强的一面。如</a:t>
              </a:r>
              <a:r>
                <a:rPr lang="en-US" altLang="zh-CN" sz="2000" dirty="0"/>
                <a:t>“</a:t>
              </a:r>
              <a:r>
                <a:rPr lang="zh-CN" altLang="zh-CN" sz="2000" dirty="0"/>
                <a:t>刚柔并济</a:t>
              </a:r>
              <a:r>
                <a:rPr lang="en-US" altLang="zh-CN" sz="2000" dirty="0"/>
                <a:t>,</a:t>
              </a:r>
              <a:r>
                <a:rPr lang="zh-CN" altLang="zh-CN" sz="2000" dirty="0"/>
                <a:t>造就和谐自我</a:t>
              </a:r>
              <a:r>
                <a:rPr lang="en-US" altLang="zh-CN" sz="2000" dirty="0"/>
                <a:t>”“</a:t>
              </a:r>
              <a:r>
                <a:rPr lang="zh-CN" altLang="zh-CN" sz="2000" dirty="0"/>
                <a:t>心有猛虎</a:t>
              </a:r>
              <a:r>
                <a:rPr lang="en-US" altLang="zh-CN" sz="2000" dirty="0"/>
                <a:t>,</a:t>
              </a:r>
              <a:r>
                <a:rPr lang="zh-CN" altLang="zh-CN" sz="2000" dirty="0"/>
                <a:t>细嗅蔷薇</a:t>
              </a:r>
              <a:r>
                <a:rPr lang="en-US" altLang="zh-CN" sz="2000" dirty="0"/>
                <a:t>”“</a:t>
              </a:r>
              <a:r>
                <a:rPr lang="zh-CN" altLang="zh-CN" sz="2000" dirty="0"/>
                <a:t>金木水火以刚柔相济</a:t>
              </a:r>
              <a:r>
                <a:rPr lang="en-US" altLang="zh-CN" sz="2000" dirty="0"/>
                <a:t>,</a:t>
              </a:r>
              <a:r>
                <a:rPr lang="zh-CN" altLang="zh-CN" sz="2000" dirty="0"/>
                <a:t>然后克得其和</a:t>
              </a:r>
              <a:r>
                <a:rPr lang="en-US" altLang="zh-CN" sz="2000" dirty="0"/>
                <a:t>,</a:t>
              </a:r>
              <a:r>
                <a:rPr lang="zh-CN" altLang="zh-CN" sz="2000" dirty="0"/>
                <a:t>能为民用</a:t>
              </a:r>
              <a:r>
                <a:rPr lang="en-US" altLang="zh-CN" sz="2000" dirty="0"/>
                <a:t>”“</a:t>
              </a:r>
              <a:r>
                <a:rPr lang="zh-CN" altLang="zh-CN" sz="2000" dirty="0"/>
                <a:t>能动能静、能屈能伸</a:t>
              </a:r>
              <a:r>
                <a:rPr lang="en-US" altLang="zh-CN" sz="2000" dirty="0"/>
                <a:t>”</a:t>
              </a:r>
              <a:r>
                <a:rPr lang="zh-CN" altLang="zh-CN" sz="2000" dirty="0"/>
                <a:t>等。</a:t>
              </a:r>
            </a:p>
          </p:txBody>
        </p:sp>
      </p:grpSp>
    </p:spTree>
    <p:extLst>
      <p:ext uri="{BB962C8B-B14F-4D97-AF65-F5344CB8AC3E}">
        <p14:creationId xmlns:p14="http://schemas.microsoft.com/office/powerpoint/2010/main" val="4074338594"/>
      </p:ext>
    </p:extLst>
  </p:cSld>
  <p:clrMapOvr>
    <a:masterClrMapping/>
  </p:clrMapOvr>
  <p:transition spd="slow">
    <p:strips dir="ru"/>
  </p:transition>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childTnLst>
              </p:cTn>
              <p:nextCondLst>
                <p:cond evt="onClick" delay="0">
                  <p:tgtEl>
                    <p:spTgt spid="16"/>
                  </p:tgtEl>
                </p:cond>
              </p:nextCondLst>
            </p:seq>
            <p:seq concurrent="1" nextAc="seek">
              <p:cTn id="8" restart="whenNotActive" fill="hold" evtFilter="cancelBubble" nodeType="interactiveSeq">
                <p:stCondLst>
                  <p:cond evt="onClick" delay="0">
                    <p:tgtEl>
                      <p:spTgt spid="17"/>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7"/>
                                        </p:tgtEl>
                                      </p:cBhvr>
                                    </p:animEffect>
                                    <p:set>
                                      <p:cBhvr>
                                        <p:cTn id="13"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突破点二</a:t>
            </a: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福建高考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根据要求作文。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地上本没有路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走的人多了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便也成了路。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走错路也是一件有意思的事情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如果没有走错路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就不会发现新的路。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世上没有走不通的路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只有不敢走的人。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上面三则材料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引发你怎样的感悟和联想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请就此写一篇不少于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字的议论文或记叙文。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必须符合文体要求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角度自选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立意自定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标题自拟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不要脱离材料内容及含意的范围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不得抄袭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不得套作。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18438478"/>
      </p:ext>
    </p:extLst>
  </p:cSld>
  <p:clrMapOvr>
    <a:masterClrMapping/>
  </p:clrMapOvr>
  <p:transition spd="slow">
    <p:cu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突破点二</a:t>
            </a: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我的立意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该题由三则材料构成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但有一个共同话题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有象征意义。仔细审读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三句话中所指的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的含义还是有所区别的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据此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可以从以下几个角度确立写作的中心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以第一句话的内容为角度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以第二句话的内容为角度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以第三句话的内容为角度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以综合三句话内容为角度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五边形 7"/>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示例</a:t>
            </a:r>
            <a:endParaRPr lang="zh-CN" altLang="en-US" dirty="0">
              <a:latin typeface="+mj-ea"/>
              <a:ea typeface="+mj-ea"/>
            </a:endParaRPr>
          </a:p>
        </p:txBody>
      </p:sp>
      <p:grpSp>
        <p:nvGrpSpPr>
          <p:cNvPr id="9" name="组合 8"/>
          <p:cNvGrpSpPr/>
          <p:nvPr/>
        </p:nvGrpSpPr>
        <p:grpSpPr>
          <a:xfrm>
            <a:off x="251520" y="485794"/>
            <a:ext cx="8640960" cy="6183566"/>
            <a:chOff x="251520" y="-278890"/>
            <a:chExt cx="8640960" cy="6183566"/>
          </a:xfrm>
        </p:grpSpPr>
        <p:grpSp>
          <p:nvGrpSpPr>
            <p:cNvPr id="10" name="组合 9"/>
            <p:cNvGrpSpPr/>
            <p:nvPr/>
          </p:nvGrpSpPr>
          <p:grpSpPr>
            <a:xfrm>
              <a:off x="251520" y="-278890"/>
              <a:ext cx="8640960" cy="6183566"/>
              <a:chOff x="251520" y="-1275969"/>
              <a:chExt cx="8640960" cy="6183566"/>
            </a:xfrm>
          </p:grpSpPr>
          <p:sp>
            <p:nvSpPr>
              <p:cNvPr id="12" name="五边形 11"/>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示例</a:t>
                </a:r>
                <a:endParaRPr lang="zh-CN" altLang="en-US" dirty="0">
                  <a:latin typeface="+mj-ea"/>
                  <a:ea typeface="+mj-ea"/>
                </a:endParaRPr>
              </a:p>
            </p:txBody>
          </p:sp>
          <p:sp>
            <p:nvSpPr>
              <p:cNvPr id="13" name="燕尾形 1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矩形 13"/>
              <p:cNvSpPr/>
              <p:nvPr/>
            </p:nvSpPr>
            <p:spPr>
              <a:xfrm>
                <a:off x="251520" y="-1275969"/>
                <a:ext cx="8640960" cy="586813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48"/>
              <p:cNvSpPr txBox="1"/>
              <p:nvPr/>
            </p:nvSpPr>
            <p:spPr>
              <a:xfrm>
                <a:off x="8388424" y="-1274700"/>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11" name="矩形 10"/>
            <p:cNvSpPr>
              <a:spLocks noChangeAspect="1"/>
            </p:cNvSpPr>
            <p:nvPr/>
          </p:nvSpPr>
          <p:spPr>
            <a:xfrm>
              <a:off x="539552" y="647"/>
              <a:ext cx="8064896" cy="5573898"/>
            </a:xfrm>
            <a:prstGeom prst="rect">
              <a:avLst/>
            </a:prstGeom>
          </p:spPr>
          <p:txBody>
            <a:bodyPr wrap="square">
              <a:spAutoFit/>
            </a:bodyPr>
            <a:lstStyle/>
            <a:p>
              <a:pPr>
                <a:lnSpc>
                  <a:spcPct val="150000"/>
                </a:lnSpc>
              </a:pPr>
              <a:r>
                <a:rPr lang="en-US" altLang="zh-CN" sz="2000" dirty="0"/>
                <a:t>(1)</a:t>
              </a:r>
              <a:r>
                <a:rPr lang="zh-CN" altLang="zh-CN" sz="2000" dirty="0"/>
                <a:t>世上本没有路</a:t>
              </a:r>
              <a:r>
                <a:rPr lang="en-US" altLang="zh-CN" sz="2000" dirty="0"/>
                <a:t>,</a:t>
              </a:r>
              <a:r>
                <a:rPr lang="zh-CN" altLang="zh-CN" sz="2000" dirty="0"/>
                <a:t>可以理解为一个人的成功没有现成的模式可遵循套用</a:t>
              </a:r>
              <a:r>
                <a:rPr lang="en-US" altLang="zh-CN" sz="2000" dirty="0"/>
                <a:t>,</a:t>
              </a:r>
              <a:r>
                <a:rPr lang="zh-CN" altLang="zh-CN" sz="2000" dirty="0"/>
                <a:t>一切要靠自己在实践中摸索</a:t>
              </a:r>
              <a:r>
                <a:rPr lang="en-US" altLang="zh-CN" sz="2000" dirty="0"/>
                <a:t>,</a:t>
              </a:r>
              <a:r>
                <a:rPr lang="zh-CN" altLang="zh-CN" sz="2000" dirty="0"/>
                <a:t>自强自立</a:t>
              </a:r>
              <a:r>
                <a:rPr lang="en-US" altLang="zh-CN" sz="2000" dirty="0"/>
                <a:t>,</a:t>
              </a:r>
              <a:r>
                <a:rPr lang="zh-CN" altLang="zh-CN" sz="2000" dirty="0"/>
                <a:t>找到适合自己的路</a:t>
              </a:r>
              <a:r>
                <a:rPr lang="en-US" altLang="zh-CN" sz="2000" dirty="0"/>
                <a:t>,</a:t>
              </a:r>
              <a:r>
                <a:rPr lang="zh-CN" altLang="zh-CN" sz="2000" dirty="0"/>
                <a:t>据此可以确立的中心有</a:t>
              </a:r>
              <a:r>
                <a:rPr lang="en-US" altLang="zh-CN" sz="2000" dirty="0"/>
                <a:t>:</a:t>
              </a:r>
              <a:r>
                <a:rPr lang="zh-CN" altLang="zh-CN" sz="2000" dirty="0"/>
                <a:t>创新</a:t>
              </a:r>
              <a:r>
                <a:rPr lang="en-US" altLang="zh-CN" sz="2000" dirty="0"/>
                <a:t>,</a:t>
              </a:r>
              <a:r>
                <a:rPr lang="zh-CN" altLang="zh-CN" sz="2000" dirty="0"/>
                <a:t>追求个性</a:t>
              </a:r>
              <a:r>
                <a:rPr lang="en-US" altLang="zh-CN" sz="2000" dirty="0"/>
                <a:t>,</a:t>
              </a:r>
              <a:r>
                <a:rPr lang="zh-CN" altLang="zh-CN" sz="2000" dirty="0"/>
                <a:t>追求理想</a:t>
              </a:r>
              <a:r>
                <a:rPr lang="en-US" altLang="zh-CN" sz="2000" dirty="0"/>
                <a:t>,</a:t>
              </a:r>
              <a:r>
                <a:rPr lang="zh-CN" altLang="zh-CN" sz="2000" dirty="0"/>
                <a:t>探索</a:t>
              </a:r>
              <a:r>
                <a:rPr lang="en-US" altLang="zh-CN" sz="2000" dirty="0"/>
                <a:t>,</a:t>
              </a:r>
              <a:r>
                <a:rPr lang="zh-CN" altLang="zh-CN" sz="2000" dirty="0"/>
                <a:t>走自己的路等。</a:t>
              </a:r>
            </a:p>
            <a:p>
              <a:pPr>
                <a:lnSpc>
                  <a:spcPct val="150000"/>
                </a:lnSpc>
              </a:pPr>
              <a:r>
                <a:rPr lang="en-US" altLang="zh-CN" sz="2000" dirty="0"/>
                <a:t>(2)</a:t>
              </a:r>
              <a:r>
                <a:rPr lang="zh-CN" altLang="zh-CN" sz="2000" dirty="0"/>
                <a:t>走错路会发现新的路</a:t>
              </a:r>
              <a:r>
                <a:rPr lang="en-US" altLang="zh-CN" sz="2000" dirty="0"/>
                <a:t>,</a:t>
              </a:r>
              <a:r>
                <a:rPr lang="zh-CN" altLang="zh-CN" sz="2000" dirty="0"/>
                <a:t>人生不是一帆风顺的</a:t>
              </a:r>
              <a:r>
                <a:rPr lang="en-US" altLang="zh-CN" sz="2000" dirty="0"/>
                <a:t>,</a:t>
              </a:r>
              <a:r>
                <a:rPr lang="zh-CN" altLang="zh-CN" sz="2000" dirty="0"/>
                <a:t>总会遇到这样那样的问题</a:t>
              </a:r>
              <a:r>
                <a:rPr lang="en-US" altLang="zh-CN" sz="2000" dirty="0"/>
                <a:t>,</a:t>
              </a:r>
              <a:r>
                <a:rPr lang="zh-CN" altLang="zh-CN" sz="2000" dirty="0"/>
                <a:t>一旦踏上征程</a:t>
              </a:r>
              <a:r>
                <a:rPr lang="en-US" altLang="zh-CN" sz="2000" dirty="0"/>
                <a:t>,</a:t>
              </a:r>
              <a:r>
                <a:rPr lang="zh-CN" altLang="zh-CN" sz="2000" dirty="0"/>
                <a:t>很可能发现走错了而不能继续前行</a:t>
              </a:r>
              <a:r>
                <a:rPr lang="en-US" altLang="zh-CN" sz="2000" dirty="0"/>
                <a:t>,</a:t>
              </a:r>
              <a:r>
                <a:rPr lang="zh-CN" altLang="zh-CN" sz="2000" dirty="0"/>
                <a:t>停下来总结经验教训</a:t>
              </a:r>
              <a:r>
                <a:rPr lang="en-US" altLang="zh-CN" sz="2000" dirty="0"/>
                <a:t>,</a:t>
              </a:r>
              <a:r>
                <a:rPr lang="zh-CN" altLang="zh-CN" sz="2000" dirty="0"/>
                <a:t>找到新的出路</a:t>
              </a:r>
              <a:r>
                <a:rPr lang="en-US" altLang="zh-CN" sz="2000" dirty="0"/>
                <a:t>,“</a:t>
              </a:r>
              <a:r>
                <a:rPr lang="zh-CN" altLang="zh-CN" sz="2000" dirty="0"/>
                <a:t>柳暗花明又一村</a:t>
              </a:r>
              <a:r>
                <a:rPr lang="en-US" altLang="zh-CN" sz="2000" dirty="0"/>
                <a:t>”,</a:t>
              </a:r>
              <a:r>
                <a:rPr lang="zh-CN" altLang="zh-CN" sz="2000" dirty="0"/>
                <a:t>豁然开朗。据此</a:t>
              </a:r>
              <a:r>
                <a:rPr lang="en-US" altLang="zh-CN" sz="2000" dirty="0"/>
                <a:t>,</a:t>
              </a:r>
              <a:r>
                <a:rPr lang="zh-CN" altLang="zh-CN" sz="2000" dirty="0"/>
                <a:t>可以确立写作中心</a:t>
              </a:r>
              <a:r>
                <a:rPr lang="en-US" altLang="zh-CN" sz="2000" dirty="0"/>
                <a:t>:</a:t>
              </a:r>
              <a:r>
                <a:rPr lang="zh-CN" altLang="zh-CN" sz="2000" dirty="0"/>
                <a:t>失败也是收获</a:t>
              </a:r>
              <a:r>
                <a:rPr lang="en-US" altLang="zh-CN" sz="2000" dirty="0"/>
                <a:t>,</a:t>
              </a:r>
              <a:r>
                <a:rPr lang="zh-CN" altLang="zh-CN" sz="2000" dirty="0"/>
                <a:t>失败是成功之母</a:t>
              </a:r>
              <a:r>
                <a:rPr lang="en-US" altLang="zh-CN" sz="2000" dirty="0"/>
                <a:t>,</a:t>
              </a:r>
              <a:r>
                <a:rPr lang="zh-CN" altLang="zh-CN" sz="2000" dirty="0"/>
                <a:t>敢于尝试</a:t>
              </a:r>
              <a:r>
                <a:rPr lang="en-US" altLang="zh-CN" sz="2000" dirty="0"/>
                <a:t>,</a:t>
              </a:r>
              <a:r>
                <a:rPr lang="zh-CN" altLang="zh-CN" sz="2000" dirty="0"/>
                <a:t>有尝试就会有收获</a:t>
              </a:r>
              <a:r>
                <a:rPr lang="en-US" altLang="zh-CN" sz="2000" dirty="0"/>
                <a:t>,</a:t>
              </a:r>
              <a:r>
                <a:rPr lang="zh-CN" altLang="zh-CN" sz="2000" dirty="0"/>
                <a:t>正确面对错误等。</a:t>
              </a:r>
            </a:p>
            <a:p>
              <a:pPr>
                <a:lnSpc>
                  <a:spcPct val="150000"/>
                </a:lnSpc>
              </a:pPr>
              <a:r>
                <a:rPr lang="en-US" altLang="zh-CN" sz="2000" dirty="0"/>
                <a:t>(3)</a:t>
              </a:r>
              <a:r>
                <a:rPr lang="zh-CN" altLang="zh-CN" sz="2000" dirty="0"/>
                <a:t>世界上没有走不通的路</a:t>
              </a:r>
              <a:r>
                <a:rPr lang="en-US" altLang="zh-CN" sz="2000" dirty="0"/>
                <a:t>,</a:t>
              </a:r>
              <a:r>
                <a:rPr lang="zh-CN" altLang="zh-CN" sz="2000" dirty="0"/>
                <a:t>只有不敢走的人。</a:t>
              </a:r>
              <a:r>
                <a:rPr lang="en-US" altLang="zh-CN" sz="2000" dirty="0"/>
                <a:t>“</a:t>
              </a:r>
              <a:r>
                <a:rPr lang="zh-CN" altLang="zh-CN" sz="2000" dirty="0"/>
                <a:t>条条大路通罗马</a:t>
              </a:r>
              <a:r>
                <a:rPr lang="en-US" altLang="zh-CN" sz="2000" dirty="0"/>
                <a:t>”,</a:t>
              </a:r>
              <a:r>
                <a:rPr lang="zh-CN" altLang="zh-CN" sz="2000" dirty="0"/>
                <a:t>只要你敢走</a:t>
              </a:r>
              <a:r>
                <a:rPr lang="en-US" altLang="zh-CN" sz="2000" dirty="0"/>
                <a:t>,</a:t>
              </a:r>
              <a:r>
                <a:rPr lang="zh-CN" altLang="zh-CN" sz="2000" dirty="0"/>
                <a:t>最终总会到达目的地。可以确立的中心</a:t>
              </a:r>
              <a:r>
                <a:rPr lang="en-US" altLang="zh-CN" sz="2000" dirty="0"/>
                <a:t>:</a:t>
              </a:r>
              <a:r>
                <a:rPr lang="zh-CN" altLang="zh-CN" sz="2000" dirty="0"/>
                <a:t>不要因循守旧、故步自封</a:t>
              </a:r>
              <a:r>
                <a:rPr lang="en-US" altLang="zh-CN" sz="2000" dirty="0"/>
                <a:t>,</a:t>
              </a:r>
              <a:r>
                <a:rPr lang="zh-CN" altLang="zh-CN" sz="2000" dirty="0"/>
                <a:t>要勇于进取</a:t>
              </a:r>
              <a:r>
                <a:rPr lang="en-US" altLang="zh-CN" sz="2000" dirty="0"/>
                <a:t>,</a:t>
              </a:r>
              <a:r>
                <a:rPr lang="zh-CN" altLang="zh-CN" sz="2000" dirty="0"/>
                <a:t>敢于创新等。</a:t>
              </a:r>
            </a:p>
            <a:p>
              <a:pPr>
                <a:lnSpc>
                  <a:spcPct val="150000"/>
                </a:lnSpc>
              </a:pPr>
              <a:r>
                <a:rPr lang="en-US" altLang="zh-CN" sz="2000" dirty="0"/>
                <a:t>(4)</a:t>
              </a:r>
              <a:r>
                <a:rPr lang="zh-CN" altLang="zh-CN" sz="2000" dirty="0"/>
                <a:t>可写如何面对人生的各种</a:t>
              </a:r>
              <a:r>
                <a:rPr lang="en-US" altLang="zh-CN" sz="2000" dirty="0"/>
                <a:t>“</a:t>
              </a:r>
              <a:r>
                <a:rPr lang="zh-CN" altLang="zh-CN" sz="2000" dirty="0"/>
                <a:t>路</a:t>
              </a:r>
              <a:r>
                <a:rPr lang="en-US" altLang="zh-CN" sz="2000" dirty="0"/>
                <a:t>”</a:t>
              </a:r>
              <a:r>
                <a:rPr lang="zh-CN" altLang="zh-CN" sz="2000" dirty="0"/>
                <a:t>等。</a:t>
              </a:r>
            </a:p>
          </p:txBody>
        </p:sp>
      </p:grpSp>
    </p:spTree>
    <p:extLst>
      <p:ext uri="{BB962C8B-B14F-4D97-AF65-F5344CB8AC3E}">
        <p14:creationId xmlns:p14="http://schemas.microsoft.com/office/powerpoint/2010/main" val="2192993021"/>
      </p:ext>
    </p:extLst>
  </p:cSld>
  <p:clrMapOvr>
    <a:masterClrMapping/>
  </p:clrMapOvr>
  <p:transition spd="slow">
    <p:blinds/>
  </p:transition>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突破点一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45" name="圆角矩形 44">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84784"/>
            <a:ext cx="8128000" cy="4928657"/>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汉仪长宋简"/>
                <a:cs typeface="Times New Roman" panose="02020603050405020304" pitchFamily="18" charset="0"/>
              </a:rPr>
              <a:t>叙述类材料作文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55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dirty="0">
                <a:solidFill>
                  <a:srgbClr val="000000"/>
                </a:solidFill>
                <a:latin typeface="Arial" panose="020B0604020202020204" pitchFamily="34"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课标全国高考</a:t>
            </a:r>
            <a:r>
              <a:rPr lang="zh-CN" altLang="zh-CN" sz="2200" dirty="0">
                <a:solidFill>
                  <a:srgbClr val="000000"/>
                </a:solidFill>
                <a:latin typeface="NEU-BZ-S92"/>
                <a:cs typeface="宋体" panose="02010600030101010101" pitchFamily="2" charset="-122"/>
              </a:rPr>
              <a:t>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因父亲总是在高速路上开车时接电话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家人屡劝不改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女大学生小陈迫于无奈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更出于生命安全的考虑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通过微博私信向警方举报了自己的父亲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警方查实后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依法对老陈进行了教育和处罚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并将这起举报发在官方微博上。此事赢得众多网友点赞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也引发一些质疑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经媒体报道后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激起了更大范围、更多角度的讨论。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对于以上事情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你怎么看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请给小陈、老陈或其他相关方写一封信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表明你的态度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阐述你的看法。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要求综合材料内容及含意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选好角度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完成写作任务。明确收信人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统一以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为写信人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不得泄露个人信息。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7561553"/>
      </p:ext>
    </p:extLst>
  </p:cSld>
  <p:clrMapOvr>
    <a:masterClrMapping/>
  </p:clrMapOvr>
  <mc:AlternateContent xmlns:mc="http://schemas.openxmlformats.org/markup-compatibility/2006" xmlns:p14="http://schemas.microsoft.com/office/powerpoint/2010/main">
    <mc:Choice Requires="p14">
      <p:transition spd="slow" p14:dur="800">
        <p:cover/>
      </p:transition>
    </mc:Choice>
    <mc:Fallback xmlns="">
      <p:transition spd="slow">
        <p:cover/>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突破点二</a:t>
            </a: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00732"/>
            <a:ext cx="8128000" cy="531985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根据要求作文。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微信用户可以在朋友圈中发布文字、图片和视频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但只有朋友圈内的好友才能看到并点评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而微博平台上博主发布的内容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则可以让所有认识和不认识的人看到并做出评论。因此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网络平台用户有不同的看法。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在微信朋友圈发布信息后收到的大多是点赞和肯定的评论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我觉得很开心。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我更喜欢微博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在上面发布内容后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收到的评论有赞扬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也有批判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甚至是不留情面的指责和嘲讽。我更需要这种氛围。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我多用微信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更满足在朋友圈这种比较私密的空间里和亲朋好友交流。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我偏爱微博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更喜欢在一个更为开放的空间与认识和不认识的博友互动。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43753916"/>
      </p:ext>
    </p:extLst>
  </p:cSld>
  <p:clrMapOvr>
    <a:masterClrMapping/>
  </p:clrMapOvr>
  <p:transition spd="slow">
    <p:pull di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突破点二</a:t>
            </a: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3122997"/>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自选角度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文体不限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不要脱离材料内容及含意的范围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不得套作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83269342"/>
      </p:ext>
    </p:extLst>
  </p:cSld>
  <p:clrMapOvr>
    <a:masterClrMapping/>
  </p:clrMapOvr>
  <p:transition spd="slow">
    <p:cover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突破点二</a:t>
            </a: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617129"/>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我的立意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材料陈述了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微信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微博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这两种交流方式的特点以及因此引起的人们不同的看法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四个人的情感、态度和认知没有对错、高下之分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对他们的看法可肯定或否定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或有所肯定、有所否定。据此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可以从以下几个方面确立写作的中心。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从甲的观点切入</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从乙的观点切入</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从丙的观点切入</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从丁的观点切入</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从综合的角度切入</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五边形 7"/>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示例</a:t>
            </a:r>
            <a:endParaRPr lang="zh-CN" altLang="en-US" dirty="0">
              <a:latin typeface="+mj-ea"/>
              <a:ea typeface="+mj-ea"/>
            </a:endParaRPr>
          </a:p>
        </p:txBody>
      </p:sp>
      <p:grpSp>
        <p:nvGrpSpPr>
          <p:cNvPr id="9" name="组合 8"/>
          <p:cNvGrpSpPr/>
          <p:nvPr/>
        </p:nvGrpSpPr>
        <p:grpSpPr>
          <a:xfrm>
            <a:off x="251520" y="872838"/>
            <a:ext cx="8640960" cy="5796522"/>
            <a:chOff x="251520" y="108154"/>
            <a:chExt cx="8640960" cy="5796522"/>
          </a:xfrm>
        </p:grpSpPr>
        <p:grpSp>
          <p:nvGrpSpPr>
            <p:cNvPr id="10" name="组合 9"/>
            <p:cNvGrpSpPr/>
            <p:nvPr/>
          </p:nvGrpSpPr>
          <p:grpSpPr>
            <a:xfrm>
              <a:off x="251520" y="108154"/>
              <a:ext cx="8640960" cy="5796522"/>
              <a:chOff x="251520" y="-888925"/>
              <a:chExt cx="8640960" cy="5796522"/>
            </a:xfrm>
          </p:grpSpPr>
          <p:sp>
            <p:nvSpPr>
              <p:cNvPr id="12" name="五边形 11"/>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示例</a:t>
                </a:r>
                <a:endParaRPr lang="zh-CN" altLang="en-US" dirty="0">
                  <a:latin typeface="+mj-ea"/>
                  <a:ea typeface="+mj-ea"/>
                </a:endParaRPr>
              </a:p>
            </p:txBody>
          </p:sp>
          <p:sp>
            <p:nvSpPr>
              <p:cNvPr id="13" name="燕尾形 1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矩形 13"/>
              <p:cNvSpPr/>
              <p:nvPr/>
            </p:nvSpPr>
            <p:spPr>
              <a:xfrm>
                <a:off x="251520" y="-888925"/>
                <a:ext cx="8640960" cy="5481088"/>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48"/>
              <p:cNvSpPr txBox="1"/>
              <p:nvPr/>
            </p:nvSpPr>
            <p:spPr>
              <a:xfrm>
                <a:off x="8388424" y="-88057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11" name="矩形 10"/>
            <p:cNvSpPr>
              <a:spLocks noChangeAspect="1"/>
            </p:cNvSpPr>
            <p:nvPr/>
          </p:nvSpPr>
          <p:spPr>
            <a:xfrm>
              <a:off x="539552" y="394772"/>
              <a:ext cx="8064896" cy="5170646"/>
            </a:xfrm>
            <a:prstGeom prst="rect">
              <a:avLst/>
            </a:prstGeom>
          </p:spPr>
          <p:txBody>
            <a:bodyPr wrap="square">
              <a:spAutoFit/>
            </a:bodyPr>
            <a:lstStyle/>
            <a:p>
              <a:pPr>
                <a:lnSpc>
                  <a:spcPct val="150000"/>
                </a:lnSpc>
              </a:pPr>
              <a:r>
                <a:rPr lang="en-US" altLang="zh-CN" sz="2000" dirty="0"/>
                <a:t>(1)</a:t>
              </a:r>
              <a:r>
                <a:rPr lang="zh-CN" altLang="zh-CN" sz="2000" dirty="0"/>
                <a:t>①人人都需要肯定和赞扬</a:t>
              </a:r>
              <a:r>
                <a:rPr lang="en-US" altLang="zh-CN" sz="2000" dirty="0"/>
                <a:t>,</a:t>
              </a:r>
              <a:r>
                <a:rPr lang="zh-CN" altLang="zh-CN" sz="2000" dirty="0"/>
                <a:t>这也有利于人与人之间的交流。②交流中若只在乎表扬</a:t>
              </a:r>
              <a:r>
                <a:rPr lang="en-US" altLang="zh-CN" sz="2000" dirty="0"/>
                <a:t>,</a:t>
              </a:r>
              <a:r>
                <a:rPr lang="zh-CN" altLang="zh-CN" sz="2000" dirty="0"/>
                <a:t>容易使人忘乎所以</a:t>
              </a:r>
              <a:r>
                <a:rPr lang="en-US" altLang="zh-CN" sz="2000" dirty="0"/>
                <a:t>,</a:t>
              </a:r>
              <a:r>
                <a:rPr lang="zh-CN" altLang="zh-CN" sz="2000" dirty="0"/>
                <a:t>满足现状</a:t>
              </a:r>
              <a:r>
                <a:rPr lang="en-US" altLang="zh-CN" sz="2000" dirty="0"/>
                <a:t>,</a:t>
              </a:r>
              <a:r>
                <a:rPr lang="zh-CN" altLang="zh-CN" sz="2000" dirty="0"/>
                <a:t>不利于更好地成长或发展。</a:t>
              </a:r>
            </a:p>
            <a:p>
              <a:pPr>
                <a:lnSpc>
                  <a:spcPct val="150000"/>
                </a:lnSpc>
              </a:pPr>
              <a:r>
                <a:rPr lang="en-US" altLang="zh-CN" sz="2000" dirty="0"/>
                <a:t>(2)</a:t>
              </a:r>
              <a:r>
                <a:rPr lang="zh-CN" altLang="zh-CN" sz="2000" dirty="0"/>
                <a:t>交流中有批评、指责、嘲讽</a:t>
              </a:r>
              <a:r>
                <a:rPr lang="en-US" altLang="zh-CN" sz="2000" dirty="0"/>
                <a:t>,</a:t>
              </a:r>
              <a:r>
                <a:rPr lang="zh-CN" altLang="zh-CN" sz="2000" dirty="0"/>
                <a:t>才会有自我的反思、调整、进步。</a:t>
              </a:r>
            </a:p>
            <a:p>
              <a:pPr>
                <a:lnSpc>
                  <a:spcPct val="150000"/>
                </a:lnSpc>
              </a:pPr>
              <a:r>
                <a:rPr lang="en-US" altLang="zh-CN" sz="2000" dirty="0"/>
                <a:t>(3)</a:t>
              </a:r>
              <a:r>
                <a:rPr lang="zh-CN" altLang="zh-CN" sz="2000" dirty="0"/>
                <a:t>私密空间及比较私密的交流方式</a:t>
              </a:r>
              <a:r>
                <a:rPr lang="en-US" altLang="zh-CN" sz="2000" dirty="0"/>
                <a:t>,</a:t>
              </a:r>
              <a:r>
                <a:rPr lang="zh-CN" altLang="zh-CN" sz="2000" dirty="0"/>
                <a:t>也是人的一种需求。</a:t>
              </a:r>
            </a:p>
            <a:p>
              <a:pPr>
                <a:lnSpc>
                  <a:spcPct val="150000"/>
                </a:lnSpc>
              </a:pPr>
              <a:r>
                <a:rPr lang="en-US" altLang="zh-CN" sz="2000" dirty="0"/>
                <a:t>(4)</a:t>
              </a:r>
              <a:r>
                <a:rPr lang="zh-CN" altLang="zh-CN" sz="2000" dirty="0"/>
                <a:t>现代社会</a:t>
              </a:r>
              <a:r>
                <a:rPr lang="en-US" altLang="zh-CN" sz="2000" dirty="0"/>
                <a:t>,</a:t>
              </a:r>
              <a:r>
                <a:rPr lang="zh-CN" altLang="zh-CN" sz="2000" dirty="0"/>
                <a:t>更需要开放式的交流</a:t>
              </a:r>
              <a:r>
                <a:rPr lang="en-US" altLang="zh-CN" sz="2000" dirty="0"/>
                <a:t>,</a:t>
              </a:r>
              <a:r>
                <a:rPr lang="zh-CN" altLang="zh-CN" sz="2000" dirty="0"/>
                <a:t>诸如广泛接触</a:t>
              </a:r>
              <a:r>
                <a:rPr lang="en-US" altLang="zh-CN" sz="2000" dirty="0"/>
                <a:t>,</a:t>
              </a:r>
              <a:r>
                <a:rPr lang="zh-CN" altLang="zh-CN" sz="2000" dirty="0"/>
                <a:t>有利于拓宽视野</a:t>
              </a:r>
              <a:r>
                <a:rPr lang="en-US" altLang="zh-CN" sz="2000" dirty="0"/>
                <a:t>,</a:t>
              </a:r>
              <a:r>
                <a:rPr lang="zh-CN" altLang="zh-CN" sz="2000" dirty="0"/>
                <a:t>择善而学</a:t>
              </a:r>
              <a:r>
                <a:rPr lang="en-US" altLang="zh-CN" sz="2000" dirty="0"/>
                <a:t>,</a:t>
              </a:r>
              <a:r>
                <a:rPr lang="zh-CN" altLang="zh-CN" sz="2000" dirty="0"/>
                <a:t>相互包容</a:t>
              </a:r>
              <a:r>
                <a:rPr lang="en-US" altLang="zh-CN" sz="2000" dirty="0"/>
                <a:t>,</a:t>
              </a:r>
              <a:r>
                <a:rPr lang="zh-CN" altLang="zh-CN" sz="2000" dirty="0"/>
                <a:t>和谐相处等。</a:t>
              </a:r>
            </a:p>
            <a:p>
              <a:pPr>
                <a:lnSpc>
                  <a:spcPct val="150000"/>
                </a:lnSpc>
              </a:pPr>
              <a:r>
                <a:rPr lang="en-US" altLang="zh-CN" sz="2000" dirty="0"/>
                <a:t>(5)</a:t>
              </a:r>
              <a:r>
                <a:rPr lang="zh-CN" altLang="zh-CN" sz="2000" dirty="0"/>
                <a:t>①比较微信、微博的点赞</a:t>
              </a:r>
              <a:r>
                <a:rPr lang="en-US" altLang="zh-CN" sz="2000" dirty="0"/>
                <a:t>,</a:t>
              </a:r>
              <a:r>
                <a:rPr lang="zh-CN" altLang="zh-CN" sz="2000" dirty="0"/>
                <a:t>分析其可信度</a:t>
              </a:r>
              <a:r>
                <a:rPr lang="en-US" altLang="zh-CN" sz="2000" dirty="0"/>
                <a:t>,</a:t>
              </a:r>
              <a:r>
                <a:rPr lang="zh-CN" altLang="zh-CN" sz="2000" dirty="0"/>
                <a:t>微信限于朋友交往</a:t>
              </a:r>
              <a:r>
                <a:rPr lang="en-US" altLang="zh-CN" sz="2000" dirty="0"/>
                <a:t>,</a:t>
              </a:r>
              <a:r>
                <a:rPr lang="zh-CN" altLang="zh-CN" sz="2000" dirty="0"/>
                <a:t>得到的表扬多出于礼节</a:t>
              </a:r>
              <a:r>
                <a:rPr lang="en-US" altLang="zh-CN" sz="2000" dirty="0"/>
                <a:t>;</a:t>
              </a:r>
              <a:r>
                <a:rPr lang="zh-CN" altLang="zh-CN" sz="2000" dirty="0"/>
                <a:t>微博亲疏不拒</a:t>
              </a:r>
              <a:r>
                <a:rPr lang="en-US" altLang="zh-CN" sz="2000" dirty="0"/>
                <a:t>,</a:t>
              </a:r>
              <a:r>
                <a:rPr lang="zh-CN" altLang="zh-CN" sz="2000" dirty="0"/>
                <a:t>获得的肯定多发自肺腑。由此告诫人们理性对待点赞</a:t>
              </a:r>
              <a:r>
                <a:rPr lang="en-US" altLang="zh-CN" sz="2000" dirty="0"/>
                <a:t>,</a:t>
              </a:r>
              <a:r>
                <a:rPr lang="zh-CN" altLang="zh-CN" sz="2000" dirty="0"/>
                <a:t>网络外的交流亦然。②由于网络交流的虚拟性</a:t>
              </a:r>
              <a:r>
                <a:rPr lang="en-US" altLang="zh-CN" sz="2000" dirty="0"/>
                <a:t>,</a:t>
              </a:r>
              <a:r>
                <a:rPr lang="zh-CN" altLang="zh-CN" sz="2000" dirty="0"/>
                <a:t>夸大其词的追捧或以匿名的方式进行不负责任的攻击</a:t>
              </a:r>
              <a:r>
                <a:rPr lang="en-US" altLang="zh-CN" sz="2000" dirty="0"/>
                <a:t>,</a:t>
              </a:r>
              <a:r>
                <a:rPr lang="zh-CN" altLang="zh-CN" sz="2000" dirty="0"/>
                <a:t>都有可能</a:t>
              </a:r>
              <a:r>
                <a:rPr lang="en-US" altLang="zh-CN" sz="2000" dirty="0"/>
                <a:t>,`</a:t>
              </a:r>
              <a:r>
                <a:rPr lang="zh-CN" altLang="zh-CN" sz="2000" dirty="0"/>
                <a:t>需要擦亮眼睛</a:t>
              </a:r>
              <a:r>
                <a:rPr lang="en-US" altLang="zh-CN" sz="2000" dirty="0"/>
                <a:t>,</a:t>
              </a:r>
              <a:r>
                <a:rPr lang="zh-CN" altLang="zh-CN" sz="2000" dirty="0"/>
                <a:t>辨别真伪。</a:t>
              </a:r>
            </a:p>
          </p:txBody>
        </p:sp>
      </p:grpSp>
    </p:spTree>
    <p:extLst>
      <p:ext uri="{BB962C8B-B14F-4D97-AF65-F5344CB8AC3E}">
        <p14:creationId xmlns:p14="http://schemas.microsoft.com/office/powerpoint/2010/main" val="2419387511"/>
      </p:ext>
    </p:extLst>
  </p:cSld>
  <p:clrMapOvr>
    <a:masterClrMapping/>
  </p:clrMapOvr>
  <p:transition spd="slow">
    <p:cover dir="ld"/>
  </p:transition>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突破点二</a:t>
            </a: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既然选择了远方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就只顾风雨兼程。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人生如果走错了方向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停止就是进步。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以上材料给了你怎样的思考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请结合自己的体验和感悟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写一篇文章。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要求选准角度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自选文体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诗歌除外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27400004"/>
      </p:ext>
    </p:extLst>
  </p:cSld>
  <p:clrMapOvr>
    <a:masterClrMapping/>
  </p:clrMapOvr>
  <p:transition spd="slow">
    <p:pull dir="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突破点二</a:t>
            </a: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1886747"/>
            <a:ext cx="8128000" cy="334245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我的立意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这是两则观点相对的材料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既可以侧重于第一则材料</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以</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为写作中心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也可以侧重于第二则材料</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以</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来作为写作中心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最好的立意是将两则材料结合起来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进行辩证思考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可以确立</a:t>
            </a: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的写作中心。</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1187624" y="2673086"/>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人一旦确立了自己的目标</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就要竭尽全力去奋斗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1187624" y="3481315"/>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人生要有正确的方向</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要学会及时调整自己的目标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a:spLocks noChangeAspect="1"/>
          </p:cNvSpPr>
          <p:nvPr/>
        </p:nvSpPr>
        <p:spPr>
          <a:xfrm>
            <a:off x="1700584" y="4281990"/>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人要成功</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既要有正确的方向</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也要奋斗不止</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二者缺一不可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75208363"/>
      </p:ext>
    </p:extLst>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突破点二</a:t>
            </a: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越是忙碌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就越会有闲暇。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海斯利特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我空闲的时候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常常是我最忙的时候。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西塞罗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要求选好角度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71992003"/>
      </p:ext>
    </p:extLst>
  </p:cSld>
  <p:clrMapOvr>
    <a:masterClrMapping/>
  </p:clrMapOvr>
  <p:transition spd="slow">
    <p:pull dir="l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突破点二</a:t>
            </a: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我的立意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材料中的两句话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围绕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阐释了二者之间对立统一的关系。据此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可以从以下几个角度确立写作的中心。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以第一句话的内容为角度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写作中心有</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以第二句话的内容为角度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写作中心有</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以综合两句话的内容为角度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写作中心有</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五边形 7"/>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示例</a:t>
            </a:r>
            <a:endParaRPr lang="zh-CN" altLang="en-US" dirty="0">
              <a:latin typeface="+mj-ea"/>
              <a:ea typeface="+mj-ea"/>
            </a:endParaRPr>
          </a:p>
        </p:txBody>
      </p:sp>
      <p:grpSp>
        <p:nvGrpSpPr>
          <p:cNvPr id="9" name="组合 8"/>
          <p:cNvGrpSpPr/>
          <p:nvPr/>
        </p:nvGrpSpPr>
        <p:grpSpPr>
          <a:xfrm>
            <a:off x="251520" y="3212976"/>
            <a:ext cx="8640960" cy="3456384"/>
            <a:chOff x="251520" y="2448292"/>
            <a:chExt cx="8640960" cy="3456384"/>
          </a:xfrm>
        </p:grpSpPr>
        <p:grpSp>
          <p:nvGrpSpPr>
            <p:cNvPr id="10" name="组合 9"/>
            <p:cNvGrpSpPr/>
            <p:nvPr/>
          </p:nvGrpSpPr>
          <p:grpSpPr>
            <a:xfrm>
              <a:off x="251520" y="2448292"/>
              <a:ext cx="8640960" cy="3456384"/>
              <a:chOff x="251520" y="1451213"/>
              <a:chExt cx="8640960" cy="3456384"/>
            </a:xfrm>
          </p:grpSpPr>
          <p:sp>
            <p:nvSpPr>
              <p:cNvPr id="12" name="五边形 11"/>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示例</a:t>
                </a:r>
                <a:endParaRPr lang="zh-CN" altLang="en-US" dirty="0">
                  <a:latin typeface="+mj-ea"/>
                  <a:ea typeface="+mj-ea"/>
                </a:endParaRPr>
              </a:p>
            </p:txBody>
          </p:sp>
          <p:sp>
            <p:nvSpPr>
              <p:cNvPr id="13" name="燕尾形 1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矩形 13"/>
              <p:cNvSpPr/>
              <p:nvPr/>
            </p:nvSpPr>
            <p:spPr>
              <a:xfrm>
                <a:off x="251520" y="1451213"/>
                <a:ext cx="8640960" cy="3140949"/>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48"/>
              <p:cNvSpPr txBox="1"/>
              <p:nvPr/>
            </p:nvSpPr>
            <p:spPr>
              <a:xfrm>
                <a:off x="8388424" y="1451213"/>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11" name="矩形 10"/>
            <p:cNvSpPr>
              <a:spLocks noChangeAspect="1"/>
            </p:cNvSpPr>
            <p:nvPr/>
          </p:nvSpPr>
          <p:spPr>
            <a:xfrm>
              <a:off x="539552" y="2726560"/>
              <a:ext cx="8064896" cy="2862322"/>
            </a:xfrm>
            <a:prstGeom prst="rect">
              <a:avLst/>
            </a:prstGeom>
          </p:spPr>
          <p:txBody>
            <a:bodyPr wrap="square">
              <a:spAutoFit/>
            </a:bodyPr>
            <a:lstStyle/>
            <a:p>
              <a:pPr>
                <a:lnSpc>
                  <a:spcPct val="150000"/>
                </a:lnSpc>
              </a:pPr>
              <a:r>
                <a:rPr lang="en-US" altLang="zh-CN" sz="2000" dirty="0"/>
                <a:t>(1)</a:t>
              </a:r>
              <a:r>
                <a:rPr lang="zh-CN" altLang="zh-CN" sz="2000" dirty="0"/>
                <a:t>只有充分有序的忙碌后</a:t>
              </a:r>
              <a:r>
                <a:rPr lang="en-US" altLang="zh-CN" sz="2000" dirty="0"/>
                <a:t>,</a:t>
              </a:r>
              <a:r>
                <a:rPr lang="zh-CN" altLang="zh-CN" sz="2000" dirty="0"/>
                <a:t>才会有闲暇</a:t>
              </a:r>
              <a:r>
                <a:rPr lang="en-US" altLang="zh-CN" sz="2000" dirty="0"/>
                <a:t>;</a:t>
              </a:r>
              <a:r>
                <a:rPr lang="zh-CN" altLang="zh-CN" sz="2000" dirty="0"/>
                <a:t>忙碌自己喜欢的事</a:t>
              </a:r>
              <a:r>
                <a:rPr lang="en-US" altLang="zh-CN" sz="2000" dirty="0"/>
                <a:t>,</a:t>
              </a:r>
              <a:r>
                <a:rPr lang="zh-CN" altLang="zh-CN" sz="2000" dirty="0"/>
                <a:t>即便忙碌也让人有轻松畅快的闲暇之感。</a:t>
              </a:r>
            </a:p>
            <a:p>
              <a:pPr>
                <a:lnSpc>
                  <a:spcPct val="150000"/>
                </a:lnSpc>
              </a:pPr>
              <a:r>
                <a:rPr lang="en-US" altLang="zh-CN" sz="2000" dirty="0"/>
                <a:t>(2)</a:t>
              </a:r>
              <a:r>
                <a:rPr lang="zh-CN" altLang="zh-CN" sz="2000" dirty="0"/>
                <a:t>忙于事而闲于心</a:t>
              </a:r>
              <a:r>
                <a:rPr lang="en-US" altLang="zh-CN" sz="2000" dirty="0"/>
                <a:t>,</a:t>
              </a:r>
              <a:r>
                <a:rPr lang="zh-CN" altLang="zh-CN" sz="2000" dirty="0"/>
                <a:t>全神贯注做自己热爱的事情其实也是一种最好的放松</a:t>
              </a:r>
              <a:r>
                <a:rPr lang="en-US" altLang="zh-CN" sz="2000" dirty="0"/>
                <a:t>;</a:t>
              </a:r>
              <a:r>
                <a:rPr lang="zh-CN" altLang="zh-CN" sz="2000" dirty="0"/>
                <a:t>忙于事而闲于思</a:t>
              </a:r>
              <a:r>
                <a:rPr lang="en-US" altLang="zh-CN" sz="2000" dirty="0"/>
                <a:t>,</a:t>
              </a:r>
              <a:r>
                <a:rPr lang="zh-CN" altLang="zh-CN" sz="2000" dirty="0"/>
                <a:t>在忙碌中放逐了思想</a:t>
              </a:r>
              <a:r>
                <a:rPr lang="en-US" altLang="zh-CN" sz="2000" dirty="0"/>
                <a:t>;</a:t>
              </a:r>
              <a:r>
                <a:rPr lang="zh-CN" altLang="zh-CN" sz="2000" dirty="0"/>
                <a:t>忙于思而闲于身</a:t>
              </a:r>
              <a:r>
                <a:rPr lang="en-US" altLang="zh-CN" sz="2000" dirty="0"/>
                <a:t>,</a:t>
              </a:r>
              <a:r>
                <a:rPr lang="zh-CN" altLang="zh-CN" sz="2000" dirty="0"/>
                <a:t>思想不停地运转而身体处于放松的状态等。</a:t>
              </a:r>
            </a:p>
            <a:p>
              <a:pPr>
                <a:lnSpc>
                  <a:spcPct val="150000"/>
                </a:lnSpc>
              </a:pPr>
              <a:r>
                <a:rPr lang="en-US" altLang="zh-CN" sz="2000" dirty="0"/>
                <a:t>(3)</a:t>
              </a:r>
              <a:r>
                <a:rPr lang="zh-CN" altLang="zh-CN" sz="2000" dirty="0"/>
                <a:t>忙中有闲</a:t>
              </a:r>
              <a:r>
                <a:rPr lang="en-US" altLang="zh-CN" sz="2000" dirty="0"/>
                <a:t>,</a:t>
              </a:r>
              <a:r>
                <a:rPr lang="zh-CN" altLang="zh-CN" sz="2000" dirty="0"/>
                <a:t>闲中有忙</a:t>
              </a:r>
              <a:r>
                <a:rPr lang="en-US" altLang="zh-CN" sz="2000" dirty="0"/>
                <a:t>;</a:t>
              </a:r>
              <a:r>
                <a:rPr lang="zh-CN" altLang="zh-CN" sz="2000" dirty="0"/>
                <a:t>忙里偷闲等。</a:t>
              </a:r>
            </a:p>
          </p:txBody>
        </p:sp>
      </p:grpSp>
    </p:spTree>
    <p:extLst>
      <p:ext uri="{BB962C8B-B14F-4D97-AF65-F5344CB8AC3E}">
        <p14:creationId xmlns:p14="http://schemas.microsoft.com/office/powerpoint/2010/main" val="1974287657"/>
      </p:ext>
    </p:extLst>
  </p:cSld>
  <p:clrMapOvr>
    <a:masterClrMapping/>
  </p:clrMapOvr>
  <p:transition spd="slow">
    <p:cover dir="rd"/>
  </p:transition>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突破点三</a:t>
            </a:r>
          </a:p>
        </p:txBody>
      </p:sp>
      <p:sp>
        <p:nvSpPr>
          <p:cNvPr id="9" name="矩形 8"/>
          <p:cNvSpPr>
            <a:spLocks noChangeAspect="1"/>
          </p:cNvSpPr>
          <p:nvPr/>
        </p:nvSpPr>
        <p:spPr>
          <a:xfrm>
            <a:off x="508000" y="1402385"/>
            <a:ext cx="8128000" cy="5373779"/>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汉仪长宋简"/>
                <a:cs typeface="Times New Roman" panose="02020603050405020304" pitchFamily="18" charset="0"/>
              </a:rPr>
              <a:t>漫画类材料作文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55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dirty="0">
                <a:solidFill>
                  <a:srgbClr val="000000"/>
                </a:solidFill>
                <a:latin typeface="Arial" panose="020B0604020202020204" pitchFamily="34"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阅读右面的漫画材料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要求</a:t>
            </a:r>
            <a:r>
              <a:rPr lang="zh-CN" altLang="zh-CN" sz="2200" dirty="0">
                <a:solidFill>
                  <a:srgbClr val="000000"/>
                </a:solidFill>
                <a:latin typeface="Times New Roman" panose="02020603050405020304" pitchFamily="18" charset="0"/>
                <a:cs typeface="Times New Roman" panose="02020603050405020304" pitchFamily="18" charset="0"/>
              </a:rPr>
              <a:t>选准角度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自选文体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5" name="Q16.eps" descr="id:2147488069;FounderCES"/>
          <p:cNvPicPr/>
          <p:nvPr/>
        </p:nvPicPr>
        <p:blipFill>
          <a:blip r:embed="rId5"/>
          <a:stretch>
            <a:fillRect/>
          </a:stretch>
        </p:blipFill>
        <p:spPr>
          <a:xfrm>
            <a:off x="2915568" y="2303627"/>
            <a:ext cx="2304504" cy="3491246"/>
          </a:xfrm>
          <a:prstGeom prst="rect">
            <a:avLst/>
          </a:prstGeom>
        </p:spPr>
      </p:pic>
    </p:spTree>
    <p:extLst>
      <p:ext uri="{BB962C8B-B14F-4D97-AF65-F5344CB8AC3E}">
        <p14:creationId xmlns:p14="http://schemas.microsoft.com/office/powerpoint/2010/main" val="2673250327"/>
      </p:ext>
    </p:extLst>
  </p:cSld>
  <p:clrMapOvr>
    <a:masterClrMapping/>
  </p:clrMapOvr>
  <mc:AlternateContent xmlns:mc="http://schemas.openxmlformats.org/markup-compatibility/2006" xmlns:p14="http://schemas.microsoft.com/office/powerpoint/2010/main">
    <mc:Choice Requires="p14">
      <p:transition spd="slow" p14:dur="2500">
        <p:cut/>
      </p:transition>
    </mc:Choice>
    <mc:Fallback xmlns="">
      <p:transition spd="slow">
        <p:cut/>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突破点三</a:t>
            </a:r>
          </a:p>
        </p:txBody>
      </p:sp>
      <p:sp>
        <p:nvSpPr>
          <p:cNvPr id="3" name="矩形 2"/>
          <p:cNvSpPr>
            <a:spLocks noChangeAspect="1"/>
          </p:cNvSpPr>
          <p:nvPr/>
        </p:nvSpPr>
        <p:spPr>
          <a:xfrm>
            <a:off x="508000" y="1391994"/>
            <a:ext cx="8128000" cy="293618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我的立意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漫画的内容是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一只挥汗如雨不停地朝瓶里丢石子的乌鸦忽然发现身边的另一只乌鸦正优哉游哉地将一根吸管探入水中喝水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大为惊讶的它冲着那只用吸管喝水的乌鸦叫道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你这家伙怎么不按套路出牌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其寓意应该是</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_________________</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据此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可以确立以下写作中心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①</a:t>
            </a:r>
            <a:r>
              <a:rPr lang="en-US" altLang="zh-CN" sz="2200" dirty="0" smtClean="0">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_________________</a:t>
            </a:r>
            <a:r>
              <a:rPr lang="zh-CN" altLang="zh-CN" sz="2200" dirty="0" smtClean="0">
                <a:solidFill>
                  <a:srgbClr val="000000"/>
                </a:solidFill>
                <a:latin typeface="NEU-BZ-S92"/>
                <a:cs typeface="宋体" panose="02010600030101010101" pitchFamily="2" charset="-122"/>
              </a:rPr>
              <a:t>②</a:t>
            </a:r>
            <a:r>
              <a:rPr lang="en-US" altLang="zh-CN" sz="2200" dirty="0">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_________________</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4221088"/>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示例</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寓意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再先进的方法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终究会有落伍的时候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再智慧的脑袋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一旦被一种旧的模式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固化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便会成为阻挠新生事物诞生的顽石。我们只有不拘泥于固有的套路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勤于思考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努力创新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才会打造出前无古人的全新生活。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写作中心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批判社会上那些固守经验、思维僵化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或做事不知变通、看不惯新生事物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的人。</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与时俱进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学会创新。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77068559"/>
      </p:ext>
    </p:extLst>
  </p:cSld>
  <p:clrMapOvr>
    <a:masterClrMapping/>
  </p:clrMapOvr>
  <mc:AlternateContent xmlns:mc="http://schemas.openxmlformats.org/markup-compatibility/2006" xmlns:p14="http://schemas.microsoft.com/office/powerpoint/2010/main">
    <mc:Choice Requires="p14">
      <p:transition spd="slow" p14:dur="2500">
        <p:strips dir="ld"/>
      </p:transition>
    </mc:Choice>
    <mc:Fallback xmlns="">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突破点三</a:t>
            </a:r>
          </a:p>
        </p:txBody>
      </p:sp>
      <p:sp>
        <p:nvSpPr>
          <p:cNvPr id="4" name="矩形 3"/>
          <p:cNvSpPr>
            <a:spLocks noChangeAspect="1"/>
          </p:cNvSpPr>
          <p:nvPr/>
        </p:nvSpPr>
        <p:spPr>
          <a:xfrm>
            <a:off x="508000" y="1457057"/>
            <a:ext cx="8128000" cy="4967514"/>
          </a:xfrm>
          <a:prstGeom prst="rect">
            <a:avLst/>
          </a:prstGeom>
        </p:spPr>
        <p:txBody>
          <a:bodyPr>
            <a:spAutoFit/>
          </a:bodyPr>
          <a:lstStyle/>
          <a:p>
            <a:pPr indent="355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dirty="0">
                <a:solidFill>
                  <a:srgbClr val="000000"/>
                </a:solidFill>
                <a:latin typeface="Arial" panose="020B0604020202020204" pitchFamily="34"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观察下面的图画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根据要求作文。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这幅图画引发了你哪些联想或思考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请自选角度写一篇不少于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题目自拟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文体自选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不得抄袭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用规范汉字书写。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Q17.eps" descr="id:2147488097;FounderCES"/>
          <p:cNvPicPr/>
          <p:nvPr/>
        </p:nvPicPr>
        <p:blipFill>
          <a:blip r:embed="rId5"/>
          <a:stretch>
            <a:fillRect/>
          </a:stretch>
        </p:blipFill>
        <p:spPr>
          <a:xfrm>
            <a:off x="1691680" y="2008433"/>
            <a:ext cx="5006087" cy="2572695"/>
          </a:xfrm>
          <a:prstGeom prst="rect">
            <a:avLst/>
          </a:prstGeom>
        </p:spPr>
      </p:pic>
    </p:spTree>
    <p:extLst>
      <p:ext uri="{BB962C8B-B14F-4D97-AF65-F5344CB8AC3E}">
        <p14:creationId xmlns:p14="http://schemas.microsoft.com/office/powerpoint/2010/main" val="2535344534"/>
      </p:ext>
    </p:extLst>
  </p:cSld>
  <p:clrMapOvr>
    <a:masterClrMapping/>
  </p:clrMapOvr>
  <mc:AlternateContent xmlns:mc="http://schemas.openxmlformats.org/markup-compatibility/2006" xmlns:p14="http://schemas.microsoft.com/office/powerpoint/2010/main">
    <mc:Choice Requires="p14">
      <p:transition spd="slow" p14:dur="2500">
        <p:zoom dir="in"/>
      </p:transition>
    </mc:Choice>
    <mc:Fallback xmlns="">
      <p:transition spd="slow">
        <p:zoom dir="in"/>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突破点一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45" name="圆角矩形 44">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187852"/>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我的立意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该则材料涉及的只是一件事情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属于单则材料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但涉及的人物有三方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结合具体事件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三方人物都是有效人物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可以分别作为立意切入的角度。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从写给老陈的角度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可以立意为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从写给小陈的角度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可以立意为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从写给其他相关方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如警察、网友等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可以立意为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五边形 8"/>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示例</a:t>
            </a:r>
            <a:endParaRPr lang="zh-CN" altLang="en-US" dirty="0">
              <a:latin typeface="+mj-ea"/>
              <a:ea typeface="+mj-ea"/>
            </a:endParaRPr>
          </a:p>
        </p:txBody>
      </p:sp>
      <p:grpSp>
        <p:nvGrpSpPr>
          <p:cNvPr id="10" name="组合 9"/>
          <p:cNvGrpSpPr/>
          <p:nvPr/>
        </p:nvGrpSpPr>
        <p:grpSpPr>
          <a:xfrm>
            <a:off x="251520" y="3180534"/>
            <a:ext cx="8640960" cy="3488826"/>
            <a:chOff x="251520" y="2415850"/>
            <a:chExt cx="8640960" cy="3488826"/>
          </a:xfrm>
        </p:grpSpPr>
        <p:grpSp>
          <p:nvGrpSpPr>
            <p:cNvPr id="11" name="组合 10"/>
            <p:cNvGrpSpPr/>
            <p:nvPr/>
          </p:nvGrpSpPr>
          <p:grpSpPr>
            <a:xfrm>
              <a:off x="251520" y="2415850"/>
              <a:ext cx="8640960" cy="3488826"/>
              <a:chOff x="251520" y="1418771"/>
              <a:chExt cx="8640960" cy="3488826"/>
            </a:xfrm>
          </p:grpSpPr>
          <p:sp>
            <p:nvSpPr>
              <p:cNvPr id="13" name="五边形 12"/>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示例</a:t>
                </a:r>
                <a:endParaRPr lang="zh-CN" altLang="en-US" dirty="0">
                  <a:latin typeface="+mj-ea"/>
                  <a:ea typeface="+mj-ea"/>
                </a:endParaRPr>
              </a:p>
            </p:txBody>
          </p:sp>
          <p:sp>
            <p:nvSpPr>
              <p:cNvPr id="14" name="燕尾形 13"/>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矩形 14"/>
              <p:cNvSpPr/>
              <p:nvPr/>
            </p:nvSpPr>
            <p:spPr>
              <a:xfrm>
                <a:off x="251520" y="1418771"/>
                <a:ext cx="8640960" cy="317339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48"/>
              <p:cNvSpPr txBox="1"/>
              <p:nvPr/>
            </p:nvSpPr>
            <p:spPr>
              <a:xfrm>
                <a:off x="8388424" y="1420040"/>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12" name="矩形 11"/>
            <p:cNvSpPr>
              <a:spLocks noChangeAspect="1"/>
            </p:cNvSpPr>
            <p:nvPr/>
          </p:nvSpPr>
          <p:spPr>
            <a:xfrm>
              <a:off x="539552" y="2695387"/>
              <a:ext cx="8064896" cy="2862322"/>
            </a:xfrm>
            <a:prstGeom prst="rect">
              <a:avLst/>
            </a:prstGeom>
          </p:spPr>
          <p:txBody>
            <a:bodyPr wrap="square">
              <a:spAutoFit/>
            </a:bodyPr>
            <a:lstStyle/>
            <a:p>
              <a:pPr>
                <a:lnSpc>
                  <a:spcPct val="150000"/>
                </a:lnSpc>
              </a:pPr>
              <a:r>
                <a:rPr lang="en-US" altLang="zh-CN" sz="2000" dirty="0"/>
                <a:t>(1)</a:t>
              </a:r>
              <a:r>
                <a:rPr lang="zh-CN" altLang="zh-CN" sz="2000" dirty="0"/>
                <a:t>①宽慰和劝导</a:t>
              </a:r>
              <a:r>
                <a:rPr lang="en-US" altLang="zh-CN" sz="2000" dirty="0"/>
                <a:t>,</a:t>
              </a:r>
              <a:r>
                <a:rPr lang="zh-CN" altLang="zh-CN" sz="2000" dirty="0"/>
                <a:t>理解、欣赏女儿</a:t>
              </a:r>
              <a:r>
                <a:rPr lang="en-US" altLang="zh-CN" sz="2000" dirty="0"/>
                <a:t>;</a:t>
              </a:r>
              <a:r>
                <a:rPr lang="zh-CN" altLang="zh-CN" sz="2000" dirty="0"/>
                <a:t>②批评和指责</a:t>
              </a:r>
              <a:r>
                <a:rPr lang="en-US" altLang="zh-CN" sz="2000" dirty="0"/>
                <a:t>,</a:t>
              </a:r>
              <a:r>
                <a:rPr lang="zh-CN" altLang="zh-CN" sz="2000" dirty="0"/>
                <a:t>指责他漠视生命</a:t>
              </a:r>
              <a:r>
                <a:rPr lang="en-US" altLang="zh-CN" sz="2000" dirty="0"/>
                <a:t>,</a:t>
              </a:r>
              <a:r>
                <a:rPr lang="zh-CN" altLang="zh-CN" sz="2000" dirty="0"/>
                <a:t>对自己、他人不负责任</a:t>
              </a:r>
              <a:r>
                <a:rPr lang="en-US" altLang="zh-CN" sz="2000" dirty="0"/>
                <a:t>;</a:t>
              </a:r>
              <a:r>
                <a:rPr lang="zh-CN" altLang="zh-CN" sz="2000" dirty="0"/>
                <a:t>③批评和劝诫</a:t>
              </a:r>
              <a:r>
                <a:rPr lang="en-US" altLang="zh-CN" sz="2000" dirty="0"/>
                <a:t>,</a:t>
              </a:r>
              <a:r>
                <a:rPr lang="zh-CN" altLang="zh-CN" sz="2000" dirty="0"/>
                <a:t>成人行为规范与孩子教育的关系等。</a:t>
              </a:r>
            </a:p>
            <a:p>
              <a:pPr>
                <a:lnSpc>
                  <a:spcPct val="150000"/>
                </a:lnSpc>
              </a:pPr>
              <a:r>
                <a:rPr lang="en-US" altLang="zh-CN" sz="2000" dirty="0"/>
                <a:t>(2)</a:t>
              </a:r>
              <a:r>
                <a:rPr lang="zh-CN" altLang="zh-CN" sz="2000" dirty="0"/>
                <a:t>①对她的行为表示理解和赞同</a:t>
              </a:r>
              <a:r>
                <a:rPr lang="en-US" altLang="zh-CN" sz="2000" dirty="0"/>
                <a:t>;</a:t>
              </a:r>
              <a:r>
                <a:rPr lang="zh-CN" altLang="zh-CN" sz="2000" dirty="0"/>
                <a:t>②质疑</a:t>
              </a:r>
              <a:r>
                <a:rPr lang="en-US" altLang="zh-CN" sz="2000" dirty="0"/>
                <a:t>,</a:t>
              </a:r>
              <a:r>
                <a:rPr lang="zh-CN" altLang="zh-CN" sz="2000" dirty="0"/>
                <a:t>出发点不错</a:t>
              </a:r>
              <a:r>
                <a:rPr lang="en-US" altLang="zh-CN" sz="2000" dirty="0"/>
                <a:t>,</a:t>
              </a:r>
              <a:r>
                <a:rPr lang="zh-CN" altLang="zh-CN" sz="2000" dirty="0"/>
                <a:t>但方式欠妥</a:t>
              </a:r>
              <a:r>
                <a:rPr lang="en-US" altLang="zh-CN" sz="2000" dirty="0"/>
                <a:t>;</a:t>
              </a:r>
              <a:r>
                <a:rPr lang="zh-CN" altLang="zh-CN" sz="2000" dirty="0"/>
                <a:t>③赞美的同时质疑等。</a:t>
              </a:r>
            </a:p>
            <a:p>
              <a:pPr>
                <a:lnSpc>
                  <a:spcPct val="150000"/>
                </a:lnSpc>
              </a:pPr>
              <a:r>
                <a:rPr lang="en-US" altLang="zh-CN" sz="2000" dirty="0"/>
                <a:t>(3)</a:t>
              </a:r>
              <a:r>
                <a:rPr lang="zh-CN" altLang="zh-CN" sz="2000" dirty="0"/>
                <a:t>①树立榜样的意义</a:t>
              </a:r>
              <a:r>
                <a:rPr lang="en-US" altLang="zh-CN" sz="2000" dirty="0"/>
                <a:t>;</a:t>
              </a:r>
              <a:r>
                <a:rPr lang="zh-CN" altLang="zh-CN" sz="2000" dirty="0"/>
                <a:t>②树立榜样要把握度</a:t>
              </a:r>
              <a:r>
                <a:rPr lang="en-US" altLang="zh-CN" sz="2000" dirty="0"/>
                <a:t>;</a:t>
              </a:r>
              <a:r>
                <a:rPr lang="zh-CN" altLang="zh-CN" sz="2000" dirty="0"/>
                <a:t>③不因小节而否定某个人</a:t>
              </a:r>
              <a:r>
                <a:rPr lang="en-US" altLang="zh-CN" sz="2000" dirty="0"/>
                <a:t>;</a:t>
              </a:r>
              <a:r>
                <a:rPr lang="zh-CN" altLang="zh-CN" sz="2000" dirty="0"/>
                <a:t>④要理智而全面地看待问题等。</a:t>
              </a:r>
            </a:p>
          </p:txBody>
        </p:sp>
      </p:grpSp>
    </p:spTree>
    <p:extLst>
      <p:ext uri="{BB962C8B-B14F-4D97-AF65-F5344CB8AC3E}">
        <p14:creationId xmlns:p14="http://schemas.microsoft.com/office/powerpoint/2010/main" val="3673598458"/>
      </p:ext>
    </p:extLst>
  </p:cSld>
  <p:clrMapOvr>
    <a:masterClrMapping/>
  </p:clrMapOvr>
  <mc:AlternateContent xmlns:mc="http://schemas.openxmlformats.org/markup-compatibility/2006" xmlns:p14="http://schemas.microsoft.com/office/powerpoint/2010/main">
    <mc:Choice Requires="p14">
      <p:transition spd="slow" p14:dur="800">
        <p:pull dir="d"/>
      </p:transition>
    </mc:Choice>
    <mc:Fallback xmlns="">
      <p:transition spd="slow">
        <p:pull dir="d"/>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nextCondLst>
                <p:cond evt="onClick" delay="0">
                  <p:tgtEl>
                    <p:spTgt spid="9"/>
                  </p:tgtEl>
                </p:cond>
              </p:nextCondLst>
            </p:seq>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0"/>
                                        </p:tgtEl>
                                      </p:cBhvr>
                                    </p:animEffect>
                                    <p:set>
                                      <p:cBhvr>
                                        <p:cTn id="13"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突破点三</a:t>
            </a:r>
          </a:p>
        </p:txBody>
      </p:sp>
      <p:sp>
        <p:nvSpPr>
          <p:cNvPr id="3" name="矩形 2"/>
          <p:cNvSpPr>
            <a:spLocks noChangeAspect="1"/>
          </p:cNvSpPr>
          <p:nvPr/>
        </p:nvSpPr>
        <p:spPr>
          <a:xfrm>
            <a:off x="508000" y="1371941"/>
            <a:ext cx="8128000" cy="37487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我的立意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这是一则画面材料作文。第一幅是身在自然怀抱里用眼睛看自然美景的图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第二幅是看利用手机拍摄到的自然美景的图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图下方的文字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分别是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以前看美景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现在看美景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说明以前和现在看风景的方式发生了变化。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整体把握画面内容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随着时代的进步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科技的发展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人们观赏风景的方式也随之发生了变化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其寓意是</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_________________</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据此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可以确立的写作角度可以有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①</a:t>
            </a:r>
            <a:r>
              <a:rPr lang="en-US" altLang="zh-CN" sz="2200" dirty="0" smtClean="0">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_________________</a:t>
            </a:r>
            <a:r>
              <a:rPr lang="zh-CN" altLang="zh-CN" sz="2200" dirty="0" smtClean="0">
                <a:solidFill>
                  <a:srgbClr val="000000"/>
                </a:solidFill>
                <a:latin typeface="NEU-BZ-S92"/>
                <a:cs typeface="宋体" panose="02010600030101010101" pitchFamily="2" charset="-122"/>
              </a:rPr>
              <a:t>②</a:t>
            </a:r>
            <a:r>
              <a:rPr lang="en-US" altLang="zh-CN" sz="2200" dirty="0">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_________________</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5013176"/>
            <a:ext cx="8240464" cy="1717393"/>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示例</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寓意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科技给人带来了方便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对美景的欣赏不一定非要亲身前往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美景不仅可以记在心里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还可以存储在媒介里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通过媒介看风景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毕竟让人缺失了对自然的亲身体验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距离是近了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但心却远了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写作角度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科技带来的便捷。</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回归自然。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01465033"/>
      </p:ext>
    </p:extLst>
  </p:cSld>
  <p:clrMapOvr>
    <a:masterClrMapping/>
  </p:clrMapOvr>
  <mc:AlternateContent xmlns:mc="http://schemas.openxmlformats.org/markup-compatibility/2006" xmlns:p14="http://schemas.microsoft.com/office/powerpoint/2010/main">
    <mc:Choice Requires="p14">
      <p:transition spd="slow" p14:dur="2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41</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突破点三</a:t>
            </a:r>
          </a:p>
        </p:txBody>
      </p:sp>
      <p:sp>
        <p:nvSpPr>
          <p:cNvPr id="4" name="矩形 3"/>
          <p:cNvSpPr>
            <a:spLocks noChangeAspect="1"/>
          </p:cNvSpPr>
          <p:nvPr/>
        </p:nvSpPr>
        <p:spPr>
          <a:xfrm>
            <a:off x="508000" y="1467739"/>
            <a:ext cx="8128000" cy="4913589"/>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立意指导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漫画类材料作文审题要领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观察漫画构图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把握画面基本构成要素。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漫画形象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人或物及其状态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静、动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漫画布局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是单幅还是多幅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漫画上下左右的层次顺序。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漫画细节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尤其是形象的夸张性部分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如夸张的动作、表情和语言等。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漫画中的文字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漫画的题目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漫画中人物的语言。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思考寓意。一般而言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漫画多是对现实生活的喜剧化、夸张化、荒诞化表现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它往往通过夸张、比喻、象征等手法来揭示问题或现象。因此漫画中越是大肆夸张的地方越是问题的关键所在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也是解读其对应的现象或问题的钥匙。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85255680"/>
      </p:ext>
    </p:extLst>
  </p:cSld>
  <p:clrMapOvr>
    <a:masterClrMapping/>
  </p:clrMapOvr>
  <mc:AlternateContent xmlns:mc="http://schemas.openxmlformats.org/markup-compatibility/2006" xmlns:p14="http://schemas.microsoft.com/office/powerpoint/2010/main">
    <mc:Choice Requires="p14">
      <p:transition spd="slow" p14:dur="2500">
        <p:cover dir="r"/>
      </p:transition>
    </mc:Choice>
    <mc:Fallback xmlns="">
      <p:transition spd="slow">
        <p:cover dir="r"/>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42</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突破点三</a:t>
            </a: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描述漫画内容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提炼寓意。先要把图片转化为描述性文字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再解读文字中揭示的问题、蕴含的哲理。从图片到寓意一般要经过两次思维转换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寓意。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对应现实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发散思维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确立写作中心。将漫画的寓意与现实相结合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选取一个较好的角度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根据自己的实际确立一个写作中心。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特别提醒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对多幅漫画的材料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一般先要概括每幅图的图画内容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再分析图与图之间的关系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确定寓意侧重点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审题时不能顾此失彼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要注意整体理解和把握重点的关系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最后联系现实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确立写作中心。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68813112"/>
      </p:ext>
    </p:extLst>
  </p:cSld>
  <p:clrMapOvr>
    <a:masterClrMapping/>
  </p:clrMapOvr>
  <mc:AlternateContent xmlns:mc="http://schemas.openxmlformats.org/markup-compatibility/2006" xmlns:p14="http://schemas.microsoft.com/office/powerpoint/2010/main">
    <mc:Choice Requires="p14">
      <p:transition spd="slow" p14:dur="2500">
        <p:strips dir="ru"/>
      </p:transition>
    </mc:Choice>
    <mc:Fallback xmlns="">
      <p:transition spd="slow">
        <p:strips dir="ru"/>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43</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突破点三</a:t>
            </a:r>
          </a:p>
        </p:txBody>
      </p:sp>
      <p:sp>
        <p:nvSpPr>
          <p:cNvPr id="4" name="矩形 3"/>
          <p:cNvSpPr>
            <a:spLocks noChangeAspect="1"/>
          </p:cNvSpPr>
          <p:nvPr/>
        </p:nvSpPr>
        <p:spPr>
          <a:xfrm>
            <a:off x="508000" y="1443949"/>
            <a:ext cx="8128000" cy="4967514"/>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阅读下面的漫画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根据自己的联想和感悟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单继新</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原载《讽刺与幽默》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选准角度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自拟题目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除诗歌外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文体不限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文体特征鲜明。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Q18.eps" descr="id:2147488139;FounderCES"/>
          <p:cNvPicPr/>
          <p:nvPr/>
        </p:nvPicPr>
        <p:blipFill>
          <a:blip r:embed="rId5"/>
          <a:stretch>
            <a:fillRect/>
          </a:stretch>
        </p:blipFill>
        <p:spPr>
          <a:xfrm>
            <a:off x="1547664" y="2668085"/>
            <a:ext cx="6209332" cy="2440267"/>
          </a:xfrm>
          <a:prstGeom prst="rect">
            <a:avLst/>
          </a:prstGeom>
        </p:spPr>
      </p:pic>
    </p:spTree>
    <p:extLst>
      <p:ext uri="{BB962C8B-B14F-4D97-AF65-F5344CB8AC3E}">
        <p14:creationId xmlns:p14="http://schemas.microsoft.com/office/powerpoint/2010/main" val="1618058791"/>
      </p:ext>
    </p:extLst>
  </p:cSld>
  <p:clrMapOvr>
    <a:masterClrMapping/>
  </p:clrMapOvr>
  <mc:AlternateContent xmlns:mc="http://schemas.openxmlformats.org/markup-compatibility/2006" xmlns:p14="http://schemas.microsoft.com/office/powerpoint/2010/main">
    <mc:Choice Requires="p14">
      <p:transition spd="slow" p14:dur="2500">
        <p:cover/>
      </p:transition>
    </mc:Choice>
    <mc:Fallback xmlns="">
      <p:transition spd="slow">
        <p:cover/>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44</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突破点三</a:t>
            </a:r>
          </a:p>
        </p:txBody>
      </p:sp>
      <p:sp>
        <p:nvSpPr>
          <p:cNvPr id="3" name="矩形 2"/>
          <p:cNvSpPr>
            <a:spLocks noChangeAspect="1"/>
          </p:cNvSpPr>
          <p:nvPr/>
        </p:nvSpPr>
        <p:spPr>
          <a:xfrm>
            <a:off x="508000" y="2310467"/>
            <a:ext cx="8128000" cy="252992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我的立意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这是一个拔河比赛的画面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有四个人都在各自用力拉着绳子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但绳子中间的标志还是在向对方那边移动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四个人都只顾自己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朝着不同的方向拉。据此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可以确立的写作中心为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827584" y="3899973"/>
            <a:ext cx="6480720" cy="904863"/>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工作中不能只顾各自埋头干活</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还要抬头看清方向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工作中要讲究协作</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劲往一处使</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才能提高效率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30306530"/>
      </p:ext>
    </p:extLst>
  </p:cSld>
  <p:clrMapOvr>
    <a:masterClrMapping/>
  </p:clrMapOvr>
  <mc:AlternateContent xmlns:mc="http://schemas.openxmlformats.org/markup-compatibility/2006" xmlns:p14="http://schemas.microsoft.com/office/powerpoint/2010/main">
    <mc:Choice Requires="p14">
      <p:transition spd="slow" p14:dur="2500">
        <p:cut thruBlk="1"/>
      </p:transition>
    </mc:Choice>
    <mc:Fallback xmlns="">
      <p:transition spd="slow">
        <p:cut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45</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突破点三</a:t>
            </a:r>
          </a:p>
        </p:txBody>
      </p:sp>
      <p:sp>
        <p:nvSpPr>
          <p:cNvPr id="4" name="矩形 3"/>
          <p:cNvSpPr>
            <a:spLocks noChangeAspect="1"/>
          </p:cNvSpPr>
          <p:nvPr/>
        </p:nvSpPr>
        <p:spPr>
          <a:xfrm>
            <a:off x="508000" y="1628800"/>
            <a:ext cx="8128000" cy="415498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阅读下面的图画材料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根据要求作文。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要求选准角度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自选文体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不要脱离材料的内容及含意的范围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Q19.eps" descr="id:2147488153;FounderCES"/>
          <p:cNvPicPr/>
          <p:nvPr/>
        </p:nvPicPr>
        <p:blipFill>
          <a:blip r:embed="rId5"/>
          <a:stretch>
            <a:fillRect/>
          </a:stretch>
        </p:blipFill>
        <p:spPr>
          <a:xfrm>
            <a:off x="1619672" y="2075947"/>
            <a:ext cx="5562791" cy="2825870"/>
          </a:xfrm>
          <a:prstGeom prst="rect">
            <a:avLst/>
          </a:prstGeom>
        </p:spPr>
      </p:pic>
    </p:spTree>
    <p:extLst>
      <p:ext uri="{BB962C8B-B14F-4D97-AF65-F5344CB8AC3E}">
        <p14:creationId xmlns:p14="http://schemas.microsoft.com/office/powerpoint/2010/main" val="634807190"/>
      </p:ext>
    </p:extLst>
  </p:cSld>
  <p:clrMapOvr>
    <a:masterClrMapping/>
  </p:clrMapOvr>
  <mc:AlternateContent xmlns:mc="http://schemas.openxmlformats.org/markup-compatibility/2006" xmlns:p14="http://schemas.microsoft.com/office/powerpoint/2010/main">
    <mc:Choice Requires="p14">
      <p:transition spd="slow" p14:dur="2500">
        <p:strips dir="ru"/>
      </p:transition>
    </mc:Choice>
    <mc:Fallback xmlns="">
      <p:transition spd="slow">
        <p:strips dir="ru"/>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46</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突破点三</a:t>
            </a:r>
          </a:p>
        </p:txBody>
      </p:sp>
      <p:sp>
        <p:nvSpPr>
          <p:cNvPr id="3" name="矩形 2"/>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我的立意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这是两幅具有对比性特点的漫画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画面左边的人胸前的心形比较大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心中呈现的是优美的蓝天与大海的图景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人也很开心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右边的人胸前的心形很小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心里只有一个人在狭窄的小窗前张望的画面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人也显得郁闷低沉。两相对照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由此可以确立的写作中心为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984180" y="3901883"/>
            <a:ext cx="3659828" cy="1311128"/>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胸怀有多大</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天地就有多大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心胸宽广</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才能乐观向上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心态决定一切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92368578"/>
      </p:ext>
    </p:extLst>
  </p:cSld>
  <p:clrMapOvr>
    <a:masterClrMapping/>
  </p:clrMapOvr>
  <mc:AlternateContent xmlns:mc="http://schemas.openxmlformats.org/markup-compatibility/2006" xmlns:p14="http://schemas.microsoft.com/office/powerpoint/2010/main">
    <mc:Choice Requires="p14">
      <p:transition spd="slow" p14:dur="2500">
        <p:randomBar/>
      </p:transition>
    </mc:Choice>
    <mc:Fallback xmlns="">
      <p:transition spd="slow">
        <p:randomBa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down)">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47</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突破点三</a:t>
            </a:r>
          </a:p>
        </p:txBody>
      </p:sp>
      <p:sp>
        <p:nvSpPr>
          <p:cNvPr id="5" name="矩形 4"/>
          <p:cNvSpPr>
            <a:spLocks noChangeAspect="1"/>
          </p:cNvSpPr>
          <p:nvPr/>
        </p:nvSpPr>
        <p:spPr>
          <a:xfrm>
            <a:off x="508000" y="1485822"/>
            <a:ext cx="8128000" cy="496751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阅读右面的图画材料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根据要求写一篇文章。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蛇</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吞</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写议论文或记叙文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正反角度皆可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不要脱离漫画材料的内容范围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自拟题目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不得抄袭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不得套作。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4" name="Q20.eps" descr="id:2147488167;FounderCES"/>
          <p:cNvPicPr/>
          <p:nvPr/>
        </p:nvPicPr>
        <p:blipFill>
          <a:blip r:embed="rId5"/>
          <a:stretch>
            <a:fillRect/>
          </a:stretch>
        </p:blipFill>
        <p:spPr>
          <a:xfrm>
            <a:off x="3491880" y="1953751"/>
            <a:ext cx="2304256" cy="2797748"/>
          </a:xfrm>
          <a:prstGeom prst="rect">
            <a:avLst/>
          </a:prstGeom>
        </p:spPr>
      </p:pic>
    </p:spTree>
    <p:extLst>
      <p:ext uri="{BB962C8B-B14F-4D97-AF65-F5344CB8AC3E}">
        <p14:creationId xmlns:p14="http://schemas.microsoft.com/office/powerpoint/2010/main" val="1109656891"/>
      </p:ext>
    </p:extLst>
  </p:cSld>
  <p:clrMapOvr>
    <a:masterClrMapping/>
  </p:clrMapOvr>
  <mc:AlternateContent xmlns:mc="http://schemas.openxmlformats.org/markup-compatibility/2006" xmlns:p14="http://schemas.microsoft.com/office/powerpoint/2010/main">
    <mc:Choice Requires="p14">
      <p:transition spd="slow" p14:dur="2500">
        <p:pull dir="lu"/>
      </p:transition>
    </mc:Choice>
    <mc:Fallback xmlns="">
      <p:transition spd="slow">
        <p:pull dir="lu"/>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48</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突破点三</a:t>
            </a:r>
          </a:p>
        </p:txBody>
      </p:sp>
      <p:sp>
        <p:nvSpPr>
          <p:cNvPr id="3" name="矩形 2"/>
          <p:cNvSpPr>
            <a:spLocks noChangeAspect="1"/>
          </p:cNvSpPr>
          <p:nvPr/>
        </p:nvSpPr>
        <p:spPr>
          <a:xfrm>
            <a:off x="508000" y="1485822"/>
            <a:ext cx="8128000" cy="496751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我的立意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这是带有故事性特点的漫画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最上面描绘的是蛇在吞兔子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中间描绘的是蛇在吞山羊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最下面描绘的是蛇准备吞下大象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立意的关键就在于为何蛇吞吃兔子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吞吃山羊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最后还想吞吃大象。由果溯因可以找到下面的切入点。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正面立意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①</a:t>
            </a:r>
            <a:r>
              <a:rPr lang="en-US" altLang="zh-CN" sz="2200" dirty="0" smtClean="0">
                <a:uFill>
                  <a:solidFill>
                    <a:srgbClr val="000000"/>
                  </a:solidFill>
                </a:uFill>
                <a:latin typeface="Times New Roman" panose="02020603050405020304" pitchFamily="18" charset="0"/>
                <a:cs typeface="Times New Roman" panose="02020603050405020304" pitchFamily="18" charset="0"/>
              </a:rPr>
              <a:t>____________________________________________________</a:t>
            </a:r>
          </a:p>
          <a:p>
            <a:pPr indent="266700">
              <a:lnSpc>
                <a:spcPct val="120000"/>
              </a:lnSpc>
              <a:spcAft>
                <a:spcPts val="0"/>
              </a:spcAft>
              <a:tabLst>
                <a:tab pos="1029335" algn="l"/>
                <a:tab pos="1850390" algn="l"/>
                <a:tab pos="2538095" algn="l"/>
                <a:tab pos="3221990" algn="l"/>
              </a:tabLst>
            </a:pPr>
            <a:r>
              <a:rPr lang="en-US" altLang="zh-CN" sz="2200" dirty="0" smtClean="0">
                <a:uFill>
                  <a:solidFill>
                    <a:srgbClr val="000000"/>
                  </a:solidFill>
                </a:uFill>
                <a:latin typeface="Times New Roman" panose="02020603050405020304" pitchFamily="18" charset="0"/>
                <a:cs typeface="Times New Roman" panose="02020603050405020304" pitchFamily="18" charset="0"/>
              </a:rPr>
              <a:t>______________________________________________________</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反面立意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827584" y="3905378"/>
            <a:ext cx="7808416" cy="904863"/>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dirty="0" smtClean="0">
                <a:solidFill>
                  <a:srgbClr val="FF0000"/>
                </a:solidFill>
                <a:latin typeface="Times New Roman" panose="02020603050405020304" pitchFamily="18" charset="0"/>
                <a:cs typeface="Times New Roman" panose="02020603050405020304" pitchFamily="18" charset="0"/>
              </a:rPr>
              <a:t>    </a:t>
            </a:r>
            <a:r>
              <a:rPr lang="zh-CN" altLang="zh-CN" sz="2200" dirty="0" smtClean="0">
                <a:solidFill>
                  <a:srgbClr val="FF0000"/>
                </a:solidFill>
                <a:latin typeface="Times New Roman" panose="02020603050405020304" pitchFamily="18" charset="0"/>
                <a:cs typeface="Times New Roman" panose="02020603050405020304" pitchFamily="18" charset="0"/>
              </a:rPr>
              <a:t>人</a:t>
            </a:r>
            <a:r>
              <a:rPr lang="zh-CN" altLang="zh-CN" sz="2200" dirty="0">
                <a:solidFill>
                  <a:srgbClr val="FF0000"/>
                </a:solidFill>
                <a:latin typeface="Times New Roman" panose="02020603050405020304" pitchFamily="18" charset="0"/>
                <a:cs typeface="Times New Roman" panose="02020603050405020304" pitchFamily="18" charset="0"/>
              </a:rPr>
              <a:t>要敢于有雄心</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敢于有大的梦想</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谁都不能否认这个梦想有实现的可能性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1115616" y="4694252"/>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人不要自我设限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人的发展潜能是不可估量的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827584" y="5490708"/>
            <a:ext cx="4756430"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不切实际的目标会使人误入歧途　</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a:spLocks noChangeAspect="1"/>
          </p:cNvSpPr>
          <p:nvPr/>
        </p:nvSpPr>
        <p:spPr>
          <a:xfrm>
            <a:off x="811808" y="5887062"/>
            <a:ext cx="8128000" cy="4597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人的贪欲无穷</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如果不知自我克制</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就会毁灭自己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17447881"/>
      </p:ext>
    </p:extLst>
  </p:cSld>
  <p:clrMapOvr>
    <a:masterClrMapping/>
  </p:clrMapOvr>
  <mc:AlternateContent xmlns:mc="http://schemas.openxmlformats.org/markup-compatibility/2006" xmlns:p14="http://schemas.microsoft.com/office/powerpoint/2010/main">
    <mc:Choice Requires="p14">
      <p:transition spd="slow" p14:dur="2500">
        <p:cover dir="rd"/>
      </p:transition>
    </mc:Choice>
    <mc:Fallback xmlns="">
      <p:transition spd="slow">
        <p:cover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突破点一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45" name="圆角矩形 44">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indent="355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dirty="0">
                <a:solidFill>
                  <a:srgbClr val="000000"/>
                </a:solidFill>
                <a:latin typeface="Arial" panose="020B0604020202020204" pitchFamily="34"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课标全国高考</a:t>
            </a:r>
            <a:r>
              <a:rPr lang="zh-CN" altLang="zh-CN" sz="2200" dirty="0">
                <a:solidFill>
                  <a:srgbClr val="000000"/>
                </a:solidFill>
                <a:latin typeface="NEU-BZ-S92"/>
                <a:cs typeface="宋体" panose="02010600030101010101" pitchFamily="2" charset="-122"/>
              </a:rPr>
              <a:t>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当代风采人物评选活动已产生最后三名候选人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笃学敏思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矢志创新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为破解生命科学之谜做出重大贡献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率领团队一举跻身国际学术最前沿。老王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爱岗敬业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练就一手绝活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变普通技术为完美艺术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走出一条从职高生到焊接大师的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大国工匠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之路。小刘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酷爱摄影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跋山涉水捕捉世间美景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他的博客赢得网友一片赞叹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你带我们品味大千世界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你帮我们留住美丽乡愁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这三人中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你认为谁更具风采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请综合材料内容及含意作文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体现你的思考、权衡与选择。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要求选好角度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01076242"/>
      </p:ext>
    </p:extLst>
  </p:cSld>
  <p:clrMapOvr>
    <a:masterClrMapping/>
  </p:clrMapOvr>
  <mc:AlternateContent xmlns:mc="http://schemas.openxmlformats.org/markup-compatibility/2006" xmlns:p14="http://schemas.microsoft.com/office/powerpoint/2010/main">
    <mc:Choice Requires="p14">
      <p:transition spd="slow" p14:dur="800">
        <p:pull dir="r"/>
      </p:transition>
    </mc:Choice>
    <mc:Fallback xmlns="">
      <p:transition spd="slow">
        <p:pull dir="r"/>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突破点一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45" name="圆角矩形 44">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我的立意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该则材料其实是叙述三个人的故事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属于多则材料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两则材料在意义上呈现出相对的关系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立意是要从中提炼出共同点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即他们都有励志、热爱、坚持、服务人民、贡献社会的可贵品格和精神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可以以此作为写作中心。当然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还可以从每则材料内容出发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来确定立意。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我更欣赏抓科技以强国的大李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因为他具有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我更欣赏爱岗敬业的老王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因为他具有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我更欣赏酷爱摄影的小刘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因为他具有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五边形 7"/>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示例</a:t>
            </a:r>
            <a:endParaRPr lang="zh-CN" altLang="en-US" dirty="0">
              <a:latin typeface="+mj-ea"/>
              <a:ea typeface="+mj-ea"/>
            </a:endParaRPr>
          </a:p>
        </p:txBody>
      </p:sp>
      <p:grpSp>
        <p:nvGrpSpPr>
          <p:cNvPr id="9" name="组合 8"/>
          <p:cNvGrpSpPr/>
          <p:nvPr/>
        </p:nvGrpSpPr>
        <p:grpSpPr>
          <a:xfrm>
            <a:off x="251520" y="2719311"/>
            <a:ext cx="8640960" cy="3950049"/>
            <a:chOff x="251520" y="1954627"/>
            <a:chExt cx="8640960" cy="3950049"/>
          </a:xfrm>
        </p:grpSpPr>
        <p:grpSp>
          <p:nvGrpSpPr>
            <p:cNvPr id="10" name="组合 9"/>
            <p:cNvGrpSpPr/>
            <p:nvPr/>
          </p:nvGrpSpPr>
          <p:grpSpPr>
            <a:xfrm>
              <a:off x="251520" y="1954627"/>
              <a:ext cx="8640960" cy="3950049"/>
              <a:chOff x="251520" y="957548"/>
              <a:chExt cx="8640960" cy="3950049"/>
            </a:xfrm>
          </p:grpSpPr>
          <p:sp>
            <p:nvSpPr>
              <p:cNvPr id="12" name="五边形 11"/>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示例</a:t>
                </a:r>
                <a:endParaRPr lang="zh-CN" altLang="en-US" dirty="0">
                  <a:latin typeface="+mj-ea"/>
                  <a:ea typeface="+mj-ea"/>
                </a:endParaRPr>
              </a:p>
            </p:txBody>
          </p:sp>
          <p:sp>
            <p:nvSpPr>
              <p:cNvPr id="13" name="燕尾形 1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矩形 13"/>
              <p:cNvSpPr/>
              <p:nvPr/>
            </p:nvSpPr>
            <p:spPr>
              <a:xfrm>
                <a:off x="251520" y="957549"/>
                <a:ext cx="8640960" cy="3634614"/>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48"/>
              <p:cNvSpPr txBox="1"/>
              <p:nvPr/>
            </p:nvSpPr>
            <p:spPr>
              <a:xfrm>
                <a:off x="8388424" y="957548"/>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11" name="矩形 10"/>
            <p:cNvSpPr>
              <a:spLocks noChangeAspect="1"/>
            </p:cNvSpPr>
            <p:nvPr/>
          </p:nvSpPr>
          <p:spPr>
            <a:xfrm>
              <a:off x="539552" y="2232895"/>
              <a:ext cx="8064896" cy="3323987"/>
            </a:xfrm>
            <a:prstGeom prst="rect">
              <a:avLst/>
            </a:prstGeom>
          </p:spPr>
          <p:txBody>
            <a:bodyPr wrap="square">
              <a:spAutoFit/>
            </a:bodyPr>
            <a:lstStyle/>
            <a:p>
              <a:pPr>
                <a:lnSpc>
                  <a:spcPct val="150000"/>
                </a:lnSpc>
              </a:pPr>
              <a:r>
                <a:rPr lang="en-US" altLang="zh-CN" sz="2000" dirty="0"/>
                <a:t>(1)“</a:t>
              </a:r>
              <a:r>
                <a:rPr lang="zh-CN" altLang="zh-CN" sz="2000" dirty="0"/>
                <a:t>笃学敏思</a:t>
              </a:r>
              <a:r>
                <a:rPr lang="en-US" altLang="zh-CN" sz="2000" dirty="0"/>
                <a:t>”</a:t>
              </a:r>
              <a:r>
                <a:rPr lang="zh-CN" altLang="zh-CN" sz="2000" dirty="0"/>
                <a:t>的个人品质</a:t>
              </a:r>
              <a:r>
                <a:rPr lang="en-US" altLang="zh-CN" sz="2000" dirty="0"/>
                <a:t>,“</a:t>
              </a:r>
              <a:r>
                <a:rPr lang="zh-CN" altLang="zh-CN" sz="2000" dirty="0"/>
                <a:t>矢志创新</a:t>
              </a:r>
              <a:r>
                <a:rPr lang="en-US" altLang="zh-CN" sz="2000" dirty="0"/>
                <a:t>”</a:t>
              </a:r>
              <a:r>
                <a:rPr lang="zh-CN" altLang="zh-CN" sz="2000" dirty="0"/>
                <a:t>的进取精神</a:t>
              </a:r>
              <a:r>
                <a:rPr lang="en-US" altLang="zh-CN" sz="2000" dirty="0"/>
                <a:t>,“</a:t>
              </a:r>
              <a:r>
                <a:rPr lang="zh-CN" altLang="zh-CN" sz="2000" dirty="0"/>
                <a:t>率领团队</a:t>
              </a:r>
              <a:r>
                <a:rPr lang="en-US" altLang="zh-CN" sz="2000" dirty="0"/>
                <a:t>”</a:t>
              </a:r>
              <a:r>
                <a:rPr lang="zh-CN" altLang="zh-CN" sz="2000" dirty="0"/>
                <a:t>的合作意识</a:t>
              </a:r>
              <a:r>
                <a:rPr lang="en-US" altLang="zh-CN" sz="2000" dirty="0"/>
                <a:t>,</a:t>
              </a:r>
              <a:r>
                <a:rPr lang="zh-CN" altLang="zh-CN" sz="2000" dirty="0"/>
                <a:t>难能可贵的是做出了</a:t>
              </a:r>
              <a:r>
                <a:rPr lang="en-US" altLang="zh-CN" sz="2000" dirty="0"/>
                <a:t>“</a:t>
              </a:r>
              <a:r>
                <a:rPr lang="zh-CN" altLang="zh-CN" sz="2000" dirty="0"/>
                <a:t>破解科学之谜</a:t>
              </a:r>
              <a:r>
                <a:rPr lang="en-US" altLang="zh-CN" sz="2000" dirty="0"/>
                <a:t>”“</a:t>
              </a:r>
              <a:r>
                <a:rPr lang="zh-CN" altLang="zh-CN" sz="2000" dirty="0"/>
                <a:t>跻身国际学术最前沿</a:t>
              </a:r>
              <a:r>
                <a:rPr lang="en-US" altLang="zh-CN" sz="2000" dirty="0"/>
                <a:t>”</a:t>
              </a:r>
              <a:r>
                <a:rPr lang="zh-CN" altLang="zh-CN" sz="2000" dirty="0"/>
                <a:t>的特殊贡献等。</a:t>
              </a:r>
            </a:p>
            <a:p>
              <a:pPr>
                <a:lnSpc>
                  <a:spcPct val="150000"/>
                </a:lnSpc>
              </a:pPr>
              <a:r>
                <a:rPr lang="en-US" altLang="zh-CN" sz="2000" dirty="0"/>
                <a:t>(2)</a:t>
              </a:r>
              <a:r>
                <a:rPr lang="zh-CN" altLang="zh-CN" sz="2000" dirty="0"/>
                <a:t>爱岗敬业的精神</a:t>
              </a:r>
              <a:r>
                <a:rPr lang="en-US" altLang="zh-CN" sz="2000" dirty="0"/>
                <a:t>,</a:t>
              </a:r>
              <a:r>
                <a:rPr lang="zh-CN" altLang="zh-CN" sz="2000" dirty="0"/>
                <a:t>精益求精、追求完美的品质</a:t>
              </a:r>
              <a:r>
                <a:rPr lang="en-US" altLang="zh-CN" sz="2000" dirty="0"/>
                <a:t>,</a:t>
              </a:r>
              <a:r>
                <a:rPr lang="zh-CN" altLang="zh-CN" sz="2000" dirty="0"/>
                <a:t>更难能可贵的是他具有超越平凡成为大师的自信追求等。</a:t>
              </a:r>
            </a:p>
            <a:p>
              <a:pPr>
                <a:lnSpc>
                  <a:spcPct val="150000"/>
                </a:lnSpc>
              </a:pPr>
              <a:r>
                <a:rPr lang="en-US" altLang="zh-CN" sz="2000" dirty="0"/>
                <a:t>(3)“</a:t>
              </a:r>
              <a:r>
                <a:rPr lang="zh-CN" altLang="zh-CN" sz="2000" dirty="0"/>
                <a:t>酷爱</a:t>
              </a:r>
              <a:r>
                <a:rPr lang="en-US" altLang="zh-CN" sz="2000" dirty="0"/>
                <a:t>”</a:t>
              </a:r>
              <a:r>
                <a:rPr lang="zh-CN" altLang="zh-CN" sz="2000" dirty="0"/>
                <a:t>艺术的个性</a:t>
              </a:r>
              <a:r>
                <a:rPr lang="en-US" altLang="zh-CN" sz="2000" dirty="0"/>
                <a:t>,</a:t>
              </a:r>
              <a:r>
                <a:rPr lang="zh-CN" altLang="zh-CN" sz="2000" dirty="0"/>
                <a:t>跋山涉水的刻苦精神</a:t>
              </a:r>
              <a:r>
                <a:rPr lang="en-US" altLang="zh-CN" sz="2000" dirty="0"/>
                <a:t>,</a:t>
              </a:r>
              <a:r>
                <a:rPr lang="zh-CN" altLang="zh-CN" sz="2000" dirty="0"/>
                <a:t>发现美、创造美的眼力</a:t>
              </a:r>
              <a:r>
                <a:rPr lang="en-US" altLang="zh-CN" sz="2000" dirty="0"/>
                <a:t>,</a:t>
              </a:r>
              <a:r>
                <a:rPr lang="zh-CN" altLang="zh-CN" sz="2000" dirty="0"/>
                <a:t>更难能可贵的是他能给我们留下美丽的人生品味等。</a:t>
              </a:r>
            </a:p>
          </p:txBody>
        </p:sp>
      </p:grpSp>
    </p:spTree>
    <p:extLst>
      <p:ext uri="{BB962C8B-B14F-4D97-AF65-F5344CB8AC3E}">
        <p14:creationId xmlns:p14="http://schemas.microsoft.com/office/powerpoint/2010/main" val="3805647311"/>
      </p:ext>
    </p:extLst>
  </p:cSld>
  <p:clrMapOvr>
    <a:masterClrMapping/>
  </p:clrMapOvr>
  <mc:AlternateContent xmlns:mc="http://schemas.openxmlformats.org/markup-compatibility/2006" xmlns:p14="http://schemas.microsoft.com/office/powerpoint/2010/main">
    <mc:Choice Requires="p14">
      <p:transition spd="slow" p14:dur="800">
        <p:split orient="vert" dir="in"/>
      </p:transition>
    </mc:Choice>
    <mc:Fallback xmlns="">
      <p:transition spd="slow">
        <p:split orient="vert" dir="in"/>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突破点一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45" name="圆角矩形 44">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立意指导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叙述类的材料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一般都有人物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事件的发生、发展及结果等要素。因此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抓住故事中的人物、事件这两个重要的因素是故事性材料审读的关键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立意切入的角度主要是抓住人物或主要事件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更要注意结合材料内容进行区分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与材料内容紧密相关的称之为有效人物或事件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一般有几个有效人物或事件就有几个切入的角度。具体到不同类型的材料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审读的方法也是有区别的。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单一人物、对象、事件的单则材料。这类材料一般里面只有一个人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或一类人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事或物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只讲述一个故事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故事有起因、经过和结局。该类材料的切入角度就一个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一般是先概括事件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接着找出关键语句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再分析其中的因果关系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最后探究其中的深意。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05138355"/>
      </p:ext>
    </p:extLst>
  </p:cSld>
  <p:clrMapOvr>
    <a:masterClrMapping/>
  </p:clrMapOvr>
  <mc:AlternateContent xmlns:mc="http://schemas.openxmlformats.org/markup-compatibility/2006" xmlns:p14="http://schemas.microsoft.com/office/powerpoint/2010/main">
    <mc:Choice Requires="p14">
      <p:transition spd="slow" p14:dur="800">
        <p:split orient="vert"/>
      </p:transition>
    </mc:Choice>
    <mc:Fallback xmlns="">
      <p:transition spd="slow">
        <p:split orient="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突破点一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45" name="圆角矩形 44">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400732"/>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多个人物、对象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单一事件的单则材料。在一则材料中出现多类人物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他们的观点、行为等不同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主体事件只有一个。切入的具体方法为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找出有效对象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概括有效对象的行为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分析其行为所体现的内涵。如【例</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多则材料作文审题的难点在于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找准各个材料之间的内在联系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做全面、准确、周密的分析。不管多则材料之间存在着怎样的关系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在提炼观点时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都必须对所提供的各则材料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先逐则分析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再比较分析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最后综合分析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归纳提炼出恰当的观点。这是一个异中求同、同中求异、异中辨异的过程。具体到不同关系的材料的审题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其方法略有变化。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如多则材料的内涵有相同之处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就先逐则分析其内涵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然后对几则材料的内涵进行比较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找出共同点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这个共同点就是作文的立意所在。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25818164"/>
      </p:ext>
    </p:extLst>
  </p:cSld>
  <p:clrMapOvr>
    <a:masterClrMapping/>
  </p:clrMapOvr>
  <mc:AlternateContent xmlns:mc="http://schemas.openxmlformats.org/markup-compatibility/2006" xmlns:p14="http://schemas.microsoft.com/office/powerpoint/2010/main">
    <mc:Choice Requires="p14">
      <p:transition spd="slow" p14:dur="800">
        <p:dissolve/>
      </p:transition>
    </mc:Choice>
    <mc:Fallback xmlns="">
      <p:transition spd="slow">
        <p:dissolv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突破点一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45" name="圆角矩形 44">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如材料内容是由相对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的两部分组成的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要坚持全面的观点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既要注意两部分之间的区别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又要注意二者之间的联系。先辨析主次明重点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从而明确审题的重点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再辨析褒贬定指向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在把握多则材料的褒贬倾向的时候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应对多则材料加以比较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通盘考虑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切忌顾此失彼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最后根据异同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运用互补法定观点。如【例</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292726"/>
      </p:ext>
    </p:extLst>
  </p:cSld>
  <p:clrMapOvr>
    <a:masterClrMapping/>
  </p:clrMapOvr>
  <mc:AlternateContent xmlns:mc="http://schemas.openxmlformats.org/markup-compatibility/2006" xmlns:p14="http://schemas.microsoft.com/office/powerpoint/2010/main">
    <mc:Choice Requires="p14">
      <p:transition spd="slow" p14:dur="800">
        <p:strips dir="rd"/>
      </p:transition>
    </mc:Choice>
    <mc:Fallback xmlns="">
      <p:transition spd="slow">
        <p:strips dir="rd"/>
      </p:transition>
    </mc:Fallback>
  </mc:AlternateContent>
  <p:timing>
    <p:tnLst>
      <p:par>
        <p:cTn id="1" dur="indefinite" restart="never" nodeType="tmRoot"/>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99</TotalTime>
  <Words>6468</Words>
  <Application>Microsoft Office PowerPoint</Application>
  <PresentationFormat>全屏显示(4:3)</PresentationFormat>
  <Paragraphs>513</Paragraphs>
  <Slides>48</Slides>
  <Notes>17</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48</vt:i4>
      </vt:variant>
    </vt:vector>
  </HeadingPairs>
  <TitlesOfParts>
    <vt:vector size="60" baseType="lpstr">
      <vt:lpstr>NEU-BZ-S92</vt:lpstr>
      <vt:lpstr>方正书宋_GBK</vt:lpstr>
      <vt:lpstr>仿宋</vt:lpstr>
      <vt:lpstr>汉仪长宋简</vt:lpstr>
      <vt:lpstr>黑体</vt:lpstr>
      <vt:lpstr>楷体</vt:lpstr>
      <vt:lpstr>宋体</vt:lpstr>
      <vt:lpstr>微软雅黑</vt:lpstr>
      <vt:lpstr>Arial</vt:lpstr>
      <vt:lpstr>Calibri</vt:lpstr>
      <vt:lpstr>Times New Roman</vt:lpstr>
      <vt:lpstr>高优14新制作模板</vt:lpstr>
      <vt:lpstr>第1讲　材料作文立意分项训练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dbc</cp:lastModifiedBy>
  <cp:revision>语文备课大师【全免费】</cp:revision>
  <dcterms:created xsi:type="dcterms:W3CDTF">2016-09-28T04:45:40Z</dcterms:created>
  <dcterms:modified xsi:type="dcterms:W3CDTF">2016-10-10T06:54:26Z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