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14"/>
  </p:handoutMasterIdLst>
  <p:sldIdLst>
    <p:sldId id="323" r:id="rId3"/>
    <p:sldId id="523" r:id="rId5"/>
    <p:sldId id="1012" r:id="rId6"/>
    <p:sldId id="1088" r:id="rId7"/>
    <p:sldId id="1042" r:id="rId8"/>
    <p:sldId id="1089" r:id="rId9"/>
    <p:sldId id="1090" r:id="rId10"/>
    <p:sldId id="1091" r:id="rId11"/>
    <p:sldId id="1092" r:id="rId12"/>
    <p:sldId id="971" r:id="rId13"/>
  </p:sldIdLst>
  <p:sldSz cx="9144000" cy="5143500" type="screen16x9"/>
  <p:notesSz cx="6858000" cy="9144000"/>
  <p:embeddedFontLst>
    <p:embeddedFont>
      <p:font typeface="幼圆" panose="02010509060101010101" charset="-122"/>
      <p:regular r:id="rId18"/>
    </p:embeddedFont>
    <p:embeddedFont>
      <p:font typeface="楷体" panose="02010609060101010101" pitchFamily="49" charset="-122"/>
      <p:regular r:id="rId19"/>
    </p:embeddedFont>
    <p:embeddedFont>
      <p:font typeface="微软雅黑" panose="020B0503020204020204" charset="-122"/>
      <p:regular r:id="rId20"/>
    </p:embeddedFont>
    <p:embeddedFont>
      <p:font typeface="Calibri" panose="020F0502020204030204" charset="0"/>
      <p:regular r:id="rId21"/>
      <p:bold r:id="rId22"/>
      <p:italic r:id="rId23"/>
      <p:boldItalic r:id="rId2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113" d="100"/>
          <a:sy n="113" d="100"/>
        </p:scale>
        <p:origin x="390" y="96"/>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1.jpeg"/><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700833" cy="276999"/>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习作</a:t>
            </a:r>
            <a:r>
              <a:rPr kumimoji="1" lang="zh-CN" altLang="en-US" sz="1200" baseline="0" dirty="0">
                <a:latin typeface="Heiti SC Light" panose="02000000000000000000" pitchFamily="2" charset="-128"/>
                <a:ea typeface="Heiti SC Light" panose="02000000000000000000" pitchFamily="2" charset="-128"/>
              </a:rPr>
              <a:t> 四</a:t>
            </a:r>
            <a:endParaRPr kumimoji="1" lang="zh-CN" altLang="en-US" sz="1200" dirty="0">
              <a:latin typeface="Heiti SC Light" panose="02000000000000000000" pitchFamily="2" charset="-128"/>
              <a:ea typeface="Heiti SC Light" panose="02000000000000000000" pitchFamily="2" charset="-128"/>
            </a:endParaRPr>
          </a:p>
        </p:txBody>
      </p:sp>
      <p:sp>
        <p:nvSpPr>
          <p:cNvPr id="2" name="AutoShape 4" descr="http://pic.taopic.com/uploads/allimg/140403/234730-14040315245649-lp.jpg"/>
          <p:cNvSpPr>
            <a:spLocks noChangeAspect="1" noChangeArrowheads="1"/>
          </p:cNvSpPr>
          <p:nvPr userDrawn="1"/>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6" descr="http://pic.taopic.com/uploads/allimg/140403/234730-14040315245649-lp.jpg"/>
          <p:cNvSpPr>
            <a:spLocks noChangeAspect="1" noChangeArrowheads="1"/>
          </p:cNvSpPr>
          <p:nvPr userDrawn="1"/>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037" name="Picture 13" descr="https://588ku.aiji66.com/element_origin_min_pic/17/03/18/35ce4751e14489a21be543fb1abfc694.jpg!/fw/736/quality/90/unsharp/true"/>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a:off x="7682999" y="3939902"/>
            <a:ext cx="1446857" cy="12576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Picture 3"/>
          <p:cNvPicPr>
            <a:picLocks noChangeAspect="1" noChangeArrowheads="1"/>
          </p:cNvPicPr>
          <p:nvPr/>
        </p:nvPicPr>
        <p:blipFill>
          <a:blip r:embed="rId1" cstate="print"/>
          <a:srcRect/>
          <a:stretch>
            <a:fillRect/>
          </a:stretch>
        </p:blipFill>
        <p:spPr bwMode="auto">
          <a:xfrm>
            <a:off x="0" y="0"/>
            <a:ext cx="9144000" cy="5143500"/>
          </a:xfrm>
          <a:prstGeom prst="rect">
            <a:avLst/>
          </a:prstGeom>
          <a:noFill/>
          <a:ln w="9525">
            <a:noFill/>
            <a:miter lim="800000"/>
            <a:headEnd/>
            <a:tailEnd/>
          </a:ln>
        </p:spPr>
      </p:pic>
      <p:sp>
        <p:nvSpPr>
          <p:cNvPr id="9" name="TextBox 8"/>
          <p:cNvSpPr txBox="1"/>
          <p:nvPr/>
        </p:nvSpPr>
        <p:spPr>
          <a:xfrm>
            <a:off x="2123728" y="1851670"/>
            <a:ext cx="4896544" cy="1323439"/>
          </a:xfrm>
          <a:prstGeom prst="rect">
            <a:avLst/>
          </a:prstGeom>
          <a:solidFill>
            <a:schemeClr val="bg1">
              <a:alpha val="88000"/>
            </a:schemeClr>
          </a:solidFill>
        </p:spPr>
        <p:txBody>
          <a:bodyPr wrap="square" rtlCol="0">
            <a:spAutoFit/>
          </a:bodyPr>
          <a:lstStyle/>
          <a:p>
            <a:r>
              <a:rPr lang="zh-CN" altLang="en-US" sz="4000" dirty="0">
                <a:solidFill>
                  <a:srgbClr val="FF0000"/>
                </a:solidFill>
              </a:rPr>
              <a:t>伟大的科学家都是从一个小实验开始的！</a:t>
            </a:r>
            <a:endParaRPr lang="zh-CN" altLang="en-US" sz="4000" dirty="0">
              <a:solidFill>
                <a:srgbClr val="FF0000"/>
              </a:solidFill>
            </a:endParaRPr>
          </a:p>
        </p:txBody>
      </p:sp>
      <p:pic>
        <p:nvPicPr>
          <p:cNvPr id="83972" name="Picture 4"/>
          <p:cNvPicPr>
            <a:picLocks noChangeAspect="1" noChangeArrowheads="1"/>
          </p:cNvPicPr>
          <p:nvPr/>
        </p:nvPicPr>
        <p:blipFill>
          <a:blip r:embed="rId2" cstate="print"/>
          <a:srcRect t="8212"/>
          <a:stretch>
            <a:fillRect/>
          </a:stretch>
        </p:blipFill>
        <p:spPr bwMode="auto">
          <a:xfrm>
            <a:off x="0" y="93787"/>
            <a:ext cx="9144000" cy="1541446"/>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3.07194E-6 L -1.00799 -0.00401 " pathEditMode="relative" rAng="0" ptsTypes="AA">
                                      <p:cBhvr>
                                        <p:cTn id="6" dur="5000" fill="hold"/>
                                        <p:tgtEl>
                                          <p:spTgt spid="83972"/>
                                        </p:tgtEl>
                                        <p:attrNameLst>
                                          <p:attrName>ppt_x</p:attrName>
                                          <p:attrName>ppt_y</p:attrName>
                                        </p:attrNameLst>
                                      </p:cBhvr>
                                      <p:rCtr x="-50399" y="-216"/>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95536" y="411510"/>
            <a:ext cx="2160240"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幼圆" panose="02010509060101010101" charset="-122"/>
                <a:ea typeface="幼圆" panose="02010509060101010101" charset="-122"/>
                <a:cs typeface="Times New Roman" panose="02020603050405020304" pitchFamily="18" charset="0"/>
              </a:rPr>
              <a:t>开始习作</a:t>
            </a:r>
            <a:endParaRPr lang="zh-CN" altLang="en-US" sz="3200" b="1" dirty="0">
              <a:latin typeface="幼圆" panose="02010509060101010101" charset="-122"/>
              <a:ea typeface="幼圆" panose="02010509060101010101" charset="-122"/>
              <a:cs typeface="宋体" panose="02010600030101010101" pitchFamily="2" charset="-122"/>
            </a:endParaRPr>
          </a:p>
        </p:txBody>
      </p:sp>
      <p:sp>
        <p:nvSpPr>
          <p:cNvPr id="26" name="TextBox 25"/>
          <p:cNvSpPr txBox="1"/>
          <p:nvPr/>
        </p:nvSpPr>
        <p:spPr>
          <a:xfrm>
            <a:off x="1979712" y="1790115"/>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注意坐姿</a:t>
            </a:r>
            <a:endParaRPr lang="zh-CN" altLang="en-US" sz="2800" dirty="0">
              <a:solidFill>
                <a:srgbClr val="0000FF"/>
              </a:solidFill>
            </a:endParaRPr>
          </a:p>
        </p:txBody>
      </p:sp>
      <p:sp>
        <p:nvSpPr>
          <p:cNvPr id="27" name="TextBox 26"/>
          <p:cNvSpPr txBox="1"/>
          <p:nvPr/>
        </p:nvSpPr>
        <p:spPr>
          <a:xfrm>
            <a:off x="1979712" y="2408570"/>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注意字体</a:t>
            </a:r>
            <a:endParaRPr lang="zh-CN" altLang="en-US" sz="2800" dirty="0">
              <a:solidFill>
                <a:srgbClr val="0000FF"/>
              </a:solidFill>
            </a:endParaRPr>
          </a:p>
        </p:txBody>
      </p:sp>
      <p:sp>
        <p:nvSpPr>
          <p:cNvPr id="28" name="TextBox 27"/>
          <p:cNvSpPr txBox="1"/>
          <p:nvPr/>
        </p:nvSpPr>
        <p:spPr>
          <a:xfrm>
            <a:off x="1979712" y="3056642"/>
            <a:ext cx="1944216"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800" dirty="0">
                <a:solidFill>
                  <a:srgbClr val="0000FF"/>
                </a:solidFill>
              </a:rPr>
              <a:t>语言通畅</a:t>
            </a:r>
            <a:endParaRPr lang="zh-CN" altLang="en-US" sz="2800" dirty="0">
              <a:solidFill>
                <a:srgbClr val="0000FF"/>
              </a:solidFill>
            </a:endParaRPr>
          </a:p>
        </p:txBody>
      </p:sp>
      <p:pic>
        <p:nvPicPr>
          <p:cNvPr id="3076" name="Picture 4" descr="http://p4.so.qhmsg.com/bdr/_240_/t01eb3f8ccadea11a89.jpg"/>
          <p:cNvPicPr>
            <a:picLocks noChangeAspect="1" noChangeArrowheads="1"/>
          </p:cNvPicPr>
          <p:nvPr/>
        </p:nvPicPr>
        <p:blipFill>
          <a:blip r:embed="rId1" cstate="print"/>
          <a:srcRect/>
          <a:stretch>
            <a:fillRect/>
          </a:stretch>
        </p:blipFill>
        <p:spPr bwMode="auto">
          <a:xfrm>
            <a:off x="4427984" y="1131590"/>
            <a:ext cx="2444672" cy="2741690"/>
          </a:xfrm>
          <a:prstGeom prst="rect">
            <a:avLst/>
          </a:prstGeom>
          <a:noFill/>
        </p:spPr>
      </p:pic>
      <p:pic>
        <p:nvPicPr>
          <p:cNvPr id="3077" name="Picture 5"/>
          <p:cNvPicPr>
            <a:picLocks noChangeAspect="1" noChangeArrowheads="1"/>
          </p:cNvPicPr>
          <p:nvPr/>
        </p:nvPicPr>
        <p:blipFill>
          <a:blip r:embed="rId2" cstate="print"/>
          <a:srcRect/>
          <a:stretch>
            <a:fillRect/>
          </a:stretch>
        </p:blipFill>
        <p:spPr bwMode="auto">
          <a:xfrm>
            <a:off x="179512" y="411510"/>
            <a:ext cx="476250" cy="5143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87502"/>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1977390" cy="275590"/>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部编版  语文  三年级  下册</a:t>
            </a:r>
            <a:endParaRPr kumimoji="1" lang="zh-CN" altLang="en-US" sz="1200" dirty="0">
              <a:latin typeface="Heiti SC Light" panose="02000000000000000000" pitchFamily="2" charset="-128"/>
              <a:ea typeface="Heiti SC Light" panose="02000000000000000000" pitchFamily="2" charset="-128"/>
            </a:endParaRPr>
          </a:p>
        </p:txBody>
      </p:sp>
      <p:pic>
        <p:nvPicPr>
          <p:cNvPr id="1032" name="Picture 8" descr="http://img4.imgtn.bdimg.com/it/u=2954948414,86936522&amp;fm=200&amp;gp=0.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041748" y="0"/>
            <a:ext cx="4762500" cy="4533900"/>
          </a:xfrm>
          <a:prstGeom prst="rect">
            <a:avLst/>
          </a:prstGeom>
          <a:noFill/>
        </p:spPr>
      </p:pic>
      <p:sp>
        <p:nvSpPr>
          <p:cNvPr id="14" name="TextBox 48"/>
          <p:cNvSpPr txBox="1"/>
          <p:nvPr/>
        </p:nvSpPr>
        <p:spPr>
          <a:xfrm>
            <a:off x="1691680" y="2149718"/>
            <a:ext cx="5616624" cy="854080"/>
          </a:xfrm>
          <a:prstGeom prst="rect">
            <a:avLst/>
          </a:prstGeom>
          <a:solidFill>
            <a:schemeClr val="lt1">
              <a:alpha val="82000"/>
            </a:schemeClr>
          </a:solidFill>
        </p:spPr>
        <p:style>
          <a:lnRef idx="2">
            <a:schemeClr val="accent6"/>
          </a:lnRef>
          <a:fillRef idx="1">
            <a:schemeClr val="lt1"/>
          </a:fillRef>
          <a:effectRef idx="0">
            <a:schemeClr val="accent6"/>
          </a:effectRef>
          <a:fontRef idx="minor">
            <a:schemeClr val="dk1"/>
          </a:fontRef>
        </p:style>
        <p:txBody>
          <a:bodyPr wrap="square" lIns="68580" tIns="34290" rIns="68580" bIns="34290" rtlCol="0">
            <a:spAutoFit/>
          </a:bodyPr>
          <a:lstStyle/>
          <a:p>
            <a:r>
              <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我做了一项小实验</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
        <p:nvSpPr>
          <p:cNvPr id="1034" name="AutoShape 10" descr="http://img0.imgtn.bdimg.com/it/u=128861729,265045897&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36" name="Picture 12"/>
          <p:cNvPicPr>
            <a:picLocks noChangeAspect="1" noChangeArrowheads="1"/>
          </p:cNvPicPr>
          <p:nvPr/>
        </p:nvPicPr>
        <p:blipFill>
          <a:blip r:embed="rId2" cstate="print"/>
          <a:srcRect/>
          <a:stretch>
            <a:fillRect/>
          </a:stretch>
        </p:blipFill>
        <p:spPr bwMode="auto">
          <a:xfrm>
            <a:off x="-1" y="483518"/>
            <a:ext cx="732713" cy="720080"/>
          </a:xfrm>
          <a:prstGeom prst="rect">
            <a:avLst/>
          </a:prstGeom>
          <a:noFill/>
          <a:ln w="9525">
            <a:noFill/>
            <a:miter lim="800000"/>
            <a:headEnd/>
            <a:tailEnd/>
          </a:ln>
        </p:spPr>
      </p:pic>
      <p:sp>
        <p:nvSpPr>
          <p:cNvPr id="22" name="TextBox 21"/>
          <p:cNvSpPr txBox="1"/>
          <p:nvPr/>
        </p:nvSpPr>
        <p:spPr>
          <a:xfrm>
            <a:off x="683568" y="555526"/>
            <a:ext cx="1080120" cy="523220"/>
          </a:xfrm>
          <a:prstGeom prst="rect">
            <a:avLst/>
          </a:prstGeom>
          <a:noFill/>
        </p:spPr>
        <p:txBody>
          <a:bodyPr wrap="square" rtlCol="0">
            <a:spAutoFit/>
          </a:bodyPr>
          <a:lstStyle/>
          <a:p>
            <a:r>
              <a:rPr lang="zh-CN" altLang="en-US" sz="2800" b="1" dirty="0">
                <a:latin typeface="幼圆" panose="02010509060101010101" charset="-122"/>
                <a:ea typeface="幼圆" panose="02010509060101010101" charset="-122"/>
              </a:rPr>
              <a:t>习作</a:t>
            </a:r>
            <a:endParaRPr lang="zh-CN" altLang="en-US" sz="2800" b="1" dirty="0">
              <a:latin typeface="幼圆" panose="02010509060101010101" charset="-122"/>
              <a:ea typeface="幼圆"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5" name="Picture 9"/>
          <p:cNvPicPr>
            <a:picLocks noChangeAspect="1" noChangeArrowheads="1"/>
          </p:cNvPicPr>
          <p:nvPr/>
        </p:nvPicPr>
        <p:blipFill>
          <a:blip r:embed="rId1" cstate="print"/>
          <a:srcRect/>
          <a:stretch>
            <a:fillRect/>
          </a:stretch>
        </p:blipFill>
        <p:spPr bwMode="auto">
          <a:xfrm flipH="1">
            <a:off x="4788024" y="1275606"/>
            <a:ext cx="2664296" cy="3293204"/>
          </a:xfrm>
          <a:prstGeom prst="rect">
            <a:avLst/>
          </a:prstGeom>
          <a:noFill/>
          <a:ln w="9525">
            <a:noFill/>
            <a:miter lim="800000"/>
            <a:headEnd/>
            <a:tailEnd/>
          </a:ln>
        </p:spPr>
      </p:pic>
      <p:sp>
        <p:nvSpPr>
          <p:cNvPr id="2" name="TextBox 1"/>
          <p:cNvSpPr txBox="1"/>
          <p:nvPr/>
        </p:nvSpPr>
        <p:spPr>
          <a:xfrm>
            <a:off x="467544" y="555526"/>
            <a:ext cx="5904656"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你做过什么实验呢？向大家介绍一下</a:t>
            </a:r>
            <a:endParaRPr lang="zh-CN" altLang="en-US" sz="2800" b="1" dirty="0">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715766"/>
            <a:ext cx="1104039" cy="1582166"/>
          </a:xfrm>
          <a:prstGeom prst="rect">
            <a:avLst/>
          </a:prstGeom>
        </p:spPr>
      </p:pic>
      <p:pic>
        <p:nvPicPr>
          <p:cNvPr id="80898" name="Picture 2"/>
          <p:cNvPicPr>
            <a:picLocks noChangeAspect="1" noChangeArrowheads="1"/>
          </p:cNvPicPr>
          <p:nvPr/>
        </p:nvPicPr>
        <p:blipFill>
          <a:blip r:embed="rId3" cstate="print"/>
          <a:srcRect/>
          <a:stretch>
            <a:fillRect/>
          </a:stretch>
        </p:blipFill>
        <p:spPr bwMode="auto">
          <a:xfrm>
            <a:off x="3563888" y="1995686"/>
            <a:ext cx="792088" cy="657225"/>
          </a:xfrm>
          <a:prstGeom prst="rect">
            <a:avLst/>
          </a:prstGeom>
          <a:noFill/>
          <a:ln w="9525">
            <a:noFill/>
            <a:miter lim="800000"/>
            <a:headEnd/>
            <a:tailEnd/>
          </a:ln>
        </p:spPr>
      </p:pic>
      <p:sp>
        <p:nvSpPr>
          <p:cNvPr id="80900" name="AutoShape 4" descr="http://img1.imgtn.bdimg.com/it/u=3600985058,3543847161&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7" name="云形 16"/>
          <p:cNvSpPr/>
          <p:nvPr/>
        </p:nvSpPr>
        <p:spPr>
          <a:xfrm>
            <a:off x="940289" y="1671369"/>
            <a:ext cx="3096344" cy="1440160"/>
          </a:xfrm>
          <a:prstGeom prst="cloud">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rPr>
              <a:t>比一比，看谁说的好！</a:t>
            </a:r>
            <a:endParaRPr lang="zh-CN" altLang="en-US" sz="2400" dirty="0">
              <a:solidFill>
                <a:srgbClr val="FF0000"/>
              </a:solidFill>
            </a:endParaRPr>
          </a:p>
        </p:txBody>
      </p:sp>
      <p:pic>
        <p:nvPicPr>
          <p:cNvPr id="80906" name="Picture 10"/>
          <p:cNvPicPr>
            <a:picLocks noChangeAspect="1" noChangeArrowheads="1"/>
          </p:cNvPicPr>
          <p:nvPr/>
        </p:nvPicPr>
        <p:blipFill>
          <a:blip r:embed="rId4" cstate="print"/>
          <a:srcRect/>
          <a:stretch>
            <a:fillRect/>
          </a:stretch>
        </p:blipFill>
        <p:spPr bwMode="auto">
          <a:xfrm>
            <a:off x="144016" y="623208"/>
            <a:ext cx="467544" cy="43637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5"/>
                                        </p:tgtEl>
                                        <p:attrNameLst>
                                          <p:attrName>style.visibility</p:attrName>
                                        </p:attrNameLst>
                                      </p:cBhvr>
                                      <p:to>
                                        <p:strVal val="visible"/>
                                      </p:to>
                                    </p:set>
                                    <p:animEffect transition="in" filter="blinds(horizontal)">
                                      <p:cBhvr>
                                        <p:cTn id="7" dur="500"/>
                                        <p:tgtEl>
                                          <p:spTgt spid="809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http://pic.qiantucdn.com/58pic/28/38/86/65u58PIC35B_1024.jpg%21/fw/780/watermark/url/L3dhdGVybWFyay12MS4zLnBuZw==/align/center"/>
          <p:cNvPicPr>
            <a:picLocks noChangeAspect="1" noChangeArrowheads="1"/>
          </p:cNvPicPr>
          <p:nvPr/>
        </p:nvPicPr>
        <p:blipFill>
          <a:blip r:embed="rId1" cstate="print">
            <a:clrChange>
              <a:clrFrom>
                <a:srgbClr val="FFFFFF"/>
              </a:clrFrom>
              <a:clrTo>
                <a:srgbClr val="FFFFFF">
                  <a:alpha val="0"/>
                </a:srgbClr>
              </a:clrTo>
            </a:clrChange>
          </a:blip>
          <a:srcRect l="1938" t="2319"/>
          <a:stretch>
            <a:fillRect/>
          </a:stretch>
        </p:blipFill>
        <p:spPr bwMode="auto">
          <a:xfrm>
            <a:off x="0" y="3435846"/>
            <a:ext cx="1726043" cy="1437196"/>
          </a:xfrm>
          <a:prstGeom prst="rect">
            <a:avLst/>
          </a:prstGeom>
          <a:noFill/>
        </p:spPr>
      </p:pic>
      <p:pic>
        <p:nvPicPr>
          <p:cNvPr id="140291" name="Picture 3"/>
          <p:cNvPicPr>
            <a:picLocks noChangeAspect="1" noChangeArrowheads="1"/>
          </p:cNvPicPr>
          <p:nvPr/>
        </p:nvPicPr>
        <p:blipFill>
          <a:blip r:embed="rId2" cstate="print"/>
          <a:srcRect/>
          <a:stretch>
            <a:fillRect/>
          </a:stretch>
        </p:blipFill>
        <p:spPr bwMode="auto">
          <a:xfrm>
            <a:off x="3648970" y="1224337"/>
            <a:ext cx="3888432" cy="3360673"/>
          </a:xfrm>
          <a:prstGeom prst="rect">
            <a:avLst/>
          </a:prstGeom>
          <a:ln>
            <a:noFill/>
          </a:ln>
          <a:effectLst>
            <a:softEdge rad="112500"/>
          </a:effectLst>
        </p:spPr>
      </p:pic>
      <p:sp>
        <p:nvSpPr>
          <p:cNvPr id="4" name="TextBox 3"/>
          <p:cNvSpPr txBox="1"/>
          <p:nvPr/>
        </p:nvSpPr>
        <p:spPr>
          <a:xfrm>
            <a:off x="611560" y="411510"/>
            <a:ext cx="6480720" cy="523220"/>
          </a:xfrm>
          <a:prstGeom prst="rect">
            <a:avLst/>
          </a:prstGeom>
          <a:noFill/>
        </p:spPr>
        <p:txBody>
          <a:bodyPr wrap="square" rtlCol="0">
            <a:spAutoFit/>
          </a:bodyPr>
          <a:lstStyle/>
          <a:p>
            <a:r>
              <a:rPr lang="zh-CN" altLang="en-US" sz="2800" b="1" dirty="0">
                <a:solidFill>
                  <a:schemeClr val="bg2">
                    <a:lumMod val="10000"/>
                  </a:schemeClr>
                </a:solidFill>
                <a:latin typeface="幼圆" panose="02010509060101010101" charset="-122"/>
                <a:ea typeface="幼圆" panose="02010509060101010101" charset="-122"/>
              </a:rPr>
              <a:t>借助课本</a:t>
            </a:r>
            <a:r>
              <a:rPr lang="en-US" altLang="zh-CN" sz="2800" b="1" dirty="0">
                <a:solidFill>
                  <a:schemeClr val="bg2">
                    <a:lumMod val="10000"/>
                  </a:schemeClr>
                </a:solidFill>
                <a:latin typeface="幼圆" panose="02010509060101010101" charset="-122"/>
                <a:ea typeface="幼圆" panose="02010509060101010101" charset="-122"/>
              </a:rPr>
              <a:t>56</a:t>
            </a:r>
            <a:r>
              <a:rPr lang="zh-CN" altLang="en-US" sz="2800" b="1" dirty="0">
                <a:solidFill>
                  <a:schemeClr val="bg2">
                    <a:lumMod val="10000"/>
                  </a:schemeClr>
                </a:solidFill>
                <a:latin typeface="幼圆" panose="02010509060101010101" charset="-122"/>
                <a:ea typeface="幼圆" panose="02010509060101010101" charset="-122"/>
              </a:rPr>
              <a:t>页图表回忆实验的情景</a:t>
            </a:r>
            <a:endParaRPr lang="zh-CN" altLang="en-US" sz="2800" b="1" dirty="0">
              <a:solidFill>
                <a:schemeClr val="bg2">
                  <a:lumMod val="10000"/>
                </a:schemeClr>
              </a:solidFill>
              <a:latin typeface="幼圆" panose="02010509060101010101" charset="-122"/>
              <a:ea typeface="幼圆" panose="02010509060101010101" charset="-122"/>
            </a:endParaRPr>
          </a:p>
        </p:txBody>
      </p:sp>
      <p:sp>
        <p:nvSpPr>
          <p:cNvPr id="6" name="TextBox 5"/>
          <p:cNvSpPr txBox="1"/>
          <p:nvPr/>
        </p:nvSpPr>
        <p:spPr>
          <a:xfrm>
            <a:off x="251520" y="1203598"/>
            <a:ext cx="3384376" cy="2400657"/>
          </a:xfrm>
          <a:prstGeom prst="rect">
            <a:avLst/>
          </a:prstGeom>
          <a:noFill/>
        </p:spPr>
        <p:txBody>
          <a:bodyPr wrap="square" rtlCol="0">
            <a:spAutoFit/>
          </a:bodyPr>
          <a:lstStyle/>
          <a:p>
            <a:pPr indent="457200">
              <a:lnSpc>
                <a:spcPct val="150000"/>
              </a:lnSpc>
            </a:pPr>
            <a:r>
              <a:rPr lang="zh-CN" altLang="en-US" sz="2000" b="1" dirty="0">
                <a:latin typeface="楷体" panose="02010609060101010101" pitchFamily="49" charset="-122"/>
                <a:ea typeface="楷体" panose="02010609060101010101" pitchFamily="49" charset="-122"/>
              </a:rPr>
              <a:t>写的时候，可以用上“先</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接着</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然后</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最后”这样的句式，把小实验的经过写清楚。还可以写实验时的心情和发现哦！</a:t>
            </a:r>
            <a:endParaRPr lang="zh-CN" altLang="en-US" sz="2000" b="1" dirty="0">
              <a:latin typeface="楷体" panose="02010609060101010101" pitchFamily="49" charset="-122"/>
              <a:ea typeface="楷体" panose="02010609060101010101" pitchFamily="49" charset="-122"/>
            </a:endParaRPr>
          </a:p>
        </p:txBody>
      </p:sp>
      <p:pic>
        <p:nvPicPr>
          <p:cNvPr id="140293" name="Picture 5"/>
          <p:cNvPicPr>
            <a:picLocks noChangeAspect="1" noChangeArrowheads="1"/>
          </p:cNvPicPr>
          <p:nvPr/>
        </p:nvPicPr>
        <p:blipFill>
          <a:blip r:embed="rId3" cstate="print"/>
          <a:srcRect/>
          <a:stretch>
            <a:fillRect/>
          </a:stretch>
        </p:blipFill>
        <p:spPr bwMode="auto">
          <a:xfrm>
            <a:off x="107504" y="496466"/>
            <a:ext cx="495300" cy="4191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blinds(horizontal)">
                                      <p:cBhvr>
                                        <p:cTn id="7" dur="500"/>
                                        <p:tgtEl>
                                          <p:spTgt spid="140291"/>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5" name="Picture 3"/>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195736" y="771550"/>
            <a:ext cx="4752528" cy="3410638"/>
          </a:xfrm>
          <a:prstGeom prst="rect">
            <a:avLst/>
          </a:prstGeom>
          <a:noFill/>
          <a:ln w="9525">
            <a:noFill/>
            <a:miter lim="800000"/>
            <a:headEnd/>
            <a:tailEnd/>
          </a:ln>
        </p:spPr>
      </p:pic>
      <p:sp>
        <p:nvSpPr>
          <p:cNvPr id="7" name="矩形 6"/>
          <p:cNvSpPr/>
          <p:nvPr/>
        </p:nvSpPr>
        <p:spPr>
          <a:xfrm>
            <a:off x="2051720" y="1203598"/>
            <a:ext cx="5328592" cy="3528392"/>
          </a:xfrm>
          <a:prstGeom prst="rect">
            <a:avLst/>
          </a:prstGeom>
          <a:solidFill>
            <a:schemeClr val="bg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874" name="Picture 2"/>
          <p:cNvPicPr>
            <a:picLocks noChangeAspect="1" noChangeArrowheads="1"/>
          </p:cNvPicPr>
          <p:nvPr/>
        </p:nvPicPr>
        <p:blipFill>
          <a:blip r:embed="rId2" cstate="print"/>
          <a:srcRect/>
          <a:stretch>
            <a:fillRect/>
          </a:stretch>
        </p:blipFill>
        <p:spPr bwMode="auto">
          <a:xfrm>
            <a:off x="4957501" y="2939340"/>
            <a:ext cx="2448272" cy="1512168"/>
          </a:xfrm>
          <a:prstGeom prst="rect">
            <a:avLst/>
          </a:prstGeom>
          <a:noFill/>
          <a:ln w="9525">
            <a:noFill/>
            <a:miter lim="800000"/>
            <a:headEnd/>
            <a:tailEnd/>
          </a:ln>
        </p:spPr>
      </p:pic>
      <p:sp>
        <p:nvSpPr>
          <p:cNvPr id="2" name="矩形 1"/>
          <p:cNvSpPr/>
          <p:nvPr/>
        </p:nvSpPr>
        <p:spPr>
          <a:xfrm>
            <a:off x="719064" y="383345"/>
            <a:ext cx="1826141" cy="584775"/>
          </a:xfrm>
          <a:prstGeom prst="rect">
            <a:avLst/>
          </a:prstGeom>
        </p:spPr>
        <p:txBody>
          <a:bodyPr wrap="none">
            <a:spAutoFit/>
          </a:bodyPr>
          <a:lstStyle/>
          <a:p>
            <a:r>
              <a:rPr lang="zh-CN" altLang="en-US" sz="3200" b="1" dirty="0">
                <a:solidFill>
                  <a:srgbClr val="0000FF"/>
                </a:solidFill>
                <a:latin typeface="+mj-ea"/>
              </a:rPr>
              <a:t>静电实验</a:t>
            </a:r>
            <a:endParaRPr lang="zh-CN" altLang="en-US" sz="3200" b="1" dirty="0">
              <a:solidFill>
                <a:srgbClr val="0000FF"/>
              </a:solidFill>
              <a:latin typeface="+mj-ea"/>
            </a:endParaRPr>
          </a:p>
        </p:txBody>
      </p:sp>
      <p:pic>
        <p:nvPicPr>
          <p:cNvPr id="79873" name="Picture 1"/>
          <p:cNvPicPr>
            <a:picLocks noChangeAspect="1" noChangeArrowheads="1"/>
          </p:cNvPicPr>
          <p:nvPr/>
        </p:nvPicPr>
        <p:blipFill>
          <a:blip r:embed="rId3" cstate="print"/>
          <a:srcRect/>
          <a:stretch>
            <a:fillRect/>
          </a:stretch>
        </p:blipFill>
        <p:spPr bwMode="auto">
          <a:xfrm>
            <a:off x="4957501" y="1119686"/>
            <a:ext cx="2422811" cy="1512168"/>
          </a:xfrm>
          <a:prstGeom prst="rect">
            <a:avLst/>
          </a:prstGeom>
          <a:noFill/>
          <a:ln w="9525">
            <a:noFill/>
            <a:miter lim="800000"/>
            <a:headEnd/>
            <a:tailEnd/>
          </a:ln>
        </p:spPr>
      </p:pic>
      <p:sp>
        <p:nvSpPr>
          <p:cNvPr id="8" name="TextBox 7"/>
          <p:cNvSpPr txBox="1"/>
          <p:nvPr/>
        </p:nvSpPr>
        <p:spPr>
          <a:xfrm>
            <a:off x="755576" y="1644938"/>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尺子 碎纸 干布 </a:t>
            </a:r>
            <a:endParaRPr lang="zh-CN" altLang="en-US" sz="2400" dirty="0">
              <a:solidFill>
                <a:schemeClr val="tx1"/>
              </a:solidFill>
            </a:endParaRPr>
          </a:p>
        </p:txBody>
      </p:sp>
      <p:sp>
        <p:nvSpPr>
          <p:cNvPr id="10" name="TextBox 9"/>
          <p:cNvSpPr txBox="1"/>
          <p:nvPr/>
        </p:nvSpPr>
        <p:spPr>
          <a:xfrm>
            <a:off x="755576" y="2201257"/>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用干布擦尺子</a:t>
            </a:r>
            <a:endParaRPr lang="zh-CN" altLang="en-US" sz="2400" dirty="0">
              <a:solidFill>
                <a:schemeClr val="tx1"/>
              </a:solidFill>
            </a:endParaRPr>
          </a:p>
        </p:txBody>
      </p:sp>
      <p:sp>
        <p:nvSpPr>
          <p:cNvPr id="11" name="TextBox 10"/>
          <p:cNvSpPr txBox="1"/>
          <p:nvPr/>
        </p:nvSpPr>
        <p:spPr>
          <a:xfrm>
            <a:off x="755576" y="2839457"/>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把尺子接近碎纸</a:t>
            </a:r>
            <a:endParaRPr lang="zh-CN" altLang="en-US" sz="2400" dirty="0">
              <a:solidFill>
                <a:schemeClr val="tx1"/>
              </a:solidFill>
            </a:endParaRPr>
          </a:p>
        </p:txBody>
      </p:sp>
      <p:sp>
        <p:nvSpPr>
          <p:cNvPr id="12" name="TextBox 11"/>
          <p:cNvSpPr txBox="1"/>
          <p:nvPr/>
        </p:nvSpPr>
        <p:spPr>
          <a:xfrm>
            <a:off x="755576" y="3550245"/>
            <a:ext cx="3024336"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zh-CN" altLang="en-US" sz="2400" dirty="0">
                <a:solidFill>
                  <a:schemeClr val="tx1"/>
                </a:solidFill>
              </a:rPr>
              <a:t>尺子把碎纸吸起来了</a:t>
            </a:r>
            <a:endParaRPr lang="zh-CN" altLang="en-US" sz="2400" dirty="0">
              <a:solidFill>
                <a:schemeClr val="tx1"/>
              </a:solidFill>
            </a:endParaRPr>
          </a:p>
        </p:txBody>
      </p:sp>
      <p:sp>
        <p:nvSpPr>
          <p:cNvPr id="13" name="云形 12"/>
          <p:cNvSpPr/>
          <p:nvPr/>
        </p:nvSpPr>
        <p:spPr>
          <a:xfrm>
            <a:off x="2701396" y="236451"/>
            <a:ext cx="2806708" cy="967147"/>
          </a:xfrm>
          <a:prstGeom prst="cloud">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rPr>
              <a:t>自己做一做</a:t>
            </a:r>
            <a:endParaRPr lang="zh-CN" altLang="en-US" sz="2400" dirty="0">
              <a:solidFill>
                <a:srgbClr val="FF0000"/>
              </a:solidFill>
            </a:endParaRPr>
          </a:p>
        </p:txBody>
      </p:sp>
      <p:sp>
        <p:nvSpPr>
          <p:cNvPr id="14" name="TextBox 13"/>
          <p:cNvSpPr txBox="1"/>
          <p:nvPr/>
        </p:nvSpPr>
        <p:spPr>
          <a:xfrm>
            <a:off x="179512" y="1923678"/>
            <a:ext cx="288032" cy="2031325"/>
          </a:xfrm>
          <a:prstGeom prst="rect">
            <a:avLst/>
          </a:prstGeom>
          <a:noFill/>
        </p:spPr>
        <p:txBody>
          <a:bodyPr wrap="square" rtlCol="0">
            <a:spAutoFit/>
          </a:bodyPr>
          <a:lstStyle/>
          <a:p>
            <a:r>
              <a:rPr lang="zh-CN" altLang="en-US" dirty="0">
                <a:solidFill>
                  <a:srgbClr val="FF0000"/>
                </a:solidFill>
              </a:rPr>
              <a:t>注意安全</a:t>
            </a:r>
            <a:endParaRPr lang="en-US" altLang="zh-CN" dirty="0">
              <a:solidFill>
                <a:srgbClr val="FF0000"/>
              </a:solidFill>
            </a:endParaRPr>
          </a:p>
          <a:p>
            <a:endParaRPr lang="en-US" altLang="zh-CN" dirty="0">
              <a:solidFill>
                <a:srgbClr val="FF0000"/>
              </a:solidFill>
            </a:endParaRPr>
          </a:p>
          <a:p>
            <a:r>
              <a:rPr lang="zh-CN" altLang="en-US" dirty="0">
                <a:solidFill>
                  <a:srgbClr val="FF0000"/>
                </a:solidFill>
              </a:rPr>
              <a:t>不要打闹</a:t>
            </a:r>
            <a:endParaRPr lang="en-US" altLang="zh-CN" dirty="0">
              <a:solidFill>
                <a:srgbClr val="FF0000"/>
              </a:solidFill>
            </a:endParaRPr>
          </a:p>
        </p:txBody>
      </p:sp>
      <p:pic>
        <p:nvPicPr>
          <p:cNvPr id="79876" name="Picture 4"/>
          <p:cNvPicPr>
            <a:picLocks noChangeAspect="1" noChangeArrowheads="1"/>
          </p:cNvPicPr>
          <p:nvPr/>
        </p:nvPicPr>
        <p:blipFill>
          <a:blip r:embed="rId4" cstate="print"/>
          <a:srcRect/>
          <a:stretch>
            <a:fillRect/>
          </a:stretch>
        </p:blipFill>
        <p:spPr bwMode="auto">
          <a:xfrm>
            <a:off x="251520" y="339502"/>
            <a:ext cx="457200" cy="5810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9873"/>
                                        </p:tgtEl>
                                        <p:attrNameLst>
                                          <p:attrName>style.visibility</p:attrName>
                                        </p:attrNameLst>
                                      </p:cBhvr>
                                      <p:to>
                                        <p:strVal val="visible"/>
                                      </p:to>
                                    </p:set>
                                    <p:animEffect transition="in" filter="blinds(horizontal)">
                                      <p:cBhvr>
                                        <p:cTn id="22" dur="500"/>
                                        <p:tgtEl>
                                          <p:spTgt spid="7987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9874"/>
                                        </p:tgtEl>
                                        <p:attrNameLst>
                                          <p:attrName>style.visibility</p:attrName>
                                        </p:attrNameLst>
                                      </p:cBhvr>
                                      <p:to>
                                        <p:strVal val="visible"/>
                                      </p:to>
                                    </p:set>
                                    <p:animEffect transition="in" filter="blinds(horizontal)">
                                      <p:cBhvr>
                                        <p:cTn id="32" dur="500"/>
                                        <p:tgtEl>
                                          <p:spTgt spid="7987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195736" y="771550"/>
            <a:ext cx="4752528" cy="3410638"/>
          </a:xfrm>
          <a:prstGeom prst="rect">
            <a:avLst/>
          </a:prstGeom>
          <a:noFill/>
          <a:ln w="9525">
            <a:noFill/>
            <a:miter lim="800000"/>
            <a:headEnd/>
            <a:tailEnd/>
          </a:ln>
        </p:spPr>
      </p:pic>
      <p:sp>
        <p:nvSpPr>
          <p:cNvPr id="5" name="矩形 4"/>
          <p:cNvSpPr/>
          <p:nvPr/>
        </p:nvSpPr>
        <p:spPr>
          <a:xfrm>
            <a:off x="1691680" y="771550"/>
            <a:ext cx="5328592" cy="3528392"/>
          </a:xfrm>
          <a:prstGeom prst="rect">
            <a:avLst/>
          </a:prstGeom>
          <a:solidFill>
            <a:schemeClr val="bg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7544" y="1131590"/>
            <a:ext cx="7560840" cy="2862322"/>
          </a:xfrm>
          <a:prstGeom prst="rect">
            <a:avLst/>
          </a:prstGeom>
        </p:spPr>
        <p:txBody>
          <a:bodyPr wrap="square">
            <a:spAutoFit/>
          </a:bodyPr>
          <a:lstStyle/>
          <a:p>
            <a:pPr indent="457200">
              <a:lnSpc>
                <a:spcPct val="150000"/>
              </a:lnSpc>
            </a:pPr>
            <a:r>
              <a:rPr lang="zh-CN" altLang="en-US" sz="2400" dirty="0">
                <a:latin typeface="楷体" panose="02010609060101010101" pitchFamily="49" charset="-122"/>
                <a:ea typeface="楷体" panose="02010609060101010101" pitchFamily="49" charset="-122"/>
              </a:rPr>
              <a:t>当一个带有静电的物体靠近另一个不带静电的物体时，由于静电感应，没有静电的物体内部靠近带静电物体的一边会产生与带电物体所携带电荷相反极性的电荷，另一侧产生相同数量的同极性电荷，由于异性电荷互相吸引，就会表现出静电吸引现象这就是静电吸附的原理。</a:t>
            </a:r>
            <a:endParaRPr lang="zh-CN" altLang="en-US" sz="2400" dirty="0">
              <a:latin typeface="楷体" panose="02010609060101010101" pitchFamily="49" charset="-122"/>
              <a:ea typeface="楷体" panose="02010609060101010101" pitchFamily="49" charset="-122"/>
            </a:endParaRPr>
          </a:p>
        </p:txBody>
      </p:sp>
      <p:pic>
        <p:nvPicPr>
          <p:cNvPr id="141313" name="Picture 1"/>
          <p:cNvPicPr>
            <a:picLocks noChangeAspect="1" noChangeArrowheads="1"/>
          </p:cNvPicPr>
          <p:nvPr/>
        </p:nvPicPr>
        <p:blipFill>
          <a:blip r:embed="rId2" cstate="print"/>
          <a:srcRect/>
          <a:stretch>
            <a:fillRect/>
          </a:stretch>
        </p:blipFill>
        <p:spPr bwMode="auto">
          <a:xfrm>
            <a:off x="144016" y="411510"/>
            <a:ext cx="600075" cy="571500"/>
          </a:xfrm>
          <a:prstGeom prst="rect">
            <a:avLst/>
          </a:prstGeom>
          <a:noFill/>
          <a:ln w="9525">
            <a:noFill/>
            <a:miter lim="800000"/>
            <a:headEnd/>
            <a:tailEnd/>
          </a:ln>
        </p:spPr>
      </p:pic>
      <p:sp>
        <p:nvSpPr>
          <p:cNvPr id="3" name="矩形 2"/>
          <p:cNvSpPr/>
          <p:nvPr/>
        </p:nvSpPr>
        <p:spPr>
          <a:xfrm>
            <a:off x="700986" y="455353"/>
            <a:ext cx="2646878" cy="584775"/>
          </a:xfrm>
          <a:prstGeom prst="rect">
            <a:avLst/>
          </a:prstGeom>
        </p:spPr>
        <p:txBody>
          <a:bodyPr wrap="none">
            <a:spAutoFit/>
          </a:bodyPr>
          <a:lstStyle/>
          <a:p>
            <a:r>
              <a:rPr lang="zh-CN" altLang="en-US" sz="3200" b="1" dirty="0">
                <a:solidFill>
                  <a:srgbClr val="0000FF"/>
                </a:solidFill>
                <a:latin typeface="+mj-ea"/>
              </a:rPr>
              <a:t>静电吸附原理</a:t>
            </a:r>
            <a:endParaRPr lang="zh-CN" altLang="en-US" sz="3200" b="1" dirty="0">
              <a:solidFill>
                <a:srgbClr val="0000FF"/>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
                                        </p:tgtEl>
                                        <p:attrNameLst>
                                          <p:attrName>style.visibility</p:attrName>
                                        </p:attrNameLst>
                                      </p:cBhvr>
                                      <p:to>
                                        <p:strVal val="visible"/>
                                      </p:to>
                                    </p:set>
                                    <p:anim calcmode="discrete" valueType="clr">
                                      <p:cBhvr override="childStyle">
                                        <p:cTn id="1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
                                        </p:tgtEl>
                                        <p:attrNameLst>
                                          <p:attrName>fillcolor</p:attrName>
                                        </p:attrNameLst>
                                      </p:cBhvr>
                                      <p:tavLst>
                                        <p:tav tm="0">
                                          <p:val>
                                            <p:clrVal>
                                              <a:schemeClr val="accent2"/>
                                            </p:clrVal>
                                          </p:val>
                                        </p:tav>
                                        <p:tav tm="50000">
                                          <p:val>
                                            <p:clrVal>
                                              <a:schemeClr val="hlink"/>
                                            </p:clrVal>
                                          </p:val>
                                        </p:tav>
                                      </p:tavLst>
                                    </p:anim>
                                    <p:set>
                                      <p:cBhvr>
                                        <p:cTn id="14"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11510"/>
            <a:ext cx="7632848" cy="4480714"/>
          </a:xfrm>
          <a:prstGeom prst="rect">
            <a:avLst/>
          </a:prstGeom>
        </p:spPr>
        <p:txBody>
          <a:bodyPr wrap="square">
            <a:spAutoFit/>
          </a:bodyPr>
          <a:lstStyle/>
          <a:p>
            <a:pPr indent="457200" algn="ctr">
              <a:lnSpc>
                <a:spcPct val="150000"/>
              </a:lnSpc>
            </a:pPr>
            <a:r>
              <a:rPr lang="zh-CN" altLang="en-US" sz="1600" b="1" dirty="0"/>
              <a:t>一次科学实验</a:t>
            </a:r>
            <a:endParaRPr lang="zh-CN" altLang="en-US" sz="1600" b="1" dirty="0"/>
          </a:p>
          <a:p>
            <a:pPr indent="457200">
              <a:lnSpc>
                <a:spcPct val="150000"/>
              </a:lnSpc>
            </a:pPr>
            <a:r>
              <a:rPr lang="zh-CN" altLang="en-US" sz="1600" dirty="0"/>
              <a:t>科学非常有趣，成功带给你的喜悦会使你更加热爱科学！</a:t>
            </a:r>
            <a:endParaRPr lang="zh-CN" altLang="en-US" sz="1600" dirty="0"/>
          </a:p>
          <a:p>
            <a:pPr indent="457200">
              <a:lnSpc>
                <a:spcPct val="150000"/>
              </a:lnSpc>
            </a:pPr>
            <a:r>
              <a:rPr lang="zh-CN" altLang="en-US" sz="1600" dirty="0"/>
              <a:t>昨天下午，我在看书时，无意中发现了一个简单的小实验：用一张纸挡住倒置的装满水的水杯，而杯子里的水不会洒出来。这能是真的吗？我带着满腹的疑问，准备做这个小实验。</a:t>
            </a:r>
            <a:endParaRPr lang="zh-CN" altLang="en-US" sz="1600" dirty="0"/>
          </a:p>
          <a:p>
            <a:pPr indent="457200">
              <a:lnSpc>
                <a:spcPct val="150000"/>
              </a:lnSpc>
            </a:pPr>
            <a:r>
              <a:rPr lang="zh-CN" altLang="en-US" sz="1600" dirty="0"/>
              <a:t>要做这个实验，并不需要什么专业的仪器，只需要我们生活中都有的几样东西：普通的纸、玻璃杯和水。我找出了这三样东西，先在杯子里装满水，再把纸盖到杯口上，我好似“心急如焚”，想快点看到成果，于是我把杯子倒过来，可是水全洒了，令我没精打采。我冥思苦想，到底是什么原因呢？我三番五次地实验、观察。噢，这才明白，是因为我太急了，手没有压紧杯口，所以导致水全洒出来。于是，我吸取了上次失败的教训，用手紧紧地按住杯口，再猛地把杯子倒过来，哈哈，奇迹出现了，水果然被纸挡住了，没有流下来。</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888148"/>
            <a:ext cx="7128792" cy="3367204"/>
          </a:xfrm>
          <a:prstGeom prst="rect">
            <a:avLst/>
          </a:prstGeom>
        </p:spPr>
        <p:txBody>
          <a:bodyPr wrap="square">
            <a:spAutoFit/>
          </a:bodyPr>
          <a:lstStyle/>
          <a:p>
            <a:pPr indent="457200">
              <a:lnSpc>
                <a:spcPct val="150000"/>
              </a:lnSpc>
            </a:pPr>
            <a:r>
              <a:rPr lang="zh-CN" altLang="en-US" sz="1800" dirty="0"/>
              <a:t>我终于成功了，于是迫不及待的想表演给爸爸看。我谨慎小心地表演着，生怕出什么差错。表演完后，爸爸表扬了我，说我善于发现，我的心里乐滋滋的。</a:t>
            </a:r>
            <a:endParaRPr lang="zh-CN" altLang="en-US" sz="1800" dirty="0"/>
          </a:p>
          <a:p>
            <a:pPr indent="457200">
              <a:lnSpc>
                <a:spcPct val="150000"/>
              </a:lnSpc>
            </a:pPr>
            <a:r>
              <a:rPr lang="zh-CN" altLang="en-US" sz="1800" dirty="0"/>
              <a:t>实验虽然成功了，但是我还是不知道这是为什么。我就去网上查了查，结果令我出乎意料。我一直以为是那张纸的作用，但结果却是空气的作用：水不会洒出来是因为杯子里没有了空气，只有纸片的外面才有大气，它就被大气封在杯口了。这样，水才不会洒出来。</a:t>
            </a:r>
            <a:endParaRPr lang="zh-CN" altLang="en-US" sz="1800" dirty="0"/>
          </a:p>
          <a:p>
            <a:pPr indent="457200">
              <a:lnSpc>
                <a:spcPct val="150000"/>
              </a:lnSpc>
            </a:pPr>
            <a:r>
              <a:rPr lang="zh-CN" altLang="en-US" sz="1800" dirty="0"/>
              <a:t>科学可真有趣啊！以后我要多做。实验，掌握更多的知识。</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9632" y="987574"/>
            <a:ext cx="6120680" cy="2951705"/>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zh-CN" altLang="en-US" sz="1800" dirty="0"/>
              <a:t>我的小实验</a:t>
            </a:r>
            <a:endParaRPr lang="zh-CN" altLang="en-US" sz="1800" dirty="0"/>
          </a:p>
          <a:p>
            <a:pPr>
              <a:lnSpc>
                <a:spcPct val="150000"/>
              </a:lnSpc>
            </a:pPr>
            <a:r>
              <a:rPr lang="zh-CN" altLang="en-US" sz="1800" dirty="0"/>
              <a:t>写作提示：</a:t>
            </a:r>
            <a:endParaRPr lang="zh-CN" altLang="en-US" sz="1800" dirty="0"/>
          </a:p>
          <a:p>
            <a:pPr>
              <a:lnSpc>
                <a:spcPct val="150000"/>
              </a:lnSpc>
            </a:pPr>
            <a:r>
              <a:rPr lang="zh-CN" altLang="en-US" sz="1800" dirty="0"/>
              <a:t>1、要交代好四要素。</a:t>
            </a:r>
            <a:endParaRPr lang="zh-CN" altLang="en-US" sz="1800" dirty="0"/>
          </a:p>
          <a:p>
            <a:pPr>
              <a:lnSpc>
                <a:spcPct val="150000"/>
              </a:lnSpc>
            </a:pPr>
            <a:r>
              <a:rPr lang="zh-CN" altLang="en-US" sz="1800" dirty="0"/>
              <a:t>2、写出实验的用具。</a:t>
            </a:r>
            <a:endParaRPr lang="zh-CN" altLang="en-US" sz="1800" dirty="0"/>
          </a:p>
          <a:p>
            <a:pPr>
              <a:lnSpc>
                <a:spcPct val="150000"/>
              </a:lnSpc>
            </a:pPr>
            <a:r>
              <a:rPr lang="zh-CN" altLang="en-US" sz="1800" dirty="0"/>
              <a:t>3、实验的过程要写清楚，注意用上合适的描写方法。</a:t>
            </a:r>
            <a:endParaRPr lang="zh-CN" altLang="en-US" sz="1800" dirty="0"/>
          </a:p>
          <a:p>
            <a:pPr>
              <a:lnSpc>
                <a:spcPct val="150000"/>
              </a:lnSpc>
            </a:pPr>
            <a:r>
              <a:rPr lang="zh-CN" altLang="en-US" sz="1800" dirty="0"/>
              <a:t>4、要揭示实验的原理。</a:t>
            </a:r>
            <a:endParaRPr lang="zh-CN" altLang="en-US" sz="1800" dirty="0"/>
          </a:p>
          <a:p>
            <a:pPr>
              <a:lnSpc>
                <a:spcPct val="150000"/>
              </a:lnSpc>
            </a:pPr>
            <a:r>
              <a:rPr lang="zh-CN" altLang="en-US" sz="1800" dirty="0"/>
              <a:t>5、写出自己实验成功的感受。</a:t>
            </a:r>
            <a:endParaRPr lang="zh-CN" altLang="en-US" sz="1800" dirty="0"/>
          </a:p>
        </p:txBody>
      </p:sp>
      <p:sp>
        <p:nvSpPr>
          <p:cNvPr id="4" name="卷形: 水平 3"/>
          <p:cNvSpPr/>
          <p:nvPr/>
        </p:nvSpPr>
        <p:spPr>
          <a:xfrm>
            <a:off x="1043608" y="1275606"/>
            <a:ext cx="2232248" cy="1080120"/>
          </a:xfrm>
          <a:prstGeom prst="horizontalScroll">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966</Words>
  <Application>WPS 演示</Application>
  <PresentationFormat>全屏显示(16:9)</PresentationFormat>
  <Paragraphs>61</Paragraphs>
  <Slides>10</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Arial</vt:lpstr>
      <vt:lpstr>宋体</vt:lpstr>
      <vt:lpstr>Wingdings</vt:lpstr>
      <vt:lpstr>Heiti SC Light</vt:lpstr>
      <vt:lpstr>Kaiti SC</vt:lpstr>
      <vt:lpstr>幼圆</vt:lpstr>
      <vt:lpstr>楷体</vt:lpstr>
      <vt:lpstr>Times New Roman</vt:lpstr>
      <vt:lpstr>微软雅黑</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A天道酬勤</cp:lastModifiedBy>
  <cp:revision>98</cp:revision>
  <dcterms:created xsi:type="dcterms:W3CDTF">2017-03-17T02:28:00Z</dcterms:created>
  <dcterms:modified xsi:type="dcterms:W3CDTF">2019-01-16T09:56:25Z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2052-11.1.0.8236</vt:lpwstr>
  </property>
</Properties>
</file>