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9"/>
  </p:notesMasterIdLst>
  <p:sldIdLst>
    <p:sldId id="256" r:id="rId3"/>
    <p:sldId id="257" r:id="rId4"/>
    <p:sldId id="379" r:id="rId5"/>
    <p:sldId id="378" r:id="rId6"/>
    <p:sldId id="368" r:id="rId7"/>
    <p:sldId id="396" r:id="rId8"/>
    <p:sldId id="395" r:id="rId9"/>
    <p:sldId id="367" r:id="rId10"/>
    <p:sldId id="369" r:id="rId11"/>
    <p:sldId id="370" r:id="rId12"/>
    <p:sldId id="371" r:id="rId13"/>
    <p:sldId id="376" r:id="rId14"/>
    <p:sldId id="377" r:id="rId15"/>
    <p:sldId id="397" r:id="rId16"/>
    <p:sldId id="380" r:id="rId17"/>
    <p:sldId id="398" r:id="rId18"/>
  </p:sldIdLst>
  <p:sldSz cx="12192000" cy="6858000"/>
  <p:notesSz cx="6858000" cy="9144000"/>
  <p:embeddedFontLst>
    <p:embeddedFont>
      <p:font typeface="微软雅黑" panose="020B0503020204020204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黑体" panose="02010600030101010101" charset="-122"/>
      <p:regular r:id="rId25"/>
    </p:embeddedFont>
    <p:embeddedFont>
      <p:font typeface="Calibri" panose="020F0502020204030204" charset="0"/>
      <p:regular r:id="rId26"/>
      <p:bold r:id="rId27"/>
      <p:italic r:id="rId28"/>
      <p:boldItalic r:id="rId2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82A337"/>
    <a:srgbClr val="71B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108" y="420"/>
      </p:cViewPr>
      <p:guideLst>
        <p:guide orient="horz" pos="214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tags" Target="../tags/tag6.xml"/><Relationship Id="rId21" Type="http://schemas.openxmlformats.org/officeDocument/2006/relationships/tags" Target="../tags/tag5.xml"/><Relationship Id="rId20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3.xml"/><Relationship Id="rId18" Type="http://schemas.openxmlformats.org/officeDocument/2006/relationships/tags" Target="../tags/tag2.xml"/><Relationship Id="rId17" Type="http://schemas.openxmlformats.org/officeDocument/2006/relationships/tags" Target="../tags/tag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7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8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9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0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1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9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tags" Target="../tags/tag12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9"/>
          <p:cNvSpPr txBox="1"/>
          <p:nvPr/>
        </p:nvSpPr>
        <p:spPr>
          <a:xfrm>
            <a:off x="218440" y="258445"/>
            <a:ext cx="1943735" cy="647487"/>
          </a:xfrm>
          <a:prstGeom prst="roundRect">
            <a:avLst/>
          </a:prstGeom>
          <a:solidFill>
            <a:srgbClr val="82A337"/>
          </a:solidFill>
          <a:ln w="19050">
            <a:noFill/>
          </a:ln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b="1" dirty="0" smtClean="0">
                <a:ln w="0"/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口语交际</a:t>
            </a:r>
            <a:endParaRPr lang="zh-CN" altLang="en-US" sz="3200" b="1" dirty="0" smtClean="0">
              <a:ln w="0"/>
              <a:solidFill>
                <a:schemeClr val="bg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-88900" y="2369860"/>
            <a:ext cx="121920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父母的爱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026659" y="6013303"/>
            <a:ext cx="2138680" cy="3067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统编版语文五年级（上）</a:t>
            </a:r>
            <a:endParaRPr lang="zh-CN" altLang="en-US" sz="14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2007776" y="3386548"/>
            <a:ext cx="626469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430935" y="1843116"/>
            <a:ext cx="384048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A1C450"/>
                </a:solidFill>
              </a14:hiddenFill>
            </a:ext>
          </a:extLst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 dirty="0">
                <a:ln w="22225">
                  <a:noFill/>
                  <a:prstDash val="solid"/>
                </a:ln>
                <a:solidFill>
                  <a:srgbClr val="A1C45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父母的爱</a:t>
            </a:r>
            <a:endParaRPr lang="zh-CN" altLang="en-US" sz="7200" b="1" dirty="0">
              <a:ln w="22225">
                <a:noFill/>
                <a:prstDash val="solid"/>
              </a:ln>
              <a:solidFill>
                <a:srgbClr val="A1C45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198332" y="3386801"/>
            <a:ext cx="29095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latin typeface="微软雅黑" panose="020B0503020204020204" charset="-122"/>
                <a:ea typeface="微软雅黑" panose="020B0503020204020204" charset="-122"/>
              </a:rPr>
              <a:t>我会说</a:t>
            </a:r>
            <a:endParaRPr lang="zh-CN" altLang="en-US" sz="5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45248" y="2237120"/>
            <a:ext cx="998093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720090" fontAlgn="auto">
              <a:lnSpc>
                <a:spcPct val="150000"/>
              </a:lnSpc>
            </a:pPr>
            <a:r>
              <a:rPr sz="3200" dirty="0" smtClean="0">
                <a:latin typeface="微软雅黑" panose="020B0503020204020204" charset="-122"/>
                <a:ea typeface="微软雅黑" panose="020B0503020204020204" charset="-122"/>
                <a:cs typeface="黑体" panose="02010600030101010101" charset="-122"/>
                <a:sym typeface="+mn-ea"/>
              </a:rPr>
              <a:t>天下所有的父母都爱自己的孩子，从孩子呱呱坠地的那天起，他们就倾注了自己无私的爱。但父母们表达爱的方式不尽相同。</a:t>
            </a:r>
            <a:r>
              <a:rPr lang="zh-CN" sz="3200" dirty="0" smtClean="0">
                <a:latin typeface="微软雅黑" panose="020B0503020204020204" charset="-122"/>
                <a:ea typeface="微软雅黑" panose="020B0503020204020204" charset="-122"/>
                <a:cs typeface="黑体" panose="02010600030101010101" charset="-122"/>
                <a:sym typeface="+mn-ea"/>
              </a:rPr>
              <a:t>请同学们大胆地表达父母对我们的爱吧！</a:t>
            </a:r>
            <a:endParaRPr lang="zh-CN" sz="3200" dirty="0" smtClean="0">
              <a:latin typeface="微软雅黑" panose="020B0503020204020204" charset="-122"/>
              <a:ea typeface="微软雅黑" panose="020B0503020204020204" charset="-122"/>
              <a:cs typeface="黑体" panose="02010600030101010101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042988" y="2077085"/>
            <a:ext cx="10585450" cy="3366135"/>
          </a:xfrm>
          <a:prstGeom prst="roundRect">
            <a:avLst/>
          </a:prstGeom>
          <a:grpFill/>
          <a:ln>
            <a:solidFill>
              <a:srgbClr val="92D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 rot="10800000" flipV="1">
            <a:off x="1274445" y="2414270"/>
            <a:ext cx="6515100" cy="2958733"/>
          </a:xfrm>
          <a:prstGeom prst="roundRect">
            <a:avLst/>
          </a:prstGeom>
          <a:noFill/>
          <a:ln w="38100" cmpd="sng">
            <a:noFill/>
            <a:prstDash val="sysDot"/>
          </a:ln>
        </p:spPr>
        <p:txBody>
          <a:bodyPr wrap="square" rtlCol="0">
            <a:spAutoFit/>
          </a:bodyPr>
          <a:lstStyle/>
          <a:p>
            <a:pPr indent="720090" algn="l" fontAlgn="auto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李刚的学习成绩忽高忽低，考得不好时，爸就会训斥他。训斥完，爸爸又总是说：“我们爱你，才这么严格要求你。”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241675" y="973455"/>
            <a:ext cx="4190365" cy="647065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故事一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7840" y="2414270"/>
            <a:ext cx="3474720" cy="2545080"/>
          </a:xfrm>
          <a:prstGeom prst="rect">
            <a:avLst/>
          </a:prstGeom>
        </p:spPr>
      </p:pic>
      <p:sp>
        <p:nvSpPr>
          <p:cNvPr id="2" name="流程图: 可选过程 1"/>
          <p:cNvSpPr/>
          <p:nvPr/>
        </p:nvSpPr>
        <p:spPr>
          <a:xfrm>
            <a:off x="983298" y="1921510"/>
            <a:ext cx="10819130" cy="3651349"/>
          </a:xfrm>
          <a:prstGeom prst="flowChartAlternateProcess">
            <a:avLst/>
          </a:prstGeom>
          <a:grpFill/>
          <a:ln>
            <a:solidFill>
              <a:srgbClr val="92D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893617" y="2005445"/>
            <a:ext cx="10804901" cy="3761897"/>
          </a:xfrm>
          <a:prstGeom prst="flowChartAlternateProcess">
            <a:avLst/>
          </a:prstGeom>
          <a:grpFill/>
          <a:ln>
            <a:solidFill>
              <a:srgbClr val="92D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96365" y="1876425"/>
            <a:ext cx="650367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>
              <a:lnSpc>
                <a:spcPct val="150000"/>
              </a:lnSpc>
            </a:pP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王小雅的妈妈对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她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的关心无微不至，每天帮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她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收拾房间，整理书包，还陪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她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写作业。有一次，妈妈连续几天不在家，王小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雅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不是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忘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了带文具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盒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，就是忘了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带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作业本，自己的房间也是乱七八槽的。</a:t>
            </a:r>
            <a:endParaRPr sz="2800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0030101010101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241675" y="973455"/>
            <a:ext cx="4190365" cy="647065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故事二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8112"/>
          <a:stretch>
            <a:fillRect/>
          </a:stretch>
        </p:blipFill>
        <p:spPr>
          <a:xfrm>
            <a:off x="8450580" y="2414270"/>
            <a:ext cx="2900045" cy="2440305"/>
          </a:xfrm>
          <a:prstGeom prst="round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983298" y="1793875"/>
            <a:ext cx="10819130" cy="3651349"/>
          </a:xfrm>
          <a:prstGeom prst="flowChartAlternateProcess">
            <a:avLst/>
          </a:prstGeom>
          <a:grpFill/>
          <a:ln>
            <a:solidFill>
              <a:srgbClr val="92D050"/>
            </a:solidFill>
            <a:prstDash val="sysDash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86205" y="2613025"/>
            <a:ext cx="432625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陈敏的爸爸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晚上经和他一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起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下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象棋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，周来还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带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他出去看</a:t>
            </a:r>
            <a:r>
              <a:rPr lang="zh-CN"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电影或</a:t>
            </a:r>
            <a:r>
              <a:rPr sz="2800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  <a:sym typeface="+mn-ea"/>
              </a:rPr>
              <a:t>爬山。</a:t>
            </a:r>
            <a:endParaRPr sz="2800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0030101010101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241675" y="973455"/>
            <a:ext cx="4190365" cy="647065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</a:rPr>
              <a:t>故事三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6111" b="8651"/>
          <a:stretch>
            <a:fillRect/>
          </a:stretch>
        </p:blipFill>
        <p:spPr>
          <a:xfrm>
            <a:off x="6096000" y="2703195"/>
            <a:ext cx="2454275" cy="2151380"/>
          </a:xfrm>
          <a:prstGeom prst="round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12001" b="9257"/>
          <a:stretch>
            <a:fillRect/>
          </a:stretch>
        </p:blipFill>
        <p:spPr>
          <a:xfrm>
            <a:off x="9406890" y="2613025"/>
            <a:ext cx="2102485" cy="2030095"/>
          </a:xfrm>
          <a:prstGeom prst="ellipse">
            <a:avLst/>
          </a:pr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182370" y="1875790"/>
            <a:ext cx="576262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20090"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你怎么看待以上事例中爸爸妈妈的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做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法？在生活中遇到类似的经历时，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你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是怎么做的？和同学交流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。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  <a:cs typeface="黑体" panose="0201060003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0675" y="977900"/>
            <a:ext cx="4843145" cy="48431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890395" y="2020570"/>
            <a:ext cx="5762625" cy="2532187"/>
          </a:xfrm>
          <a:prstGeom prst="roundRect">
            <a:avLst/>
          </a:prstGeom>
          <a:noFill/>
          <a:ln>
            <a:solidFill>
              <a:srgbClr val="A1C450"/>
            </a:solidFill>
          </a:ln>
        </p:spPr>
        <p:txBody>
          <a:bodyPr wrap="square" rtlCol="0" anchor="t">
            <a:spAutoFit/>
          </a:bodyPr>
          <a:lstStyle/>
          <a:p>
            <a:pPr indent="720090">
              <a:lnSpc>
                <a:spcPct val="150000"/>
              </a:lnSpc>
            </a:pP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选择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恰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当的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材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料支持自己的观点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。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重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尊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别人的观点，对别人的发言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给予积极</a:t>
            </a:r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回应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黑体" panose="02010600030101010101" charset="-122"/>
              </a:rPr>
              <a:t>。</a:t>
            </a:r>
            <a:endParaRPr lang="zh-CN" sz="3200">
              <a:latin typeface="楷体" panose="02010609060101010101" pitchFamily="49" charset="-122"/>
              <a:ea typeface="楷体" panose="02010609060101010101" pitchFamily="49" charset="-122"/>
              <a:cs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815340" y="1983740"/>
            <a:ext cx="10561955" cy="2891155"/>
          </a:xfrm>
          <a:prstGeom prst="rect">
            <a:avLst/>
          </a:prstGeom>
        </p:spPr>
        <p:txBody>
          <a:bodyPr>
            <a:noAutofit/>
          </a:bodyPr>
          <a:lstStyle/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1．在交际与沟通中理解什么是真正的父爱母爱。 </a:t>
            </a:r>
            <a:r>
              <a:rPr lang="en-US" altLang="zh-CN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altLang="en-US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重点</a:t>
            </a:r>
            <a:r>
              <a:rPr lang="en-US" altLang="zh-CN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2．培养口头表达能力，增强口语表达的自信心，畅所欲言，广开言路。  </a:t>
            </a:r>
            <a:r>
              <a:rPr lang="en-US" altLang="zh-CN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altLang="en-US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重点</a:t>
            </a:r>
            <a:r>
              <a:rPr lang="en-US" altLang="zh-CN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55600" marR="0" lvl="0" indent="-355600" algn="l" defTabSz="4572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3．能理解父母的爱，</a:t>
            </a:r>
            <a:r>
              <a:rPr lang="zh-CN"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对父母不正确的教育方式提出建议</a:t>
            </a:r>
            <a:r>
              <a:rPr b="1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en-US" altLang="zh-CN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altLang="en-US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难点</a:t>
            </a:r>
            <a:r>
              <a:rPr lang="en-US" altLang="zh-CN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本课目标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74495" y="4520565"/>
            <a:ext cx="88430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想想小时候，是谁教我们一步一步学走路？ 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5405" y="1475105"/>
            <a:ext cx="3360420" cy="2148840"/>
          </a:xfrm>
          <a:prstGeom prst="round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0330" y="1025525"/>
            <a:ext cx="3467100" cy="25984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54345" y="2654935"/>
            <a:ext cx="58039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是谁一个字一个字地教我们学说话？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8660" y="1759585"/>
            <a:ext cx="2933065" cy="24720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34615" y="4408170"/>
            <a:ext cx="69170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微软雅黑" panose="020B0503020204020204" charset="-122"/>
              </a:rPr>
              <a:t>他们花了很多时间教你使用勺子、筷子，教你吃东西。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647825"/>
            <a:ext cx="2830195" cy="2477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b="5317"/>
          <a:stretch>
            <a:fillRect/>
          </a:stretch>
        </p:blipFill>
        <p:spPr>
          <a:xfrm>
            <a:off x="5880100" y="1304925"/>
            <a:ext cx="3405505" cy="29286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86460" y="4325620"/>
            <a:ext cx="691705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/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他们花了很多时间教你穿衣服、穿鞋子、梳头发。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460" y="1227455"/>
            <a:ext cx="3086100" cy="2057400"/>
          </a:xfrm>
          <a:prstGeom prst="round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r="20563"/>
          <a:stretch>
            <a:fillRect/>
          </a:stretch>
        </p:blipFill>
        <p:spPr>
          <a:xfrm>
            <a:off x="4728210" y="1227455"/>
            <a:ext cx="2735580" cy="2066290"/>
          </a:xfrm>
          <a:prstGeom prst="roundRect">
            <a:avLst/>
          </a:prstGeom>
          <a:noFill/>
          <a:ln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94370" y="1143000"/>
            <a:ext cx="3040380" cy="4572000"/>
          </a:xfrm>
          <a:prstGeom prst="round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10892"/>
          <a:stretch>
            <a:fillRect/>
          </a:stretch>
        </p:blipFill>
        <p:spPr>
          <a:xfrm>
            <a:off x="1626235" y="775970"/>
            <a:ext cx="3186430" cy="2333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770" y="775970"/>
            <a:ext cx="3150235" cy="2332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770" y="3181350"/>
            <a:ext cx="3150235" cy="28778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r="20922"/>
          <a:stretch>
            <a:fillRect/>
          </a:stretch>
        </p:blipFill>
        <p:spPr>
          <a:xfrm>
            <a:off x="1703070" y="3181350"/>
            <a:ext cx="3033395" cy="2877185"/>
          </a:xfrm>
          <a:prstGeom prst="rect">
            <a:avLst/>
          </a:prstGeom>
        </p:spPr>
      </p:pic>
      <p:sp>
        <p:nvSpPr>
          <p:cNvPr id="9" name="圆角矩形 8"/>
          <p:cNvSpPr/>
          <p:nvPr/>
        </p:nvSpPr>
        <p:spPr>
          <a:xfrm>
            <a:off x="9203055" y="1858645"/>
            <a:ext cx="944880" cy="3081020"/>
          </a:xfrm>
          <a:prstGeom prst="roundRect">
            <a:avLst/>
          </a:prstGeom>
          <a:solidFill>
            <a:srgbClr val="A1C450"/>
          </a:solidFill>
          <a:ln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</a:rPr>
              <a:t>父母的爱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365250" y="1736090"/>
            <a:ext cx="3970655" cy="3384550"/>
          </a:xfrm>
          <a:prstGeom prst="roundRect">
            <a:avLst/>
          </a:prstGeom>
          <a:grpFill/>
          <a:ln w="38100">
            <a:solidFill>
              <a:srgbClr val="A1C450"/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532255" y="1875155"/>
            <a:ext cx="363664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父母对我们是无微不至地关爱，当我们渐渐地长大了，开始把父母对我们爱当成一种负担，甚至开始抱怨……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10458" b="14590"/>
          <a:stretch>
            <a:fillRect/>
          </a:stretch>
        </p:blipFill>
        <p:spPr>
          <a:xfrm>
            <a:off x="6688455" y="1591945"/>
            <a:ext cx="3681730" cy="30943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067878" y="2085975"/>
            <a:ext cx="8641080" cy="338455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02243" y="2457450"/>
            <a:ext cx="7219950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</a:rPr>
              <a:t>面对父母对我们的关爱，你想到了什么呢？你想说些什么呢？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" name="圆角矩形 96"/>
          <p:cNvSpPr/>
          <p:nvPr/>
        </p:nvSpPr>
        <p:spPr>
          <a:xfrm>
            <a:off x="4916293" y="1125178"/>
            <a:ext cx="2944559" cy="671630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我想说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7" grpId="1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624</Words>
  <Application>WPS 演示</Application>
  <PresentationFormat>宽屏</PresentationFormat>
  <Paragraphs>51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楷体</vt:lpstr>
      <vt:lpstr>黑体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70</cp:revision>
  <dcterms:created xsi:type="dcterms:W3CDTF">2019-01-28T06:44:00Z</dcterms:created>
  <dcterms:modified xsi:type="dcterms:W3CDTF">2019-07-26T02:42:51Z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