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73" r:id="rId7"/>
    <p:sldId id="25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93" r:id="rId17"/>
    <p:sldId id="287" r:id="rId18"/>
    <p:sldId id="288" r:id="rId19"/>
    <p:sldId id="270" r:id="rId20"/>
    <p:sldId id="289" r:id="rId21"/>
    <p:sldId id="290" r:id="rId22"/>
    <p:sldId id="269" r:id="rId23"/>
    <p:sldId id="272" r:id="rId24"/>
    <p:sldId id="29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39E32-BDEC-4694-9A02-C018D8788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B65BE-4E87-439B-BA3A-99B3FB0F18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B65BE-4E87-439B-BA3A-99B3FB0F18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B65BE-4E87-439B-BA3A-99B3FB0F18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B65BE-4E87-439B-BA3A-99B3FB0F18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B65BE-4E87-439B-BA3A-99B3FB0F18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42DBAA-564F-4B87-84B2-F15265301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AE048A-7687-4C6A-BBFD-3C45FF4D3DD5}" type="slidenum">
              <a:rPr lang="zh-CN" altLang="en-US" smtClean="0"/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6895" y="1339215"/>
            <a:ext cx="2748915" cy="125412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18000">
                  <a:noFill/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卖炭翁</a:t>
            </a:r>
            <a:endParaRPr lang="zh-CN" altLang="en-US" sz="5400" b="1" dirty="0">
              <a:ln w="18000">
                <a:noFill/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1252" y="836712"/>
            <a:ext cx="4829175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688289" y="3768088"/>
            <a:ext cx="248609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50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（唐）</a:t>
            </a:r>
            <a:endParaRPr lang="zh-CN" altLang="en-US" sz="50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50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白居易</a:t>
            </a:r>
            <a:endParaRPr lang="zh-CN" altLang="en-US" sz="50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635" y="1099185"/>
            <a:ext cx="4241165" cy="180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翩翩</a:t>
            </a: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两骑来是谁？黄衣使者白衫儿。 </a:t>
            </a:r>
            <a:endParaRPr lang="zh-CN" altLang="en-US" sz="36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ts val="4500"/>
              </a:lnSpc>
            </a:pPr>
            <a:endParaRPr lang="zh-CN" altLang="en-US" sz="36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995" y="3826510"/>
            <a:ext cx="5135245" cy="862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）翩翩：轻快洒脱的情状。这里形容得意忘形的样子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213995" y="3215005"/>
            <a:ext cx="1812290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4048" y="857088"/>
            <a:ext cx="4139984" cy="602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13995" y="4688840"/>
            <a:ext cx="5135245" cy="48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）骑（</a:t>
            </a:r>
            <a:r>
              <a:rPr lang="en-US" altLang="zh-CN" sz="2800" b="1" dirty="0" err="1">
                <a:latin typeface="楷体" panose="02010609060101010101" charset="-122"/>
                <a:ea typeface="楷体" panose="02010609060101010101" charset="-122"/>
              </a:rPr>
              <a:t>jì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）：骑马的人。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3995" y="5170170"/>
            <a:ext cx="5135245" cy="124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）黄衣使者白衫儿：黄衣使者，指皇宫内的太监。白衫儿，指太监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手下的爪牙。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50" y="4015105"/>
            <a:ext cx="4762500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）把：拿。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50" y="4533265"/>
            <a:ext cx="4762500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）敕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en-US" altLang="zh-CN" sz="2800" b="1" dirty="0" err="1">
                <a:latin typeface="楷体" panose="02010609060101010101" charset="-122"/>
                <a:ea typeface="楷体" panose="02010609060101010101" charset="-122"/>
              </a:rPr>
              <a:t>chì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：皇帝的命令或诏书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50" y="5333365"/>
            <a:ext cx="4762500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）回：调转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50" y="5827395"/>
            <a:ext cx="4762500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）叱：吆喝。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428625" y="3429000"/>
            <a:ext cx="1680845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870" y="822960"/>
            <a:ext cx="4359275" cy="180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endParaRPr lang="zh-CN" altLang="en-US" sz="3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手</a:t>
            </a:r>
            <a:r>
              <a:rPr lang="zh-CN" altLang="en-US" sz="4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把文书口称敕，回车叱牛牵向北。 </a:t>
            </a:r>
            <a:endParaRPr lang="zh-CN" altLang="en-US" sz="4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4048" y="857088"/>
            <a:ext cx="4139984" cy="602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745" y="1214120"/>
            <a:ext cx="4516755" cy="136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</a:t>
            </a:r>
            <a:r>
              <a:rPr lang="zh-CN" altLang="en-US" sz="4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车炭，千余斤，宫使驱将惜不得。 </a:t>
            </a:r>
            <a:endParaRPr lang="zh-CN" altLang="en-US" sz="4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520" y="3870325"/>
            <a:ext cx="5607050" cy="222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）千余斤：不是实指，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形容多。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）驱将：赶着走。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）惜不得：舍不得。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得，能够。惜，舍。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336550" y="3098165"/>
            <a:ext cx="1654175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36096" y="824797"/>
            <a:ext cx="3707904" cy="603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745" y="1214120"/>
            <a:ext cx="4637405" cy="136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半</a:t>
            </a:r>
            <a:r>
              <a:rPr lang="zh-CN" altLang="en-US" sz="4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匹红绡一丈绫，系向牛头充炭直。 </a:t>
            </a:r>
            <a:endParaRPr lang="zh-CN" altLang="en-US" sz="4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055" y="3475990"/>
            <a:ext cx="5740400" cy="3078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）半匹红绡一丈绫：唐代商务交易，绢帛等丝织品可以代货币使用。当时钱贵绢贱，半匹纱和一丈绫，比一车炭的价值相差很远。这是官方用贱价强夺民财。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）系：挂。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）直：同“值”，价格。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297180" y="2887345"/>
            <a:ext cx="1694180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36513" y="908720"/>
            <a:ext cx="400748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3825" y="91440"/>
            <a:ext cx="8895715" cy="66751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有位卖炭的老翁，整年在南山里砍柴烧炭。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他满脸灰尘，显出被烟熏火燎的颜色，两鬓头发灰白，十个手指也被炭烧得很黑。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卖炭得到的钱用来干什么？买身上穿的衣裳和嘴里吃的食物。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可怜他身上只穿着单薄的衣服，心里却担心炭卖不出去，还希望天更寒冷。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夜里城外下了一尺厚的大雪，清晨，老翁驾着炭车碾轧冰冻的车轮印往集市上赶去。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牛累了，人饿了，但太阳已经升得很高了，他们就在集市南门外泥泞中歇息。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那得意忘形的骑着两匹马的人是谁啊？是皇宫内的太监和太监的手下。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太监手里拿着文书，嘴里却说是皇帝的命令，吆喝着牛朝皇宫拉去。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一车的炭，一千多斤，太监差役们硬是要赶着走，老翁是百般不舍，但又无可奈何。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457200" algn="just" fontAlgn="auto"/>
            <a:r>
              <a:rPr lang="zh-CN" altLang="en-US" sz="2400" b="1">
                <a:solidFill>
                  <a:schemeClr val="tx1"/>
                </a:solidFill>
              </a:rPr>
              <a:t>那些人把半匹红纱和一丈绫，朝牛头上一挂，就充当炭的价钱了。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609600" y="1007110"/>
            <a:ext cx="5867400" cy="1143000"/>
          </a:xfrm>
        </p:spPr>
        <p:txBody>
          <a:bodyPr anchor="ctr">
            <a:noAutofit/>
          </a:bodyPr>
          <a:p>
            <a:r>
              <a:rPr lang="zh-CN" altLang="en-US" sz="4400" b="1" dirty="0">
                <a:solidFill>
                  <a:schemeClr val="tx1"/>
                </a:solidFill>
              </a:rPr>
              <a:t>围绕卖炭翁卖炭，诗歌写了几个层次的内容？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772400" cy="3429000"/>
          </a:xfrm>
        </p:spPr>
        <p:txBody>
          <a:bodyPr/>
          <a:p>
            <a:r>
              <a:rPr lang="zh-CN" altLang="en-US" sz="4000" b="1" dirty="0"/>
              <a:t>烧炭——运炭——炭被抢</a:t>
            </a:r>
            <a:endParaRPr lang="zh-CN" altLang="en-US" sz="4000" b="1"/>
          </a:p>
        </p:txBody>
      </p:sp>
      <p:sp>
        <p:nvSpPr>
          <p:cNvPr id="8196" name="云形标注 8195"/>
          <p:cNvSpPr/>
          <p:nvPr/>
        </p:nvSpPr>
        <p:spPr>
          <a:xfrm>
            <a:off x="6477000" y="228600"/>
            <a:ext cx="2209800" cy="1295400"/>
          </a:xfrm>
          <a:prstGeom prst="cloudCallout">
            <a:avLst>
              <a:gd name="adj1" fmla="val -47412"/>
              <a:gd name="adj2" fmla="val 5943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7010400" y="304800"/>
            <a:ext cx="1143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思考1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1" name="矩形 8200"/>
          <p:cNvSpPr/>
          <p:nvPr/>
        </p:nvSpPr>
        <p:spPr>
          <a:xfrm>
            <a:off x="3124200" y="4267200"/>
            <a:ext cx="1066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3" name="直接连接符 8202"/>
          <p:cNvSpPr/>
          <p:nvPr/>
        </p:nvSpPr>
        <p:spPr>
          <a:xfrm>
            <a:off x="1524000" y="3429000"/>
            <a:ext cx="13716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4" name="直接连接符 8203"/>
          <p:cNvSpPr/>
          <p:nvPr/>
        </p:nvSpPr>
        <p:spPr>
          <a:xfrm flipH="1">
            <a:off x="4343400" y="3581400"/>
            <a:ext cx="12954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5" name="直接连接符 8204"/>
          <p:cNvSpPr/>
          <p:nvPr/>
        </p:nvSpPr>
        <p:spPr>
          <a:xfrm>
            <a:off x="3581400" y="3581400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105410" y="723900"/>
            <a:ext cx="8382000" cy="5410200"/>
          </a:xfrm>
        </p:spPr>
        <p:txBody>
          <a:bodyPr/>
          <a:p>
            <a:r>
              <a:rPr lang="zh-CN" altLang="en-US" sz="40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请阅读烧炭这一段，分析卖炭翁苦在哪里？</a:t>
            </a:r>
            <a:endParaRPr lang="zh-CN" altLang="en-US" sz="4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年龄</a:t>
            </a:r>
            <a:endParaRPr lang="zh-CN" altLang="en-US" sz="4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职业</a:t>
            </a:r>
            <a:endParaRPr lang="zh-CN" altLang="en-US" sz="4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劳动地点</a:t>
            </a:r>
            <a:endParaRPr lang="zh-CN" altLang="en-US" sz="4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外貌</a:t>
            </a:r>
            <a:endParaRPr lang="zh-CN" altLang="en-US" sz="4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</a:t>
            </a:r>
            <a:endParaRPr lang="zh-CN" altLang="en-US" sz="4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2543810" y="2171700"/>
            <a:ext cx="51054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400" b="1">
              <a:ln>
                <a:noFill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2543810" y="2857500"/>
            <a:ext cx="51054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400" b="1">
              <a:ln>
                <a:noFill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0" name="矩形 9229"/>
          <p:cNvSpPr/>
          <p:nvPr/>
        </p:nvSpPr>
        <p:spPr>
          <a:xfrm>
            <a:off x="2543810" y="3543300"/>
            <a:ext cx="51054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400" b="1">
              <a:ln>
                <a:noFill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1" name="矩形 9230"/>
          <p:cNvSpPr/>
          <p:nvPr/>
        </p:nvSpPr>
        <p:spPr>
          <a:xfrm>
            <a:off x="2543810" y="4305300"/>
            <a:ext cx="51054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400" b="1">
              <a:ln>
                <a:noFill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2" name="矩形 9231"/>
          <p:cNvSpPr/>
          <p:nvPr/>
        </p:nvSpPr>
        <p:spPr>
          <a:xfrm>
            <a:off x="2543810" y="5067300"/>
            <a:ext cx="51054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400" b="1">
              <a:ln>
                <a:noFill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3" name="矩形 9232"/>
          <p:cNvSpPr/>
          <p:nvPr/>
        </p:nvSpPr>
        <p:spPr>
          <a:xfrm>
            <a:off x="4448810" y="2171700"/>
            <a:ext cx="589280" cy="53340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Autofit/>
          </a:bodyPr>
          <a:p>
            <a:pPr algn="ctr"/>
            <a:r>
              <a:rPr lang="zh-CN" altLang="en-US" sz="32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翁</a:t>
            </a:r>
            <a:endParaRPr lang="zh-CN" altLang="en-US" sz="32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4" name="矩形 9233"/>
          <p:cNvSpPr/>
          <p:nvPr/>
        </p:nvSpPr>
        <p:spPr>
          <a:xfrm>
            <a:off x="3991610" y="2857500"/>
            <a:ext cx="1828800" cy="53340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Autofit/>
          </a:bodyPr>
          <a:p>
            <a:pPr algn="ctr"/>
            <a:r>
              <a:rPr lang="zh-CN" altLang="en-US" sz="32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伐薪烧炭</a:t>
            </a:r>
            <a:endParaRPr lang="zh-CN" altLang="en-US" sz="32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5" name="矩形 9234"/>
          <p:cNvSpPr/>
          <p:nvPr/>
        </p:nvSpPr>
        <p:spPr>
          <a:xfrm>
            <a:off x="4211955" y="3562350"/>
            <a:ext cx="1388110" cy="57150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Autofit/>
          </a:bodyPr>
          <a:p>
            <a:pPr algn="ctr"/>
            <a:r>
              <a:rPr lang="zh-CN" altLang="en-US" sz="32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南山中</a:t>
            </a:r>
            <a:endParaRPr lang="zh-CN" altLang="en-US" sz="32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6" name="矩形 9235"/>
          <p:cNvSpPr/>
          <p:nvPr/>
        </p:nvSpPr>
        <p:spPr>
          <a:xfrm>
            <a:off x="2772410" y="4381500"/>
            <a:ext cx="4800600" cy="45720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Autofit/>
          </a:bodyPr>
          <a:p>
            <a:pPr algn="ctr"/>
            <a:r>
              <a:rPr lang="zh-CN" altLang="en-US" sz="32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满面（）两鬓（）十指（）</a:t>
            </a:r>
            <a:endParaRPr lang="zh-CN" altLang="en-US" sz="32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7" name="矩形 9236"/>
          <p:cNvSpPr/>
          <p:nvPr/>
        </p:nvSpPr>
        <p:spPr>
          <a:xfrm>
            <a:off x="2620010" y="5067300"/>
            <a:ext cx="4952365" cy="50292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Autofit/>
          </a:bodyPr>
          <a:p>
            <a:pPr algn="ctr"/>
            <a:r>
              <a:rPr lang="zh-CN" altLang="en-US" sz="32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何所营（身上衣裳口中食）</a:t>
            </a:r>
            <a:endParaRPr lang="zh-CN" altLang="en-US" sz="32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8" name="矩形 9237"/>
          <p:cNvSpPr/>
          <p:nvPr/>
        </p:nvSpPr>
        <p:spPr>
          <a:xfrm>
            <a:off x="334010" y="5829300"/>
            <a:ext cx="73914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b="1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9" name="矩形 9238"/>
          <p:cNvSpPr/>
          <p:nvPr/>
        </p:nvSpPr>
        <p:spPr>
          <a:xfrm>
            <a:off x="791210" y="5905500"/>
            <a:ext cx="6858000" cy="53340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rmAutofit fontScale="90000" lnSpcReduction="20000"/>
          </a:bodyPr>
          <a:p>
            <a:pPr algn="ctr"/>
            <a:r>
              <a:rPr lang="zh-CN" altLang="en-US" sz="36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可怜身上衣正单，心忧炭贱愿天寒</a:t>
            </a:r>
            <a:endParaRPr lang="zh-CN" altLang="en-US" sz="36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40" name="右大括号 9239"/>
          <p:cNvSpPr/>
          <p:nvPr/>
        </p:nvSpPr>
        <p:spPr>
          <a:xfrm>
            <a:off x="7573010" y="2400300"/>
            <a:ext cx="685800" cy="3810000"/>
          </a:xfrm>
          <a:prstGeom prst="rightBrace">
            <a:avLst>
              <a:gd name="adj1" fmla="val 43750"/>
              <a:gd name="adj2" fmla="val 50458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>
              <a:ln>
                <a:noFill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41" name="椭圆 9240"/>
          <p:cNvSpPr/>
          <p:nvPr/>
        </p:nvSpPr>
        <p:spPr>
          <a:xfrm>
            <a:off x="8153400" y="3657600"/>
            <a:ext cx="914400" cy="12954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b="1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42" name="矩形 9241"/>
          <p:cNvSpPr/>
          <p:nvPr/>
        </p:nvSpPr>
        <p:spPr>
          <a:xfrm>
            <a:off x="8382000" y="4000500"/>
            <a:ext cx="4572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lnSpcReduction="10000"/>
          </a:bodyPr>
          <a:p>
            <a:pPr algn="ctr"/>
            <a:r>
              <a:rPr lang="zh-CN" altLang="en-US" sz="36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en-US" sz="3600" b="1">
              <a:ln w="9525" cap="flat" cmpd="sng">
                <a:noFill/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1285860"/>
            <a:ext cx="8001056" cy="136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你从文中哪些地方发现了卖炭翁过着困苦的生活，有着不幸的遭遇？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785495" y="398780"/>
            <a:ext cx="1931035" cy="704850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细读课文</a:t>
            </a:r>
            <a:endParaRPr lang="zh-CN" altLang="en-US" sz="32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066" y="3143248"/>
            <a:ext cx="3286148" cy="192024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dirty="0" smtClean="0">
                <a:ln w="10541" cmpd="sng">
                  <a:noFill/>
                  <a:prstDash val="solid"/>
                </a:ln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外貌，穿着，与宫中侍卫的对比。</a:t>
            </a:r>
            <a:endParaRPr lang="zh-CN" altLang="en-US" sz="4000" b="1" dirty="0" smtClean="0">
              <a:ln w="10541" cmpd="sng">
                <a:noFill/>
                <a:prstDash val="solid"/>
              </a:ln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04" y="2786058"/>
            <a:ext cx="2555320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51" name="椭圆 10250"/>
          <p:cNvSpPr/>
          <p:nvPr/>
        </p:nvSpPr>
        <p:spPr>
          <a:xfrm>
            <a:off x="7596505" y="3187065"/>
            <a:ext cx="1295400" cy="14478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196850" y="751205"/>
            <a:ext cx="5594350" cy="1498600"/>
          </a:xfrm>
        </p:spPr>
        <p:txBody>
          <a:bodyPr anchor="ctr">
            <a:noAutofit/>
          </a:bodyPr>
          <a:p>
            <a:r>
              <a:rPr lang="zh-CN" altLang="en-US" sz="4800" b="1" dirty="0">
                <a:solidFill>
                  <a:schemeClr val="tx1"/>
                </a:solidFill>
              </a:rPr>
              <a:t>作者是怎样描述卖炭翁运炭的艰苦的？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52705" y="2501265"/>
            <a:ext cx="6172200" cy="4114800"/>
          </a:xfrm>
        </p:spPr>
        <p:txBody>
          <a:bodyPr/>
          <a:p>
            <a:r>
              <a:rPr lang="zh-CN" altLang="en-US" sz="3600" b="1" dirty="0"/>
              <a:t>天寒——一尺雪</a:t>
            </a:r>
            <a:endParaRPr lang="zh-CN" altLang="en-US" sz="3600" b="1" dirty="0"/>
          </a:p>
          <a:p>
            <a:endParaRPr lang="zh-CN" altLang="en-US" sz="1200" b="1" dirty="0"/>
          </a:p>
          <a:p>
            <a:r>
              <a:rPr lang="zh-CN" altLang="en-US" sz="3600" b="1" dirty="0"/>
              <a:t>地冻——碾冰辙</a:t>
            </a:r>
            <a:endParaRPr lang="zh-CN" altLang="en-US" sz="3600" b="1" dirty="0"/>
          </a:p>
          <a:p>
            <a:endParaRPr lang="zh-CN" altLang="en-US" sz="1400" b="1" dirty="0"/>
          </a:p>
          <a:p>
            <a:r>
              <a:rPr lang="zh-CN" altLang="en-US" sz="3600" b="1" dirty="0"/>
              <a:t>人苦——人困牛饥、泥中歇</a:t>
            </a:r>
            <a:endParaRPr lang="zh-CN" altLang="en-US" sz="3600" b="1" dirty="0"/>
          </a:p>
          <a:p>
            <a:endParaRPr lang="zh-CN" altLang="en-US" sz="1400" b="1" dirty="0"/>
          </a:p>
          <a:p>
            <a:r>
              <a:rPr lang="zh-CN" altLang="en-US" sz="3600" b="1" dirty="0"/>
              <a:t>路遥——晓驾炭车、日已高</a:t>
            </a:r>
            <a:endParaRPr lang="zh-CN" altLang="en-US" sz="3600" b="1"/>
          </a:p>
        </p:txBody>
      </p:sp>
      <p:sp>
        <p:nvSpPr>
          <p:cNvPr id="10244" name="云形标注 10243"/>
          <p:cNvSpPr/>
          <p:nvPr/>
        </p:nvSpPr>
        <p:spPr>
          <a:xfrm>
            <a:off x="7010400" y="304800"/>
            <a:ext cx="1905000" cy="1219200"/>
          </a:xfrm>
          <a:prstGeom prst="cloudCallout">
            <a:avLst>
              <a:gd name="adj1" fmla="val -98833"/>
              <a:gd name="adj2" fmla="val 59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7239000" y="381000"/>
            <a:ext cx="1143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思考3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6" name="直接连接符 10245"/>
          <p:cNvSpPr/>
          <p:nvPr/>
        </p:nvSpPr>
        <p:spPr>
          <a:xfrm>
            <a:off x="5920105" y="2729865"/>
            <a:ext cx="15240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7" name="直接连接符 10246"/>
          <p:cNvSpPr/>
          <p:nvPr/>
        </p:nvSpPr>
        <p:spPr>
          <a:xfrm>
            <a:off x="5691505" y="3568065"/>
            <a:ext cx="16764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8" name="直接连接符 10247"/>
          <p:cNvSpPr/>
          <p:nvPr/>
        </p:nvSpPr>
        <p:spPr>
          <a:xfrm flipV="1">
            <a:off x="6148705" y="4177665"/>
            <a:ext cx="12954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9" name="直接连接符 10248"/>
          <p:cNvSpPr/>
          <p:nvPr/>
        </p:nvSpPr>
        <p:spPr>
          <a:xfrm flipV="1">
            <a:off x="6377305" y="4558665"/>
            <a:ext cx="9906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0" name="矩形 10249"/>
          <p:cNvSpPr/>
          <p:nvPr/>
        </p:nvSpPr>
        <p:spPr>
          <a:xfrm>
            <a:off x="7901305" y="3339465"/>
            <a:ext cx="6858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10210" y="238760"/>
            <a:ext cx="6615430" cy="2063750"/>
          </a:xfrm>
        </p:spPr>
        <p:txBody>
          <a:bodyPr anchor="ctr"/>
          <a:p>
            <a:r>
              <a:rPr lang="zh-CN" altLang="en-US" sz="4800" b="1" dirty="0">
                <a:solidFill>
                  <a:schemeClr val="tx1"/>
                </a:solidFill>
              </a:rPr>
              <a:t>作者是如何描写宫使的神态和动作的？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213360" y="2131695"/>
            <a:ext cx="8717915" cy="4462145"/>
          </a:xfrm>
        </p:spPr>
        <p:txBody>
          <a:bodyPr>
            <a:no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外表——黄衣、白衫、翩翩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               （横冲直撞）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行为——手把文书口称赦，回车叱牛牵向北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               （盛气凌人，蛮不讲理）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炭直   半匹红绡一丈绫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一车炭，千余斤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    对比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心理   宫使驱将惜不得——地位悬殊 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8" name="云形标注 11267"/>
          <p:cNvSpPr/>
          <p:nvPr/>
        </p:nvSpPr>
        <p:spPr>
          <a:xfrm>
            <a:off x="6934200" y="0"/>
            <a:ext cx="1905000" cy="1219200"/>
          </a:xfrm>
          <a:prstGeom prst="cloudCallout">
            <a:avLst>
              <a:gd name="adj1" fmla="val -98833"/>
              <a:gd name="adj2" fmla="val 59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7239000" y="0"/>
            <a:ext cx="1143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思考4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右大括号 11271"/>
          <p:cNvSpPr/>
          <p:nvPr/>
        </p:nvSpPr>
        <p:spPr>
          <a:xfrm>
            <a:off x="1466850" y="4434205"/>
            <a:ext cx="86995" cy="152019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白居易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48" y="1500174"/>
            <a:ext cx="28575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3919220" y="812165"/>
            <a:ext cx="4794885" cy="557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白居易</a:t>
            </a:r>
            <a:r>
              <a:rPr lang="en-US" altLang="zh-CN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(772--846)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，字乐天，自号香山居士，是杜甫之后，唐朝的又一杰出的现实主义诗人，是唐代诗人中作品最多的一个。他曾将自己的诗分为四类：讽谕、闲适、感伤、杂律。他本人最得意，价值也最高的是他的讽谕诗。 </a:t>
            </a:r>
            <a:endParaRPr lang="zh-CN" altLang="en-US" sz="36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1285860"/>
            <a:ext cx="8358214" cy="136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仔细阅读课文，想想作者对这位卖炭翁 有着怎样的感情？为什么会有这样的情感？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28625" y="687705"/>
            <a:ext cx="2035810" cy="652780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细读课文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380" y="3143250"/>
            <a:ext cx="3182620" cy="7010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同情，怜悯</a:t>
            </a:r>
            <a:endParaRPr lang="zh-CN" altLang="en-US" sz="4000" b="1" dirty="0" smtClean="0">
              <a:ln w="10541" cmpd="sng">
                <a:noFill/>
                <a:prstDash val="soli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2066" y="4073918"/>
            <a:ext cx="3714776" cy="19202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dirty="0" smtClean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卖炭翁不幸的遭遇，困苦的生活</a:t>
            </a:r>
            <a:r>
              <a:rPr lang="en-US" altLang="zh-CN" sz="4000" b="1" dirty="0" smtClean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en-US" altLang="zh-CN" sz="4000" b="1" dirty="0" smtClean="0">
              <a:ln w="10541" cmpd="sng">
                <a:noFill/>
                <a:prstDash val="soli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04" y="2786058"/>
            <a:ext cx="2555320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1519426"/>
            <a:ext cx="8358246" cy="517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从南山到长安路途遥远，雪路难行，当卖炭翁“市南门外泥中歇”，时，已“牛困人饥日已高”。如今又被迫“回车叱牛牵向北”，且只是“半匹红绡一丈绫，系向牛头充炭直”。那么，当卖炭翁两手空空转回南山家中后，会面对什么？他会怎么想？又该如果生活下去？请展开你丰富的想象，几位同学一组，自编小品，展示给大家看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28596" y="929741"/>
            <a:ext cx="1785950" cy="428628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拓展思考</a:t>
            </a:r>
            <a:endParaRPr lang="zh-CN" altLang="en-US" sz="2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小结：本文写作特点</a:t>
            </a:r>
            <a:endParaRPr lang="zh-CN" altLang="en-US" b="1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（1）典型材料的选择与创作；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（2）通过肖像、语言、动作等描写刻画、塑造人物形象；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3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）鲜明的对比表现人物的不幸遭遇，宫使掠夺的残酷。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endParaRPr lang="zh-CN" altLang="en-US" sz="4000" b="1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812319"/>
            <a:ext cx="8715404" cy="2377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他的讽谕诗主要包括了两方面的内容：一、广泛地反映人民的苦难。这其中有同情农民的作品，如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杜陵叟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，也有哀叹妇女命运的悲歌，如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上阳白发人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后宫词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等。二、深刻地揭露统治者的罪恶，如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卖炭翁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红绒毯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白居易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04" y="3286124"/>
            <a:ext cx="6143668" cy="3016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0209" y="618210"/>
            <a:ext cx="5429288" cy="591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800"/>
              </a:lnSpc>
              <a:spcBef>
                <a:spcPts val="600"/>
              </a:spcBef>
            </a:pPr>
            <a:r>
              <a:rPr lang="zh-CN" altLang="en-US" sz="3600" b="1" dirty="0" smtClean="0">
                <a:latin typeface="+mj-ea"/>
                <a:ea typeface="+mj-ea"/>
              </a:rPr>
              <a:t>卖炭翁    （唐）白居易</a:t>
            </a:r>
            <a:endParaRPr lang="zh-CN" altLang="en-US" sz="3600" b="1" dirty="0" smtClean="0">
              <a:latin typeface="+mj-ea"/>
              <a:ea typeface="+mj-ea"/>
            </a:endParaRPr>
          </a:p>
        </p:txBody>
      </p:sp>
      <p:pic>
        <p:nvPicPr>
          <p:cNvPr id="7" name="图片 6" descr="图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2730" y="1049655"/>
            <a:ext cx="2663825" cy="54311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142615" y="1306830"/>
            <a:ext cx="5744210" cy="4917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卖炭翁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伐薪烧炭南山中。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满面尘灰烟火色，两鬓苍苍十指黑。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卖炭得钱何所营？身上衣裳口中食。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可怜身上衣正单，心忧炭贱愿天寒。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夜来城外一尺雪，晓驾炭车辗冰辙。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牛困人饥日已高，市南门外泥中歇。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翩翩两骑来是谁？黄衣使者白衫儿。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手把文书口称敕，回车叱牛牵向北。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一车炭，千余斤，宫使驱将惜不得。 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半匹红绡一丈绫，系向牛头充炭直。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9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5204" y="2785743"/>
            <a:ext cx="534924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卖炭翁</a:t>
            </a:r>
            <a:r>
              <a:rPr lang="en-US" altLang="zh-CN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伐薪烧炭南山中。</a:t>
            </a:r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776" y="3725072"/>
            <a:ext cx="8501122" cy="192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）卖炭翁：这首诗选自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白氏长庆集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。本篇是组诗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新乐府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中的第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32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首，题注云：“苦宫市也。”宫市，指唐代皇宫里需要物品，就向市场上去拿，随便给点钱，实际上是公开掠夺。唐德宗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时用太监专管其事。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289214" y="3121661"/>
            <a:ext cx="1285884" cy="428628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775" y="5197371"/>
            <a:ext cx="4946073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）伐：砍伐。　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）薪：柴。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7775" y="5941973"/>
            <a:ext cx="8346556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）南山：即终南山，秦岭山脉的主峰之一，在今陕西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西安南五十里处。 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Picture 2" descr="d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3574" y="1345553"/>
            <a:ext cx="3855720" cy="1798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满面</a:t>
            </a: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尘灰烟火色</a:t>
            </a: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</a:t>
            </a:r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两鬓</a:t>
            </a: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苍苍十指黑。</a:t>
            </a:r>
            <a:endParaRPr lang="zh-CN" altLang="en-US" sz="36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1926" y="4515007"/>
            <a:ext cx="4857784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）烟火色：被烟熏的脸色。此处突出卖炭翁的辛劳。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94665" y="3580130"/>
            <a:ext cx="1758950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713" y="5459431"/>
            <a:ext cx="4173278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）苍苍：苍白。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48026" y="902623"/>
            <a:ext cx="3270887" cy="578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870" y="857250"/>
            <a:ext cx="4293870" cy="263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卖</a:t>
            </a: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炭得钱何所营</a:t>
            </a: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？</a:t>
            </a:r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身上</a:t>
            </a: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衣裳口中食</a:t>
            </a: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可怜</a:t>
            </a: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身上衣正单</a:t>
            </a: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</a:t>
            </a:r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心忧炭贱愿天寒。 </a:t>
            </a:r>
            <a:endParaRPr lang="zh-CN" altLang="en-US" sz="3600" b="1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8254" y="4468824"/>
            <a:ext cx="4857784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）得：得到。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534035" y="3838575"/>
            <a:ext cx="1483360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13930" y="857232"/>
            <a:ext cx="4130069" cy="5715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248254" y="4987479"/>
            <a:ext cx="4786346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）何所营：做什么用。营，经营。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254" y="5767407"/>
            <a:ext cx="286512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愿：希望。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625" y="1499870"/>
            <a:ext cx="4572000" cy="136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夜来</a:t>
            </a:r>
            <a:r>
              <a:rPr lang="zh-CN" altLang="en-US" sz="4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城外一尺雪，晓驾炭车辗冰辙。 </a:t>
            </a:r>
            <a:endParaRPr lang="zh-CN" altLang="en-US" sz="4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5" y="4863465"/>
            <a:ext cx="5951220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辗（</a:t>
            </a:r>
            <a:r>
              <a:rPr lang="en-US" altLang="zh-CN" sz="2800" b="1" dirty="0" err="1">
                <a:latin typeface="楷体" panose="02010609060101010101" charset="-122"/>
                <a:ea typeface="楷体" panose="02010609060101010101" charset="-122"/>
              </a:rPr>
              <a:t>niǎn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）：同“碾”，轧。 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28625" y="3561715"/>
            <a:ext cx="1575435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61848" y="836712"/>
            <a:ext cx="3982152" cy="5878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142875" y="5381625"/>
            <a:ext cx="7672070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）辙：车轮滚过地面辗出的痕迹。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625" y="1499870"/>
            <a:ext cx="4293870" cy="136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牛</a:t>
            </a:r>
            <a:r>
              <a:rPr lang="zh-CN" altLang="en-US" sz="4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困人饥日已高，市南门外泥中歇。 </a:t>
            </a:r>
            <a:endParaRPr lang="zh-CN" altLang="en-US" sz="4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5" y="4634230"/>
            <a:ext cx="502348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）困：困倦，疲乏。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28625" y="3776980"/>
            <a:ext cx="1772920" cy="428625"/>
          </a:xfrm>
          <a:prstGeom prst="wedgeRectCallout">
            <a:avLst>
              <a:gd name="adj1" fmla="val -37566"/>
              <a:gd name="adj2" fmla="val 7002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注   释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4048" y="810285"/>
            <a:ext cx="3960440" cy="604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42875" y="5276850"/>
            <a:ext cx="502348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13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）市：集市。　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2152</Words>
  <PresentationFormat>全屏显示(4:3)</PresentationFormat>
  <Paragraphs>206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Wingdings 2</vt:lpstr>
      <vt:lpstr>华文新魏</vt:lpstr>
      <vt:lpstr>黑体</vt:lpstr>
      <vt:lpstr>方正姚体</vt:lpstr>
      <vt:lpstr>Constantia</vt:lpstr>
      <vt:lpstr>微软雅黑</vt:lpstr>
      <vt:lpstr>隶书</vt:lpstr>
      <vt:lpstr>Calibri</vt:lpstr>
      <vt:lpstr>楷体</vt:lpstr>
      <vt:lpstr>Times New Roman</vt:lpstr>
      <vt:lpstr>Tahoma</vt:lpstr>
      <vt:lpstr>流畅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围绕卖炭翁卖炭，诗歌写了几个层次的内容？</vt:lpstr>
      <vt:lpstr>PowerPoint 演示文稿</vt:lpstr>
      <vt:lpstr>PowerPoint 演示文稿</vt:lpstr>
      <vt:lpstr>作者是怎样描述卖炭翁运炭的艰苦的？</vt:lpstr>
      <vt:lpstr>作者是如何描写宫使的神态和动作的？</vt:lpstr>
      <vt:lpstr>PowerPoint 演示文稿</vt:lpstr>
      <vt:lpstr>PowerPoint 演示文稿</vt:lpstr>
      <vt:lpstr>小结：本文写作特点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cnzx</cp:lastModifiedBy>
  <dcterms:created xsi:type="dcterms:W3CDTF">2012-09-03T01:17:00Z</dcterms:created>
  <dcterms:modified xsi:type="dcterms:W3CDTF">2018-09-15T17:49:20Z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