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99" r:id="rId2"/>
    <p:sldId id="278" r:id="rId3"/>
    <p:sldId id="257" r:id="rId4"/>
    <p:sldId id="258" r:id="rId5"/>
    <p:sldId id="266" r:id="rId6"/>
    <p:sldId id="301" r:id="rId7"/>
    <p:sldId id="268" r:id="rId8"/>
    <p:sldId id="269" r:id="rId9"/>
    <p:sldId id="270" r:id="rId10"/>
    <p:sldId id="271" r:id="rId11"/>
    <p:sldId id="302" r:id="rId12"/>
    <p:sldId id="272" r:id="rId13"/>
    <p:sldId id="274" r:id="rId14"/>
    <p:sldId id="277" r:id="rId15"/>
    <p:sldId id="310" r:id="rId16"/>
    <p:sldId id="261" r:id="rId17"/>
    <p:sldId id="316" r:id="rId18"/>
    <p:sldId id="262" r:id="rId19"/>
    <p:sldId id="264" r:id="rId20"/>
    <p:sldId id="307" r:id="rId21"/>
    <p:sldId id="327" r:id="rId22"/>
    <p:sldId id="308" r:id="rId23"/>
    <p:sldId id="290" r:id="rId24"/>
    <p:sldId id="294" r:id="rId25"/>
    <p:sldId id="321" r:id="rId26"/>
    <p:sldId id="296" r:id="rId27"/>
    <p:sldId id="324" r:id="rId28"/>
    <p:sldId id="300" r:id="rId29"/>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740" autoAdjust="0"/>
    <p:restoredTop sz="94660"/>
  </p:normalViewPr>
  <p:slideViewPr>
    <p:cSldViewPr>
      <p:cViewPr varScale="1">
        <p:scale>
          <a:sx n="49" d="100"/>
          <a:sy n="49" d="100"/>
        </p:scale>
        <p:origin x="-90" y="-56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pPr/>
              <a:t>2018-6-5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pPr/>
              <a:t>‹#›</a:t>
            </a:fld>
            <a:endParaRPr lang="zh-CN" altLang="en-US"/>
          </a:p>
        </p:txBody>
      </p:sp>
    </p:spTree>
    <p:extLst>
      <p:ext uri="{BB962C8B-B14F-4D97-AF65-F5344CB8AC3E}">
        <p14:creationId xmlns=""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pPr/>
              <a:t>12</a:t>
            </a:fld>
            <a:endParaRPr lang="zh-CN" altLang="en-US"/>
          </a:p>
        </p:txBody>
      </p:sp>
    </p:spTree>
    <p:extLst>
      <p:ext uri="{BB962C8B-B14F-4D97-AF65-F5344CB8AC3E}">
        <p14:creationId xmlns="" xmlns:p14="http://schemas.microsoft.com/office/powerpoint/2010/main" val="668299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slide" Target="slide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1126654" y="2420888"/>
            <a:ext cx="395922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第四单元</a:t>
            </a:r>
            <a:r>
              <a:rPr lang="zh-CN" altLang="en-US" sz="1600" i="1" dirty="0">
                <a:solidFill>
                  <a:schemeClr val="accent6">
                    <a:lumMod val="75000"/>
                  </a:schemeClr>
                </a:solidFill>
                <a:latin typeface="微软雅黑" pitchFamily="34" charset="-122"/>
                <a:ea typeface="微软雅黑" pitchFamily="34" charset="-122"/>
              </a:rPr>
              <a:t>　</a:t>
            </a:r>
            <a:endParaRPr lang="en-US" altLang="zh-CN" sz="1600" i="1" dirty="0">
              <a:solidFill>
                <a:schemeClr val="accent6">
                  <a:lumMod val="75000"/>
                </a:schemeClr>
              </a:solidFill>
              <a:latin typeface="微软雅黑" pitchFamily="34" charset="-122"/>
              <a:ea typeface="微软雅黑" pitchFamily="34" charset="-122"/>
            </a:endParaRPr>
          </a:p>
        </p:txBody>
      </p:sp>
      <p:sp>
        <p:nvSpPr>
          <p:cNvPr id="12" name="TextBox 11"/>
          <p:cNvSpPr txBox="1"/>
          <p:nvPr/>
        </p:nvSpPr>
        <p:spPr>
          <a:xfrm>
            <a:off x="1126654" y="2845103"/>
            <a:ext cx="9649072" cy="1015663"/>
          </a:xfrm>
          <a:prstGeom prst="rect">
            <a:avLst/>
          </a:prstGeom>
          <a:noFill/>
        </p:spPr>
        <p:txBody>
          <a:bodyPr wrap="square" rtlCol="0">
            <a:spAutoFit/>
          </a:bodyPr>
          <a:lstStyle/>
          <a:p>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16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春</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夜宴诸从弟桃李园序</a:t>
            </a:r>
            <a:endPar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6" name="Picture 9"/>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8327453" y="7614"/>
            <a:ext cx="3859857" cy="2821261"/>
          </a:xfrm>
          <a:prstGeom prst="rect">
            <a:avLst/>
          </a:prstGeom>
          <a:blipFill dpi="0" rotWithShape="1">
            <a:blip r:embed="rId3">
              <a:alphaModFix amt="18000"/>
            </a:blip>
            <a:srcRect/>
            <a:stretch>
              <a:fillRect/>
            </a:stretch>
          </a:blipFill>
          <a:ln>
            <a:noFill/>
          </a:ln>
          <a:effectLst/>
          <a:extLst/>
        </p:spPr>
      </p:pic>
    </p:spTree>
    <p:extLst>
      <p:ext uri="{BB962C8B-B14F-4D97-AF65-F5344CB8AC3E}">
        <p14:creationId xmlns=""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8729" y="188640"/>
            <a:ext cx="11416144" cy="3665398"/>
          </a:xfrm>
          <a:prstGeom prst="rect">
            <a:avLst/>
          </a:prstGeom>
          <a:noFill/>
        </p:spPr>
        <p:txBody>
          <a:bodyPr wrap="square" rtlCol="0">
            <a:spAutoFit/>
          </a:bodyPr>
          <a:lstStyle/>
          <a:p>
            <a:pPr algn="just">
              <a:lnSpc>
                <a:spcPts val="5500"/>
              </a:lnSpc>
              <a:spcAft>
                <a:spcPts val="0"/>
              </a:spcAft>
              <a:tabLst>
                <a:tab pos="2250440" algn="l"/>
              </a:tabLst>
            </a:pPr>
            <a:r>
              <a:rPr lang="zh-CN" altLang="zh-CN" sz="2800" kern="100" dirty="0">
                <a:latin typeface="Times New Roman"/>
                <a:ea typeface="华文细黑"/>
                <a:cs typeface="Times New Roman"/>
              </a:rPr>
              <a:t>元素的形态被保留下来，最终成为时代的标志。李白以自身的存在，昭示着一个汉语诗人所能达到的高度。这个人是一个用母语写作，最后又超越了母语的人。盛唐已经风流云散，而李白却在时代的灰烬中，以诗歌打造的金身岿然屹立，当仁不让地成为中国以至世界的一道特殊景观。李白是星光灿烂的大唐夜空中一颗另类的星辰。</a:t>
            </a:r>
            <a:r>
              <a:rPr lang="en-US" altLang="zh-CN" sz="2800" kern="100" dirty="0">
                <a:latin typeface="Times New Roman"/>
                <a:ea typeface="华文细黑"/>
                <a:cs typeface="Times New Roman"/>
              </a:rPr>
              <a:t> </a:t>
            </a:r>
            <a:endParaRPr lang="en-US" altLang="zh-CN" sz="1050" kern="100" dirty="0">
              <a:latin typeface="宋体"/>
              <a:cs typeface="Courier New"/>
            </a:endParaRPr>
          </a:p>
        </p:txBody>
      </p:sp>
    </p:spTree>
    <p:extLst>
      <p:ext uri="{BB962C8B-B14F-4D97-AF65-F5344CB8AC3E}">
        <p14:creationId xmlns="" xmlns:p14="http://schemas.microsoft.com/office/powerpoint/2010/main" val="17028329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A6"/>
          <p:cNvPicPr>
            <a:picLocks noChangeAspect="1" noChangeArrowheads="1"/>
          </p:cNvPicPr>
          <p:nvPr/>
        </p:nvPicPr>
        <p:blipFill>
          <a:blip r:embed="rId2" cstate="print">
            <a:clrChange>
              <a:clrFrom>
                <a:srgbClr val="333333"/>
              </a:clrFrom>
              <a:clrTo>
                <a:srgbClr val="333333">
                  <a:alpha val="0"/>
                </a:srgbClr>
              </a:clrTo>
            </a:clrChange>
            <a:extLst>
              <a:ext uri="{28A0092B-C50C-407E-A947-70E740481C1C}">
                <a14:useLocalDpi xmlns="" xmlns:a14="http://schemas.microsoft.com/office/drawing/2010/main" val="0"/>
              </a:ext>
            </a:extLst>
          </a:blip>
          <a:srcRect/>
          <a:stretch>
            <a:fillRect/>
          </a:stretch>
        </p:blipFill>
        <p:spPr bwMode="auto">
          <a:xfrm>
            <a:off x="8807449" y="1204947"/>
            <a:ext cx="3160648" cy="3880237"/>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Box 1"/>
          <p:cNvSpPr txBox="1"/>
          <p:nvPr/>
        </p:nvSpPr>
        <p:spPr>
          <a:xfrm>
            <a:off x="334566" y="930266"/>
            <a:ext cx="8662887" cy="4226926"/>
          </a:xfrm>
          <a:prstGeom prst="rect">
            <a:avLst/>
          </a:prstGeom>
          <a:noFill/>
        </p:spPr>
        <p:txBody>
          <a:bodyPr wrap="square" rtlCol="0">
            <a:spAutoFit/>
          </a:bodyPr>
          <a:lstStyle/>
          <a:p>
            <a:pPr indent="711200" algn="just">
              <a:lnSpc>
                <a:spcPts val="5500"/>
              </a:lnSpc>
              <a:spcAft>
                <a:spcPts val="0"/>
              </a:spcAft>
              <a:tabLst>
                <a:tab pos="2250440" algn="l"/>
              </a:tabLst>
            </a:pPr>
            <a:r>
              <a:rPr lang="zh-CN" altLang="zh-CN" sz="2800" kern="100" dirty="0">
                <a:latin typeface="Times New Roman"/>
                <a:ea typeface="华文细黑"/>
                <a:cs typeface="Times New Roman"/>
              </a:rPr>
              <a:t>李白</a:t>
            </a:r>
            <a:r>
              <a:rPr lang="en-US" altLang="zh-CN" sz="2800" kern="100" dirty="0">
                <a:latin typeface="Times New Roman"/>
                <a:ea typeface="华文细黑"/>
                <a:cs typeface="Courier New"/>
              </a:rPr>
              <a:t>(701—762)</a:t>
            </a:r>
            <a:r>
              <a:rPr lang="zh-CN" altLang="zh-CN" sz="2800" kern="100" dirty="0">
                <a:latin typeface="Times New Roman"/>
                <a:ea typeface="华文细黑"/>
                <a:cs typeface="Times New Roman"/>
              </a:rPr>
              <a:t>，字太白，号青莲居士。唐朝著名诗人，也是中国最著名的诗人之一，好剑术，志气宏放，是我国文学史上继屈原之后又一伟大的浪漫主义诗人，有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诗仙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之称。与杜甫合称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李杜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。代表作有《蜀道难》、《行路难》、《梦游天姥吟留别》、《将进酒》等诗篇，有《李太白集》传世。</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14904990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2558" y="905939"/>
            <a:ext cx="11565783" cy="2595069"/>
          </a:xfrm>
          <a:prstGeom prst="rect">
            <a:avLst/>
          </a:prstGeom>
          <a:noFill/>
        </p:spPr>
        <p:txBody>
          <a:bodyPr wrap="square" rtlCol="0">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置酒群芳，饮酒赋诗，自古为文人一大乐事。春风习习，百芳争艳，此情焉能不伸；及至秉烛夜游，可谓率性而为，雅怀至极。及至此时，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谪仙人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自然诗心大作，胸襟大开。此文即是李白于某个春夜在桃李园宴请各位堂弟所作的序文。</a:t>
            </a:r>
            <a:endParaRPr lang="zh-CN" altLang="zh-CN" sz="1050" kern="100" dirty="0">
              <a:effectLst/>
              <a:latin typeface="宋体"/>
              <a:cs typeface="Courier New"/>
            </a:endParaRPr>
          </a:p>
        </p:txBody>
      </p:sp>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写作背景</a:t>
            </a:r>
            <a:endParaRPr lang="zh-CN" altLang="en-US" sz="2400" kern="0" dirty="0">
              <a:solidFill>
                <a:sysClr val="window" lastClr="FFFFFF"/>
              </a:solidFill>
              <a:effectLst/>
              <a:latin typeface="微软雅黑" pitchFamily="34" charset="-122"/>
              <a:ea typeface="微软雅黑"/>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二</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15422915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06574" y="1117711"/>
            <a:ext cx="11344407" cy="1384995"/>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通假字</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solidFill>
                  <a:srgbClr val="FF0000"/>
                </a:solidFill>
                <a:latin typeface="Times New Roman"/>
                <a:ea typeface="华文细黑"/>
                <a:cs typeface="Times New Roman"/>
              </a:rPr>
              <a:t>序</a:t>
            </a:r>
            <a:r>
              <a:rPr lang="zh-CN" altLang="zh-CN" sz="2800" kern="100" dirty="0">
                <a:latin typeface="Times New Roman"/>
                <a:ea typeface="华文细黑"/>
                <a:cs typeface="Times New Roman"/>
              </a:rPr>
              <a:t>天伦之乐事。</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通</a:t>
            </a:r>
            <a:r>
              <a:rPr lang="en-US" altLang="zh-CN" sz="2800" kern="100" dirty="0">
                <a:latin typeface="Times New Roman"/>
                <a:ea typeface="华文细黑"/>
                <a:cs typeface="Courier New"/>
              </a:rPr>
              <a:t>______</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24" name="矩形 23"/>
          <p:cNvSpPr/>
          <p:nvPr/>
        </p:nvSpPr>
        <p:spPr>
          <a:xfrm>
            <a:off x="406574" y="47667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itchFamily="34" charset="-122"/>
                <a:ea typeface="微软雅黑"/>
              </a:rPr>
              <a:t>基础梳理</a:t>
            </a:r>
            <a:endParaRPr lang="zh-CN" altLang="en-US" sz="2400" kern="0" dirty="0">
              <a:solidFill>
                <a:sysClr val="window" lastClr="FFFFFF"/>
              </a:solidFill>
              <a:latin typeface="微软雅黑" pitchFamily="34" charset="-122"/>
              <a:ea typeface="微软雅黑"/>
            </a:endParaRPr>
          </a:p>
        </p:txBody>
      </p:sp>
      <p:sp>
        <p:nvSpPr>
          <p:cNvPr id="25" name="矩形 24"/>
          <p:cNvSpPr/>
          <p:nvPr/>
        </p:nvSpPr>
        <p:spPr>
          <a:xfrm>
            <a:off x="-2526" y="476672"/>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三</a:t>
            </a:r>
            <a:endParaRPr lang="zh-CN" altLang="en-US" sz="2400" kern="0" dirty="0">
              <a:solidFill>
                <a:sysClr val="window" lastClr="FFFFFF"/>
              </a:solidFill>
              <a:latin typeface="微软雅黑" pitchFamily="34" charset="-122"/>
              <a:ea typeface="微软雅黑"/>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430910" y="1844824"/>
            <a:ext cx="1261884" cy="523220"/>
          </a:xfrm>
          <a:prstGeom prst="rect">
            <a:avLst/>
          </a:prstGeom>
        </p:spPr>
        <p:txBody>
          <a:bodyPr wrap="none">
            <a:spAutoFit/>
          </a:bodyPr>
          <a:lstStyle/>
          <a:p>
            <a:r>
              <a:rPr lang="en-US" altLang="zh-CN" sz="2800" kern="10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叙</a:t>
            </a:r>
            <a:r>
              <a:rPr lang="en-US" altLang="zh-CN" sz="2800" kern="100" dirty="0">
                <a:solidFill>
                  <a:srgbClr val="3333FF"/>
                </a:solidFill>
                <a:latin typeface="宋体"/>
                <a:ea typeface="华文细黑"/>
                <a:cs typeface="Times New Roman"/>
              </a:rPr>
              <a:t>”</a:t>
            </a:r>
            <a:endParaRPr lang="zh-CN" altLang="en-US" sz="2800" dirty="0">
              <a:solidFill>
                <a:srgbClr val="3333FF"/>
              </a:solidFill>
            </a:endParaRPr>
          </a:p>
        </p:txBody>
      </p:sp>
      <p:sp>
        <p:nvSpPr>
          <p:cNvPr id="7" name="矩形 6"/>
          <p:cNvSpPr/>
          <p:nvPr/>
        </p:nvSpPr>
        <p:spPr>
          <a:xfrm>
            <a:off x="5015086" y="1844824"/>
            <a:ext cx="902811"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叙说</a:t>
            </a:r>
            <a:endParaRPr lang="zh-CN" altLang="en-US" sz="2800" kern="100" dirty="0">
              <a:solidFill>
                <a:srgbClr val="3333FF"/>
              </a:solidFill>
              <a:latin typeface="宋体"/>
              <a:ea typeface="华文细黑"/>
              <a:cs typeface="Times New Roman"/>
            </a:endParaRPr>
          </a:p>
        </p:txBody>
      </p:sp>
    </p:spTree>
    <p:extLst>
      <p:ext uri="{BB962C8B-B14F-4D97-AF65-F5344CB8AC3E}">
        <p14:creationId xmlns="" xmlns:p14="http://schemas.microsoft.com/office/powerpoint/2010/main" val="10737815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6" grpId="0"/>
      <p:bldP spid="6" grpId="1"/>
      <p:bldP spid="7" grpId="0"/>
      <p:bldP spid="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9440" y="546870"/>
            <a:ext cx="11572430" cy="3323987"/>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解释词语</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万物之</a:t>
            </a:r>
            <a:r>
              <a:rPr lang="zh-CN" altLang="zh-CN" sz="2800" kern="100" dirty="0">
                <a:solidFill>
                  <a:srgbClr val="FF0000"/>
                </a:solidFill>
                <a:latin typeface="Times New Roman"/>
                <a:ea typeface="华文细黑"/>
                <a:cs typeface="Times New Roman"/>
              </a:rPr>
              <a:t>逆旅</a:t>
            </a:r>
            <a:r>
              <a:rPr lang="zh-CN" altLang="zh-CN" sz="2800" kern="100" dirty="0">
                <a:latin typeface="Times New Roman"/>
                <a:ea typeface="华文细黑"/>
                <a:cs typeface="Times New Roman"/>
              </a:rPr>
              <a:t>也</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____________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百代之</a:t>
            </a:r>
            <a:r>
              <a:rPr lang="zh-CN" altLang="zh-CN" sz="2800" kern="100" dirty="0">
                <a:solidFill>
                  <a:srgbClr val="FF0000"/>
                </a:solidFill>
                <a:latin typeface="Times New Roman"/>
                <a:ea typeface="华文细黑"/>
                <a:cs typeface="Times New Roman"/>
              </a:rPr>
              <a:t>过客</a:t>
            </a:r>
            <a:r>
              <a:rPr lang="zh-CN" altLang="zh-CN" sz="2800" kern="100" dirty="0">
                <a:latin typeface="Times New Roman"/>
                <a:ea typeface="华文细黑"/>
                <a:cs typeface="Times New Roman"/>
              </a:rPr>
              <a:t>也</a:t>
            </a:r>
            <a:r>
              <a:rPr lang="zh-CN" altLang="zh-CN" sz="2800" kern="100" dirty="0" smtClean="0">
                <a:latin typeface="Times New Roman"/>
                <a:ea typeface="华文细黑"/>
                <a:cs typeface="Times New Roman"/>
              </a:rPr>
              <a:t>：</a:t>
            </a:r>
            <a:r>
              <a:rPr lang="en-US" altLang="zh-CN" sz="2800" kern="100" dirty="0" smtClean="0">
                <a:latin typeface="+mj-ea"/>
                <a:cs typeface="Times New Roman"/>
              </a:rPr>
              <a:t>____________ </a:t>
            </a:r>
            <a:r>
              <a:rPr lang="en-US" altLang="zh-CN" sz="2800"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古人</a:t>
            </a:r>
            <a:r>
              <a:rPr lang="zh-CN" altLang="zh-CN" sz="2800" kern="100" dirty="0">
                <a:solidFill>
                  <a:srgbClr val="FF0000"/>
                </a:solidFill>
                <a:latin typeface="Times New Roman"/>
                <a:ea typeface="华文细黑"/>
                <a:cs typeface="Times New Roman"/>
              </a:rPr>
              <a:t>秉</a:t>
            </a:r>
            <a:r>
              <a:rPr lang="zh-CN" altLang="zh-CN" sz="2800" kern="100" dirty="0">
                <a:latin typeface="Times New Roman"/>
                <a:ea typeface="华文细黑"/>
                <a:cs typeface="Times New Roman"/>
              </a:rPr>
              <a:t>烛夜游</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(4)</a:t>
            </a:r>
            <a:r>
              <a:rPr lang="zh-CN" altLang="zh-CN" sz="2800" kern="100" dirty="0">
                <a:latin typeface="Times New Roman"/>
                <a:ea typeface="华文细黑"/>
                <a:cs typeface="Times New Roman"/>
              </a:rPr>
              <a:t>况阳春召我以</a:t>
            </a:r>
            <a:r>
              <a:rPr lang="zh-CN" altLang="zh-CN" sz="2800" kern="100" dirty="0">
                <a:solidFill>
                  <a:srgbClr val="FF0000"/>
                </a:solidFill>
                <a:latin typeface="Times New Roman"/>
                <a:ea typeface="华文细黑"/>
                <a:cs typeface="Times New Roman"/>
              </a:rPr>
              <a:t>烟景</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3468072" y="1258138"/>
            <a:ext cx="2339102" cy="544465"/>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客舍，旅馆。</a:t>
            </a:r>
            <a:endParaRPr lang="zh-CN" altLang="en-US" sz="2800" kern="100" dirty="0">
              <a:solidFill>
                <a:srgbClr val="3333FF"/>
              </a:solidFill>
              <a:latin typeface="宋体"/>
              <a:ea typeface="华文细黑"/>
              <a:cs typeface="Times New Roman"/>
            </a:endParaRPr>
          </a:p>
        </p:txBody>
      </p:sp>
      <p:sp>
        <p:nvSpPr>
          <p:cNvPr id="8" name="矩形 7"/>
          <p:cNvSpPr/>
          <p:nvPr/>
        </p:nvSpPr>
        <p:spPr>
          <a:xfrm>
            <a:off x="3468072" y="1906210"/>
            <a:ext cx="2339102" cy="544465"/>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过往的客人。</a:t>
            </a:r>
            <a:endParaRPr lang="zh-CN" altLang="en-US" sz="2800" kern="100" dirty="0">
              <a:solidFill>
                <a:srgbClr val="3333FF"/>
              </a:solidFill>
              <a:latin typeface="宋体"/>
              <a:ea typeface="华文细黑"/>
              <a:cs typeface="Times New Roman"/>
            </a:endParaRPr>
          </a:p>
        </p:txBody>
      </p:sp>
      <p:sp>
        <p:nvSpPr>
          <p:cNvPr id="17" name="矩形 16"/>
          <p:cNvSpPr/>
          <p:nvPr/>
        </p:nvSpPr>
        <p:spPr>
          <a:xfrm>
            <a:off x="3536211" y="2516679"/>
            <a:ext cx="902811" cy="475655"/>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执。</a:t>
            </a:r>
            <a:endParaRPr lang="zh-CN" altLang="en-US" sz="2800" kern="100" dirty="0">
              <a:solidFill>
                <a:srgbClr val="3333FF"/>
              </a:solidFill>
              <a:latin typeface="宋体"/>
              <a:ea typeface="华文细黑"/>
              <a:cs typeface="Times New Roman"/>
            </a:endParaRPr>
          </a:p>
        </p:txBody>
      </p:sp>
      <p:sp>
        <p:nvSpPr>
          <p:cNvPr id="22" name="矩形 21"/>
          <p:cNvSpPr/>
          <p:nvPr/>
        </p:nvSpPr>
        <p:spPr>
          <a:xfrm>
            <a:off x="4150990" y="3173716"/>
            <a:ext cx="1261884" cy="475655"/>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风景。</a:t>
            </a:r>
            <a:endParaRPr lang="zh-CN" altLang="en-US" sz="2800" kern="100" dirty="0">
              <a:solidFill>
                <a:srgbClr val="3333FF"/>
              </a:solidFill>
              <a:latin typeface="宋体"/>
              <a:ea typeface="华文细黑"/>
              <a:cs typeface="Times New Roman"/>
            </a:endParaRPr>
          </a:p>
        </p:txBody>
      </p:sp>
    </p:spTree>
    <p:extLst>
      <p:ext uri="{BB962C8B-B14F-4D97-AF65-F5344CB8AC3E}">
        <p14:creationId xmlns="" xmlns:p14="http://schemas.microsoft.com/office/powerpoint/2010/main" val="19254040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7"/>
                                        </p:tgtEl>
                                      </p:cBhvr>
                                    </p:animEffect>
                                    <p:set>
                                      <p:cBhvr>
                                        <p:cTn id="33" dur="1" fill="hold">
                                          <p:stCondLst>
                                            <p:cond delay="499"/>
                                          </p:stCondLst>
                                        </p:cTn>
                                        <p:tgtEl>
                                          <p:spTgt spid="1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2"/>
                                        </p:tgtEl>
                                      </p:cBhvr>
                                    </p:animEffect>
                                    <p:set>
                                      <p:cBhvr>
                                        <p:cTn id="36"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2" grpId="0"/>
      <p:bldP spid="2" grpId="1"/>
      <p:bldP spid="8" grpId="0"/>
      <p:bldP spid="8" grpId="1"/>
      <p:bldP spid="17" grpId="0"/>
      <p:bldP spid="17" grpId="1"/>
      <p:bldP spid="22" grpId="0"/>
      <p:bldP spid="2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255994"/>
            <a:ext cx="11572430" cy="5909310"/>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古今异义</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solidFill>
                  <a:srgbClr val="FF0000"/>
                </a:solidFill>
                <a:latin typeface="Times New Roman"/>
                <a:ea typeface="华文细黑"/>
                <a:cs typeface="Times New Roman"/>
              </a:rPr>
              <a:t>大块</a:t>
            </a:r>
            <a:r>
              <a:rPr lang="en-US" altLang="zh-CN" sz="2800" kern="100" baseline="30000" dirty="0">
                <a:latin typeface="宋体"/>
                <a:ea typeface="华文细黑"/>
                <a:cs typeface="Times New Roman"/>
              </a:rPr>
              <a:t>①</a:t>
            </a:r>
            <a:r>
              <a:rPr lang="zh-CN" altLang="zh-CN" sz="2800" kern="100" dirty="0">
                <a:latin typeface="Times New Roman"/>
                <a:ea typeface="华文细黑"/>
                <a:cs typeface="Times New Roman"/>
              </a:rPr>
              <a:t>假我以</a:t>
            </a:r>
            <a:r>
              <a:rPr lang="zh-CN" altLang="zh-CN" sz="2800" kern="100" dirty="0">
                <a:solidFill>
                  <a:srgbClr val="FF0000"/>
                </a:solidFill>
                <a:latin typeface="Times New Roman"/>
                <a:ea typeface="华文细黑"/>
                <a:cs typeface="Times New Roman"/>
              </a:rPr>
              <a:t>文章</a:t>
            </a:r>
            <a:r>
              <a:rPr lang="en-US" altLang="zh-CN" sz="2800" kern="100" baseline="30000" dirty="0">
                <a:latin typeface="宋体"/>
                <a:ea typeface="华文细黑"/>
                <a:cs typeface="Times New Roman"/>
              </a:rPr>
              <a:t>②</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endParaRPr lang="zh-CN" altLang="zh-CN" sz="1050" u="sng"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______________________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群</a:t>
            </a:r>
            <a:r>
              <a:rPr lang="zh-CN" altLang="zh-CN" sz="2800" kern="100" dirty="0">
                <a:solidFill>
                  <a:srgbClr val="FF0000"/>
                </a:solidFill>
                <a:latin typeface="Times New Roman"/>
                <a:ea typeface="华文细黑"/>
                <a:cs typeface="Times New Roman"/>
              </a:rPr>
              <a:t>季</a:t>
            </a:r>
            <a:r>
              <a:rPr lang="zh-CN" altLang="zh-CN" sz="2800" kern="100" dirty="0">
                <a:latin typeface="Times New Roman"/>
                <a:ea typeface="华文细黑"/>
                <a:cs typeface="Times New Roman"/>
              </a:rPr>
              <a:t>俊秀</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1825876" y="1624146"/>
            <a:ext cx="1620957" cy="523220"/>
          </a:xfrm>
          <a:prstGeom prst="rect">
            <a:avLst/>
          </a:prstGeom>
        </p:spPr>
        <p:txBody>
          <a:bodyPr wrap="none">
            <a:spAutoFit/>
          </a:bodyPr>
          <a:lstStyle/>
          <a:p>
            <a:r>
              <a:rPr lang="zh-CN" altLang="zh-CN" sz="2800" kern="100" smtClean="0">
                <a:solidFill>
                  <a:srgbClr val="3333FF"/>
                </a:solidFill>
                <a:latin typeface="宋体"/>
                <a:ea typeface="华文细黑"/>
                <a:cs typeface="Times New Roman"/>
              </a:rPr>
              <a:t>大自然</a:t>
            </a:r>
            <a:r>
              <a:rPr lang="zh-CN" altLang="zh-CN" sz="2800" kern="100" dirty="0">
                <a:solidFill>
                  <a:srgbClr val="3333FF"/>
                </a:solidFill>
                <a:latin typeface="宋体"/>
                <a:ea typeface="华文细黑"/>
                <a:cs typeface="Times New Roman"/>
              </a:rPr>
              <a:t>。</a:t>
            </a:r>
            <a:endParaRPr lang="zh-CN" altLang="en-US" sz="2800" kern="100" dirty="0">
              <a:solidFill>
                <a:srgbClr val="3333FF"/>
              </a:solidFill>
              <a:latin typeface="宋体"/>
              <a:ea typeface="华文细黑"/>
              <a:cs typeface="Times New Roman"/>
            </a:endParaRPr>
          </a:p>
        </p:txBody>
      </p:sp>
      <p:sp>
        <p:nvSpPr>
          <p:cNvPr id="17" name="矩形 16"/>
          <p:cNvSpPr/>
          <p:nvPr/>
        </p:nvSpPr>
        <p:spPr>
          <a:xfrm>
            <a:off x="1465836" y="2272218"/>
            <a:ext cx="1980029"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大的块头。</a:t>
            </a:r>
            <a:endParaRPr lang="zh-CN" altLang="en-US" sz="2800" kern="100" dirty="0">
              <a:solidFill>
                <a:srgbClr val="3333FF"/>
              </a:solidFill>
              <a:latin typeface="宋体"/>
              <a:ea typeface="华文细黑"/>
              <a:cs typeface="Times New Roman"/>
            </a:endParaRPr>
          </a:p>
        </p:txBody>
      </p:sp>
      <p:sp>
        <p:nvSpPr>
          <p:cNvPr id="30" name="矩形 29"/>
          <p:cNvSpPr/>
          <p:nvPr/>
        </p:nvSpPr>
        <p:spPr>
          <a:xfrm>
            <a:off x="1825876" y="2920290"/>
            <a:ext cx="2339102"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错杂的色彩。</a:t>
            </a:r>
            <a:endParaRPr lang="zh-CN" altLang="en-US" sz="2800" kern="100" dirty="0">
              <a:solidFill>
                <a:srgbClr val="3333FF"/>
              </a:solidFill>
              <a:latin typeface="宋体"/>
              <a:ea typeface="华文细黑"/>
              <a:cs typeface="Times New Roman"/>
            </a:endParaRPr>
          </a:p>
        </p:txBody>
      </p:sp>
      <p:sp>
        <p:nvSpPr>
          <p:cNvPr id="8192" name="矩形 8191"/>
          <p:cNvSpPr/>
          <p:nvPr/>
        </p:nvSpPr>
        <p:spPr>
          <a:xfrm>
            <a:off x="1528693" y="3549198"/>
            <a:ext cx="4134465" cy="523221"/>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篇幅不很长的单篇作品。</a:t>
            </a:r>
            <a:endParaRPr lang="zh-CN" altLang="en-US" sz="2800" kern="100" dirty="0">
              <a:solidFill>
                <a:srgbClr val="3333FF"/>
              </a:solidFill>
              <a:latin typeface="宋体"/>
              <a:ea typeface="华文细黑"/>
              <a:cs typeface="Times New Roman"/>
            </a:endParaRPr>
          </a:p>
        </p:txBody>
      </p:sp>
      <p:sp>
        <p:nvSpPr>
          <p:cNvPr id="8195" name="矩形 8194"/>
          <p:cNvSpPr/>
          <p:nvPr/>
        </p:nvSpPr>
        <p:spPr>
          <a:xfrm>
            <a:off x="1524442" y="4845342"/>
            <a:ext cx="1261884"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弟弟。</a:t>
            </a:r>
            <a:endParaRPr lang="zh-CN" altLang="en-US" sz="2800" kern="100" dirty="0">
              <a:solidFill>
                <a:srgbClr val="3333FF"/>
              </a:solidFill>
              <a:latin typeface="宋体"/>
              <a:ea typeface="华文细黑"/>
              <a:cs typeface="Times New Roman"/>
            </a:endParaRPr>
          </a:p>
        </p:txBody>
      </p:sp>
      <p:sp>
        <p:nvSpPr>
          <p:cNvPr id="8197" name="矩形 8196"/>
          <p:cNvSpPr/>
          <p:nvPr/>
        </p:nvSpPr>
        <p:spPr>
          <a:xfrm>
            <a:off x="1486694" y="5445224"/>
            <a:ext cx="1261884" cy="475655"/>
          </a:xfrm>
          <a:prstGeom prst="rect">
            <a:avLst/>
          </a:prstGeom>
        </p:spPr>
        <p:txBody>
          <a:bodyPr wrap="none">
            <a:spAutoFit/>
          </a:bodyPr>
          <a:lstStyle/>
          <a:p>
            <a:r>
              <a:rPr lang="zh-CN" altLang="zh-CN" sz="2800" kern="100">
                <a:solidFill>
                  <a:srgbClr val="3333FF"/>
                </a:solidFill>
                <a:latin typeface="宋体"/>
                <a:ea typeface="华文细黑"/>
                <a:cs typeface="Times New Roman"/>
              </a:rPr>
              <a:t>季节。</a:t>
            </a:r>
            <a:endParaRPr lang="zh-CN" altLang="en-US" sz="2800" kern="100">
              <a:solidFill>
                <a:srgbClr val="3333FF"/>
              </a:solidFill>
              <a:latin typeface="宋体"/>
              <a:ea typeface="华文细黑"/>
              <a:cs typeface="Times New Roman"/>
            </a:endParaRPr>
          </a:p>
        </p:txBody>
      </p:sp>
    </p:spTree>
    <p:extLst>
      <p:ext uri="{BB962C8B-B14F-4D97-AF65-F5344CB8AC3E}">
        <p14:creationId xmlns="" xmlns:p14="http://schemas.microsoft.com/office/powerpoint/2010/main" val="2216961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blinds(horizontal)">
                                      <p:cBhvr>
                                        <p:cTn id="15" dur="500"/>
                                        <p:tgtEl>
                                          <p:spTgt spid="30"/>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192"/>
                                        </p:tgtEl>
                                        <p:attrNameLst>
                                          <p:attrName>style.visibility</p:attrName>
                                        </p:attrNameLst>
                                      </p:cBhvr>
                                      <p:to>
                                        <p:strVal val="visible"/>
                                      </p:to>
                                    </p:set>
                                    <p:animEffect transition="in" filter="blinds(horizontal)">
                                      <p:cBhvr>
                                        <p:cTn id="18" dur="500"/>
                                        <p:tgtEl>
                                          <p:spTgt spid="819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8195"/>
                                        </p:tgtEl>
                                        <p:attrNameLst>
                                          <p:attrName>style.visibility</p:attrName>
                                        </p:attrNameLst>
                                      </p:cBhvr>
                                      <p:to>
                                        <p:strVal val="visible"/>
                                      </p:to>
                                    </p:set>
                                    <p:animEffect transition="in" filter="blinds(horizontal)">
                                      <p:cBhvr>
                                        <p:cTn id="23" dur="500"/>
                                        <p:tgtEl>
                                          <p:spTgt spid="8195"/>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8197"/>
                                        </p:tgtEl>
                                        <p:attrNameLst>
                                          <p:attrName>style.visibility</p:attrName>
                                        </p:attrNameLst>
                                      </p:cBhvr>
                                      <p:to>
                                        <p:strVal val="visible"/>
                                      </p:to>
                                    </p:set>
                                    <p:animEffect transition="in" filter="blinds(horizontal)">
                                      <p:cBhvr>
                                        <p:cTn id="26" dur="500"/>
                                        <p:tgtEl>
                                          <p:spTgt spid="819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7"/>
                                        </p:tgtEl>
                                      </p:cBhvr>
                                    </p:animEffect>
                                    <p:set>
                                      <p:cBhvr>
                                        <p:cTn id="34" dur="1" fill="hold">
                                          <p:stCondLst>
                                            <p:cond delay="499"/>
                                          </p:stCondLst>
                                        </p:cTn>
                                        <p:tgtEl>
                                          <p:spTgt spid="17"/>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30"/>
                                        </p:tgtEl>
                                      </p:cBhvr>
                                    </p:animEffect>
                                    <p:set>
                                      <p:cBhvr>
                                        <p:cTn id="37" dur="1" fill="hold">
                                          <p:stCondLst>
                                            <p:cond delay="499"/>
                                          </p:stCondLst>
                                        </p:cTn>
                                        <p:tgtEl>
                                          <p:spTgt spid="30"/>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8192"/>
                                        </p:tgtEl>
                                      </p:cBhvr>
                                    </p:animEffect>
                                    <p:set>
                                      <p:cBhvr>
                                        <p:cTn id="40" dur="1" fill="hold">
                                          <p:stCondLst>
                                            <p:cond delay="499"/>
                                          </p:stCondLst>
                                        </p:cTn>
                                        <p:tgtEl>
                                          <p:spTgt spid="8192"/>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8195"/>
                                        </p:tgtEl>
                                      </p:cBhvr>
                                    </p:animEffect>
                                    <p:set>
                                      <p:cBhvr>
                                        <p:cTn id="43" dur="1" fill="hold">
                                          <p:stCondLst>
                                            <p:cond delay="499"/>
                                          </p:stCondLst>
                                        </p:cTn>
                                        <p:tgtEl>
                                          <p:spTgt spid="819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8197"/>
                                        </p:tgtEl>
                                      </p:cBhvr>
                                    </p:animEffect>
                                    <p:set>
                                      <p:cBhvr>
                                        <p:cTn id="46" dur="1" fill="hold">
                                          <p:stCondLst>
                                            <p:cond delay="499"/>
                                          </p:stCondLst>
                                        </p:cTn>
                                        <p:tgtEl>
                                          <p:spTgt spid="8197"/>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0" grpId="0"/>
      <p:bldP spid="10" grpId="1"/>
      <p:bldP spid="17" grpId="0"/>
      <p:bldP spid="17" grpId="1"/>
      <p:bldP spid="30" grpId="0"/>
      <p:bldP spid="30" grpId="1"/>
      <p:bldP spid="8192" grpId="0"/>
      <p:bldP spid="8192" grpId="1"/>
      <p:bldP spid="8195" grpId="0"/>
      <p:bldP spid="8195" grpId="1"/>
      <p:bldP spid="8197" grpId="0"/>
      <p:bldP spid="8197"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476672"/>
            <a:ext cx="11457851" cy="2031325"/>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词类活用</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不有佳</a:t>
            </a:r>
            <a:r>
              <a:rPr lang="zh-CN" altLang="zh-CN" sz="2800" kern="100" dirty="0">
                <a:solidFill>
                  <a:srgbClr val="FF0000"/>
                </a:solidFill>
                <a:latin typeface="Times New Roman"/>
                <a:ea typeface="华文细黑"/>
                <a:cs typeface="Times New Roman"/>
              </a:rPr>
              <a:t>咏</a:t>
            </a:r>
            <a:r>
              <a:rPr lang="zh-CN" altLang="zh-CN" sz="2800" kern="100" dirty="0">
                <a:latin typeface="Times New Roman"/>
                <a:ea typeface="华文细黑"/>
                <a:cs typeface="Times New Roman"/>
              </a:rPr>
              <a:t>，何伸雅怀</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solidFill>
                  <a:srgbClr val="FF0000"/>
                </a:solidFill>
                <a:latin typeface="Times New Roman"/>
                <a:ea typeface="华文细黑"/>
                <a:cs typeface="Times New Roman"/>
              </a:rPr>
              <a:t>幽</a:t>
            </a:r>
            <a:r>
              <a:rPr lang="zh-CN" altLang="zh-CN" sz="2800" kern="100" dirty="0">
                <a:latin typeface="Times New Roman"/>
                <a:ea typeface="华文细黑"/>
                <a:cs typeface="Times New Roman"/>
              </a:rPr>
              <a:t>赏未已</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_________________________</a:t>
            </a:r>
            <a:endParaRPr lang="zh-CN" altLang="zh-CN" sz="1050" kern="100" dirty="0">
              <a:effectLst/>
              <a:latin typeface="+mj-ea"/>
              <a:ea typeface="+mj-ea"/>
              <a:cs typeface="Courier New"/>
            </a:endParaRP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6" name="矩形 15"/>
          <p:cNvSpPr/>
          <p:nvPr/>
        </p:nvSpPr>
        <p:spPr>
          <a:xfrm>
            <a:off x="2710830" y="1844824"/>
            <a:ext cx="4852610" cy="523220"/>
          </a:xfrm>
          <a:prstGeom prst="rect">
            <a:avLst/>
          </a:prstGeom>
        </p:spPr>
        <p:txBody>
          <a:bodyPr wrap="none">
            <a:spAutoFit/>
          </a:bodyPr>
          <a:lstStyle/>
          <a:p>
            <a:r>
              <a:rPr lang="zh-CN" altLang="en-US" sz="2800" kern="100" dirty="0">
                <a:solidFill>
                  <a:srgbClr val="3333FF"/>
                </a:solidFill>
                <a:latin typeface="Times New Roman"/>
                <a:ea typeface="华文细黑"/>
                <a:cs typeface="Times New Roman"/>
              </a:rPr>
              <a:t>形容词作名词，幽美的景色。</a:t>
            </a:r>
          </a:p>
        </p:txBody>
      </p:sp>
      <p:sp>
        <p:nvSpPr>
          <p:cNvPr id="19" name="矩形 18"/>
          <p:cNvSpPr/>
          <p:nvPr/>
        </p:nvSpPr>
        <p:spPr>
          <a:xfrm>
            <a:off x="4461326" y="1220535"/>
            <a:ext cx="3506088" cy="475655"/>
          </a:xfrm>
          <a:prstGeom prst="rect">
            <a:avLst/>
          </a:prstGeom>
        </p:spPr>
        <p:txBody>
          <a:bodyPr wrap="none">
            <a:spAutoFit/>
          </a:bodyPr>
          <a:lstStyle/>
          <a:p>
            <a:r>
              <a:rPr lang="zh-CN" altLang="en-US" sz="2800" kern="100" dirty="0">
                <a:solidFill>
                  <a:srgbClr val="3333FF"/>
                </a:solidFill>
                <a:latin typeface="Times New Roman"/>
                <a:ea typeface="华文细黑"/>
                <a:cs typeface="Times New Roman"/>
              </a:rPr>
              <a:t>动词作名词，诗歌 。</a:t>
            </a:r>
          </a:p>
        </p:txBody>
      </p:sp>
    </p:spTree>
    <p:extLst>
      <p:ext uri="{BB962C8B-B14F-4D97-AF65-F5344CB8AC3E}">
        <p14:creationId xmlns="" xmlns:p14="http://schemas.microsoft.com/office/powerpoint/2010/main" val="26843504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9"/>
                                        </p:tgtEl>
                                      </p:cBhvr>
                                    </p:animEffect>
                                    <p:set>
                                      <p:cBhvr>
                                        <p:cTn id="17" dur="1" fill="hold">
                                          <p:stCondLst>
                                            <p:cond delay="499"/>
                                          </p:stCondLst>
                                        </p:cTn>
                                        <p:tgtEl>
                                          <p:spTgt spid="1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6"/>
                                        </p:tgtEl>
                                      </p:cBhvr>
                                    </p:animEffect>
                                    <p:set>
                                      <p:cBhvr>
                                        <p:cTn id="20"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6" grpId="0"/>
      <p:bldP spid="16" grpId="1"/>
      <p:bldP spid="19" grpId="0"/>
      <p:bldP spid="1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692696"/>
            <a:ext cx="11457851" cy="2677656"/>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文言句式</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夫天地者，万物之逆旅也</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阳春召我以烟景</a:t>
            </a:r>
            <a:r>
              <a:rPr lang="zh-CN" altLang="zh-CN" sz="2800" kern="100" dirty="0" smtClean="0">
                <a:latin typeface="Times New Roman"/>
                <a:ea typeface="华文细黑"/>
                <a:cs typeface="Times New Roman"/>
              </a:rPr>
              <a:t>：</a:t>
            </a:r>
            <a:r>
              <a:rPr lang="en-US" altLang="zh-CN" sz="2800" kern="100" dirty="0" smtClean="0">
                <a:latin typeface="+mj-ea"/>
                <a:ea typeface="+mj-ea"/>
                <a:cs typeface="Times New Roman"/>
              </a:rPr>
              <a:t>__________</a:t>
            </a:r>
            <a:r>
              <a:rPr lang="zh-CN" altLang="zh-CN" sz="2800" kern="100" dirty="0">
                <a:latin typeface="+mj-ea"/>
                <a:ea typeface="+mj-ea"/>
                <a:cs typeface="Times New Roman"/>
              </a:rPr>
              <a:t>　</a:t>
            </a:r>
            <a:endParaRPr lang="zh-CN" altLang="zh-CN" sz="1050" kern="100" dirty="0">
              <a:latin typeface="+mj-ea"/>
              <a:ea typeface="+mj-ea"/>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会桃花之芳园</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effectLst/>
              <a:latin typeface="宋体"/>
              <a:cs typeface="Courier New"/>
            </a:endParaRPr>
          </a:p>
        </p:txBody>
      </p:sp>
      <p:sp>
        <p:nvSpPr>
          <p:cNvPr id="10" name="圆角矩形 9"/>
          <p:cNvSpPr/>
          <p:nvPr/>
        </p:nvSpPr>
        <p:spPr>
          <a:xfrm>
            <a:off x="10415686"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4" name="矩形 3"/>
          <p:cNvSpPr/>
          <p:nvPr/>
        </p:nvSpPr>
        <p:spPr>
          <a:xfrm>
            <a:off x="5266337" y="1412776"/>
            <a:ext cx="1620957" cy="475655"/>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判断句。</a:t>
            </a:r>
            <a:endParaRPr lang="zh-CN" altLang="en-US" sz="2800" kern="100" dirty="0">
              <a:solidFill>
                <a:srgbClr val="3333FF"/>
              </a:solidFill>
              <a:latin typeface="宋体"/>
              <a:ea typeface="华文细黑"/>
              <a:cs typeface="Times New Roman"/>
            </a:endParaRPr>
          </a:p>
        </p:txBody>
      </p:sp>
      <p:sp>
        <p:nvSpPr>
          <p:cNvPr id="7" name="矩形 6"/>
          <p:cNvSpPr/>
          <p:nvPr/>
        </p:nvSpPr>
        <p:spPr>
          <a:xfrm>
            <a:off x="3790950" y="2060848"/>
            <a:ext cx="1980029" cy="523220"/>
          </a:xfrm>
          <a:prstGeom prst="rect">
            <a:avLst/>
          </a:prstGeom>
        </p:spPr>
        <p:txBody>
          <a:bodyPr wrap="none">
            <a:spAutoFit/>
          </a:bodyPr>
          <a:lstStyle/>
          <a:p>
            <a:r>
              <a:rPr lang="zh-CN" altLang="zh-CN" sz="2800" kern="100">
                <a:solidFill>
                  <a:srgbClr val="3333FF"/>
                </a:solidFill>
                <a:latin typeface="宋体"/>
                <a:ea typeface="华文细黑"/>
                <a:cs typeface="Times New Roman"/>
              </a:rPr>
              <a:t>状语后置。</a:t>
            </a:r>
            <a:endParaRPr lang="zh-CN" altLang="en-US" sz="2800" kern="100">
              <a:solidFill>
                <a:srgbClr val="3333FF"/>
              </a:solidFill>
              <a:latin typeface="宋体"/>
              <a:ea typeface="华文细黑"/>
              <a:cs typeface="Times New Roman"/>
            </a:endParaRPr>
          </a:p>
        </p:txBody>
      </p:sp>
      <p:sp>
        <p:nvSpPr>
          <p:cNvPr id="13" name="矩形 12"/>
          <p:cNvSpPr/>
          <p:nvPr/>
        </p:nvSpPr>
        <p:spPr>
          <a:xfrm>
            <a:off x="3538145" y="2708920"/>
            <a:ext cx="1620957" cy="475655"/>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省略句。</a:t>
            </a:r>
            <a:endParaRPr lang="zh-CN" altLang="en-US" sz="2800" kern="100" dirty="0">
              <a:solidFill>
                <a:srgbClr val="3333FF"/>
              </a:solidFill>
              <a:latin typeface="宋体"/>
              <a:ea typeface="华文细黑"/>
              <a:cs typeface="Times New Roman"/>
            </a:endParaRPr>
          </a:p>
        </p:txBody>
      </p:sp>
    </p:spTree>
    <p:extLst>
      <p:ext uri="{BB962C8B-B14F-4D97-AF65-F5344CB8AC3E}">
        <p14:creationId xmlns="" xmlns:p14="http://schemas.microsoft.com/office/powerpoint/2010/main" val="11270683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4" grpId="0"/>
      <p:bldP spid="4" grpId="1"/>
      <p:bldP spid="7" grpId="0"/>
      <p:bldP spid="7" grpId="1"/>
      <p:bldP spid="13" grpId="0"/>
      <p:bldP spid="1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7384"/>
            <a:ext cx="12190412" cy="582887"/>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合作探究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华文新魏" pitchFamily="2" charset="-122"/>
                <a:ea typeface="华文新魏" pitchFamily="2" charset="-122"/>
              </a:rPr>
              <a:t>奇文共欣赏，疑义相与析</a:t>
            </a:r>
            <a:endParaRPr lang="zh-CN" altLang="en-US" sz="2400" b="1" kern="0" dirty="0">
              <a:solidFill>
                <a:schemeClr val="bg1"/>
              </a:solidFill>
              <a:latin typeface="华文新魏" pitchFamily="2" charset="-122"/>
              <a:ea typeface="华文新魏" pitchFamily="2" charset="-122"/>
            </a:endParaRPr>
          </a:p>
        </p:txBody>
      </p:sp>
      <p:sp>
        <p:nvSpPr>
          <p:cNvPr id="13" name="TextBox 12"/>
          <p:cNvSpPr txBox="1"/>
          <p:nvPr/>
        </p:nvSpPr>
        <p:spPr>
          <a:xfrm>
            <a:off x="118542" y="908720"/>
            <a:ext cx="2880321" cy="523220"/>
          </a:xfrm>
          <a:prstGeom prst="rect">
            <a:avLst/>
          </a:prstGeom>
          <a:noFill/>
        </p:spPr>
        <p:txBody>
          <a:bodyPr wrap="square" rtlCol="0">
            <a:spAutoFit/>
          </a:bodyPr>
          <a:lstStyle/>
          <a:p>
            <a:r>
              <a:rPr lang="zh-CN" altLang="en-US" sz="2800" b="1" dirty="0" smtClean="0">
                <a:solidFill>
                  <a:srgbClr val="0066FF"/>
                </a:solidFill>
                <a:latin typeface="微软雅黑" pitchFamily="34" charset="-122"/>
                <a:ea typeface="微软雅黑" pitchFamily="34" charset="-122"/>
              </a:rPr>
              <a:t>一 、结构</a:t>
            </a:r>
            <a:r>
              <a:rPr lang="zh-CN" altLang="en-US" sz="2800" b="1" dirty="0">
                <a:solidFill>
                  <a:srgbClr val="0066FF"/>
                </a:solidFill>
                <a:latin typeface="微软雅黑" pitchFamily="34" charset="-122"/>
                <a:ea typeface="微软雅黑" pitchFamily="34" charset="-122"/>
              </a:rPr>
              <a:t>图示</a:t>
            </a:r>
          </a:p>
        </p:txBody>
      </p:sp>
      <p:graphicFrame>
        <p:nvGraphicFramePr>
          <p:cNvPr id="2" name="对象 1"/>
          <p:cNvGraphicFramePr>
            <a:graphicFrameLocks noChangeAspect="1"/>
          </p:cNvGraphicFramePr>
          <p:nvPr>
            <p:extLst>
              <p:ext uri="{D42A27DB-BD31-4B8C-83A1-F6EECF244321}">
                <p14:modId xmlns="" xmlns:p14="http://schemas.microsoft.com/office/powerpoint/2010/main" val="3499968749"/>
              </p:ext>
            </p:extLst>
          </p:nvPr>
        </p:nvGraphicFramePr>
        <p:xfrm>
          <a:off x="2098675" y="2189311"/>
          <a:ext cx="6299200" cy="4264025"/>
        </p:xfrm>
        <a:graphic>
          <a:graphicData uri="http://schemas.openxmlformats.org/presentationml/2006/ole">
            <p:oleObj spid="_x0000_s5152" name="文档" r:id="rId3" imgW="6362213" imgH="4315739" progId="Word.Document.12">
              <p:embed/>
            </p:oleObj>
          </a:graphicData>
        </a:graphic>
      </p:graphicFrame>
      <p:sp>
        <p:nvSpPr>
          <p:cNvPr id="4" name="矩形 3"/>
          <p:cNvSpPr/>
          <p:nvPr/>
        </p:nvSpPr>
        <p:spPr>
          <a:xfrm>
            <a:off x="766614" y="2676469"/>
            <a:ext cx="543739" cy="2246769"/>
          </a:xfrm>
          <a:prstGeom prst="rect">
            <a:avLst/>
          </a:prstGeom>
        </p:spPr>
        <p:txBody>
          <a:bodyPr wrap="none">
            <a:spAutoFit/>
          </a:bodyPr>
          <a:lstStyle/>
          <a:p>
            <a:pPr algn="just">
              <a:spcAft>
                <a:spcPts val="0"/>
              </a:spcAft>
              <a:tabLst>
                <a:tab pos="2250440" algn="l"/>
              </a:tabLst>
            </a:pPr>
            <a:r>
              <a:rPr lang="zh-CN" altLang="en-US" sz="2800" kern="100" dirty="0" smtClean="0">
                <a:solidFill>
                  <a:schemeClr val="accent6">
                    <a:lumMod val="75000"/>
                  </a:schemeClr>
                </a:solidFill>
                <a:latin typeface="Times New Roman"/>
                <a:ea typeface="华文细黑"/>
                <a:cs typeface="Times New Roman"/>
              </a:rPr>
              <a:t>春</a:t>
            </a:r>
            <a:endParaRPr lang="en-US" altLang="zh-CN" sz="2800" kern="100" dirty="0" smtClean="0">
              <a:solidFill>
                <a:schemeClr val="accent6">
                  <a:lumMod val="75000"/>
                </a:schemeClr>
              </a:solidFill>
              <a:latin typeface="Times New Roman"/>
              <a:ea typeface="华文细黑"/>
              <a:cs typeface="Times New Roman"/>
            </a:endParaRPr>
          </a:p>
          <a:p>
            <a:pPr algn="just">
              <a:spcAft>
                <a:spcPts val="0"/>
              </a:spcAft>
              <a:tabLst>
                <a:tab pos="2250440" algn="l"/>
              </a:tabLst>
            </a:pPr>
            <a:r>
              <a:rPr lang="zh-CN" altLang="en-US" sz="2800" kern="100" dirty="0" smtClean="0">
                <a:solidFill>
                  <a:schemeClr val="accent6">
                    <a:lumMod val="75000"/>
                  </a:schemeClr>
                </a:solidFill>
                <a:latin typeface="Times New Roman"/>
                <a:ea typeface="华文细黑"/>
                <a:cs typeface="Times New Roman"/>
              </a:rPr>
              <a:t>夜</a:t>
            </a:r>
            <a:endParaRPr lang="en-US" altLang="zh-CN" sz="2800" kern="100" dirty="0" smtClean="0">
              <a:solidFill>
                <a:schemeClr val="accent6">
                  <a:lumMod val="75000"/>
                </a:schemeClr>
              </a:solidFill>
              <a:latin typeface="Times New Roman"/>
              <a:ea typeface="华文细黑"/>
              <a:cs typeface="Times New Roman"/>
            </a:endParaRPr>
          </a:p>
          <a:p>
            <a:pPr algn="just">
              <a:spcAft>
                <a:spcPts val="0"/>
              </a:spcAft>
              <a:tabLst>
                <a:tab pos="2250440" algn="l"/>
              </a:tabLst>
            </a:pPr>
            <a:r>
              <a:rPr lang="zh-CN" altLang="en-US" sz="2800" kern="100" dirty="0" smtClean="0">
                <a:solidFill>
                  <a:schemeClr val="accent6">
                    <a:lumMod val="75000"/>
                  </a:schemeClr>
                </a:solidFill>
                <a:latin typeface="Times New Roman"/>
                <a:ea typeface="华文细黑"/>
                <a:cs typeface="Times New Roman"/>
              </a:rPr>
              <a:t>宴</a:t>
            </a:r>
            <a:endParaRPr lang="en-US" altLang="zh-CN" sz="2800" kern="100" dirty="0" smtClean="0">
              <a:solidFill>
                <a:schemeClr val="accent6">
                  <a:lumMod val="75000"/>
                </a:schemeClr>
              </a:solidFill>
              <a:latin typeface="Times New Roman"/>
              <a:ea typeface="华文细黑"/>
              <a:cs typeface="Times New Roman"/>
            </a:endParaRPr>
          </a:p>
          <a:p>
            <a:pPr algn="just">
              <a:spcAft>
                <a:spcPts val="0"/>
              </a:spcAft>
              <a:tabLst>
                <a:tab pos="2250440" algn="l"/>
              </a:tabLst>
            </a:pPr>
            <a:r>
              <a:rPr lang="zh-CN" altLang="en-US" sz="2800" kern="100" dirty="0" smtClean="0">
                <a:solidFill>
                  <a:schemeClr val="accent6">
                    <a:lumMod val="75000"/>
                  </a:schemeClr>
                </a:solidFill>
                <a:latin typeface="Times New Roman"/>
                <a:ea typeface="华文细黑"/>
                <a:cs typeface="Times New Roman"/>
              </a:rPr>
              <a:t>诸</a:t>
            </a:r>
            <a:endParaRPr lang="en-US" altLang="zh-CN" sz="2800" kern="100" dirty="0" smtClean="0">
              <a:solidFill>
                <a:schemeClr val="accent6">
                  <a:lumMod val="75000"/>
                </a:schemeClr>
              </a:solidFill>
              <a:latin typeface="Times New Roman"/>
              <a:ea typeface="华文细黑"/>
              <a:cs typeface="Times New Roman"/>
            </a:endParaRPr>
          </a:p>
          <a:p>
            <a:pPr algn="just">
              <a:spcAft>
                <a:spcPts val="0"/>
              </a:spcAft>
              <a:tabLst>
                <a:tab pos="2250440" algn="l"/>
              </a:tabLst>
            </a:pPr>
            <a:r>
              <a:rPr lang="zh-CN" altLang="en-US" sz="2800" kern="100" dirty="0" smtClean="0">
                <a:solidFill>
                  <a:schemeClr val="accent6">
                    <a:lumMod val="75000"/>
                  </a:schemeClr>
                </a:solidFill>
                <a:latin typeface="Times New Roman"/>
                <a:ea typeface="华文细黑"/>
                <a:cs typeface="Times New Roman"/>
              </a:rPr>
              <a:t>从</a:t>
            </a:r>
            <a:endParaRPr lang="zh-CN" altLang="zh-CN" sz="2800" kern="100" dirty="0">
              <a:solidFill>
                <a:schemeClr val="accent6">
                  <a:lumMod val="75000"/>
                </a:schemeClr>
              </a:solidFill>
              <a:effectLst/>
              <a:latin typeface="宋体"/>
              <a:cs typeface="Courier New"/>
            </a:endParaRPr>
          </a:p>
        </p:txBody>
      </p:sp>
      <p:sp>
        <p:nvSpPr>
          <p:cNvPr id="7" name="矩形 6"/>
          <p:cNvSpPr/>
          <p:nvPr/>
        </p:nvSpPr>
        <p:spPr>
          <a:xfrm>
            <a:off x="1396926" y="2676469"/>
            <a:ext cx="543739" cy="2246769"/>
          </a:xfrm>
          <a:prstGeom prst="rect">
            <a:avLst/>
          </a:prstGeom>
        </p:spPr>
        <p:txBody>
          <a:bodyPr wrap="none">
            <a:spAutoFit/>
          </a:bodyPr>
          <a:lstStyle/>
          <a:p>
            <a:pPr lvl="0" algn="just">
              <a:tabLst>
                <a:tab pos="2250440" algn="l"/>
              </a:tabLst>
            </a:pPr>
            <a:r>
              <a:rPr lang="zh-CN" altLang="en-US" sz="2800" kern="100" dirty="0" smtClean="0">
                <a:solidFill>
                  <a:schemeClr val="accent6">
                    <a:lumMod val="75000"/>
                  </a:schemeClr>
                </a:solidFill>
                <a:latin typeface="Times New Roman"/>
                <a:ea typeface="华文细黑"/>
                <a:cs typeface="Times New Roman"/>
              </a:rPr>
              <a:t>弟</a:t>
            </a:r>
            <a:endParaRPr lang="en-US" altLang="zh-CN" sz="2800" kern="100" dirty="0" smtClean="0">
              <a:solidFill>
                <a:schemeClr val="accent6">
                  <a:lumMod val="75000"/>
                </a:schemeClr>
              </a:solidFill>
              <a:latin typeface="Times New Roman"/>
              <a:ea typeface="华文细黑"/>
              <a:cs typeface="Times New Roman"/>
            </a:endParaRPr>
          </a:p>
          <a:p>
            <a:pPr lvl="0" algn="just">
              <a:tabLst>
                <a:tab pos="2250440" algn="l"/>
              </a:tabLst>
            </a:pPr>
            <a:r>
              <a:rPr lang="zh-CN" altLang="en-US" sz="2800" kern="100" dirty="0" smtClean="0">
                <a:solidFill>
                  <a:schemeClr val="accent6">
                    <a:lumMod val="75000"/>
                  </a:schemeClr>
                </a:solidFill>
                <a:latin typeface="Times New Roman"/>
                <a:ea typeface="华文细黑"/>
                <a:cs typeface="Times New Roman"/>
              </a:rPr>
              <a:t>桃</a:t>
            </a:r>
            <a:endParaRPr lang="en-US" altLang="zh-CN" sz="2800" kern="100" dirty="0" smtClean="0">
              <a:solidFill>
                <a:schemeClr val="accent6">
                  <a:lumMod val="75000"/>
                </a:schemeClr>
              </a:solidFill>
              <a:latin typeface="Times New Roman"/>
              <a:ea typeface="华文细黑"/>
              <a:cs typeface="Times New Roman"/>
            </a:endParaRPr>
          </a:p>
          <a:p>
            <a:pPr lvl="0" algn="just">
              <a:tabLst>
                <a:tab pos="2250440" algn="l"/>
              </a:tabLst>
            </a:pPr>
            <a:r>
              <a:rPr lang="zh-CN" altLang="en-US" sz="2800" kern="100" dirty="0" smtClean="0">
                <a:solidFill>
                  <a:schemeClr val="accent6">
                    <a:lumMod val="75000"/>
                  </a:schemeClr>
                </a:solidFill>
                <a:latin typeface="Times New Roman"/>
                <a:ea typeface="华文细黑"/>
                <a:cs typeface="Times New Roman"/>
              </a:rPr>
              <a:t>李</a:t>
            </a:r>
            <a:endParaRPr lang="en-US" altLang="zh-CN" sz="2800" kern="100" dirty="0" smtClean="0">
              <a:solidFill>
                <a:schemeClr val="accent6">
                  <a:lumMod val="75000"/>
                </a:schemeClr>
              </a:solidFill>
              <a:latin typeface="Times New Roman"/>
              <a:ea typeface="华文细黑"/>
              <a:cs typeface="Times New Roman"/>
            </a:endParaRPr>
          </a:p>
          <a:p>
            <a:pPr lvl="0" algn="just">
              <a:tabLst>
                <a:tab pos="2250440" algn="l"/>
              </a:tabLst>
            </a:pPr>
            <a:r>
              <a:rPr lang="zh-CN" altLang="en-US" sz="2800" kern="100" dirty="0" smtClean="0">
                <a:solidFill>
                  <a:schemeClr val="accent6">
                    <a:lumMod val="75000"/>
                  </a:schemeClr>
                </a:solidFill>
                <a:latin typeface="Times New Roman"/>
                <a:ea typeface="华文细黑"/>
                <a:cs typeface="Times New Roman"/>
              </a:rPr>
              <a:t>园</a:t>
            </a:r>
            <a:endParaRPr lang="en-US" altLang="zh-CN" sz="2800" kern="100" dirty="0" smtClean="0">
              <a:solidFill>
                <a:schemeClr val="accent6">
                  <a:lumMod val="75000"/>
                </a:schemeClr>
              </a:solidFill>
              <a:latin typeface="Times New Roman"/>
              <a:ea typeface="华文细黑"/>
              <a:cs typeface="Times New Roman"/>
            </a:endParaRPr>
          </a:p>
          <a:p>
            <a:pPr lvl="0" algn="just">
              <a:tabLst>
                <a:tab pos="2250440" algn="l"/>
              </a:tabLst>
            </a:pPr>
            <a:r>
              <a:rPr lang="zh-CN" altLang="en-US" sz="2800" kern="100" dirty="0" smtClean="0">
                <a:solidFill>
                  <a:schemeClr val="accent6">
                    <a:lumMod val="75000"/>
                  </a:schemeClr>
                </a:solidFill>
                <a:latin typeface="Times New Roman"/>
                <a:ea typeface="华文细黑"/>
                <a:cs typeface="Times New Roman"/>
              </a:rPr>
              <a:t>序</a:t>
            </a:r>
            <a:endParaRPr lang="zh-CN" altLang="zh-CN" sz="2800" kern="100" dirty="0">
              <a:solidFill>
                <a:schemeClr val="accent6">
                  <a:lumMod val="75000"/>
                </a:schemeClr>
              </a:solidFill>
              <a:latin typeface="宋体"/>
              <a:cs typeface="Courier New"/>
            </a:endParaRPr>
          </a:p>
        </p:txBody>
      </p:sp>
      <p:sp>
        <p:nvSpPr>
          <p:cNvPr id="3" name="矩形 2"/>
          <p:cNvSpPr/>
          <p:nvPr/>
        </p:nvSpPr>
        <p:spPr>
          <a:xfrm>
            <a:off x="7337272" y="2773742"/>
            <a:ext cx="1620957" cy="1948739"/>
          </a:xfrm>
          <a:prstGeom prst="rect">
            <a:avLst/>
          </a:prstGeom>
        </p:spPr>
        <p:txBody>
          <a:bodyPr wrap="none">
            <a:spAutoFit/>
          </a:bodyPr>
          <a:lstStyle/>
          <a:p>
            <a:pPr>
              <a:lnSpc>
                <a:spcPct val="150000"/>
              </a:lnSpc>
            </a:pPr>
            <a:r>
              <a:rPr lang="zh-CN" altLang="zh-CN" sz="2800" kern="100" dirty="0" smtClean="0">
                <a:solidFill>
                  <a:schemeClr val="accent6">
                    <a:lumMod val="75000"/>
                  </a:schemeClr>
                </a:solidFill>
                <a:latin typeface="宋体"/>
                <a:ea typeface="华文细黑"/>
                <a:cs typeface="Times New Roman"/>
              </a:rPr>
              <a:t>烟景</a:t>
            </a:r>
            <a:endParaRPr lang="en-US" altLang="zh-CN" sz="2800" kern="100" dirty="0" smtClean="0">
              <a:solidFill>
                <a:schemeClr val="accent6">
                  <a:lumMod val="75000"/>
                </a:schemeClr>
              </a:solidFill>
              <a:latin typeface="宋体"/>
              <a:ea typeface="华文细黑"/>
              <a:cs typeface="Times New Roman"/>
            </a:endParaRPr>
          </a:p>
          <a:p>
            <a:pPr>
              <a:lnSpc>
                <a:spcPct val="150000"/>
              </a:lnSpc>
            </a:pPr>
            <a:r>
              <a:rPr lang="zh-CN" altLang="zh-CN" sz="2800" kern="100" dirty="0" smtClean="0">
                <a:solidFill>
                  <a:schemeClr val="accent6">
                    <a:lumMod val="75000"/>
                  </a:schemeClr>
                </a:solidFill>
                <a:latin typeface="宋体"/>
                <a:ea typeface="华文细黑"/>
                <a:cs typeface="Times New Roman"/>
              </a:rPr>
              <a:t>幽赏</a:t>
            </a:r>
            <a:endParaRPr lang="en-US" altLang="zh-CN" sz="2800" kern="100" dirty="0" smtClean="0">
              <a:solidFill>
                <a:schemeClr val="accent6">
                  <a:lumMod val="75000"/>
                </a:schemeClr>
              </a:solidFill>
              <a:latin typeface="宋体"/>
              <a:ea typeface="华文细黑"/>
              <a:cs typeface="Times New Roman"/>
            </a:endParaRPr>
          </a:p>
          <a:p>
            <a:pPr>
              <a:lnSpc>
                <a:spcPct val="150000"/>
              </a:lnSpc>
            </a:pPr>
            <a:r>
              <a:rPr lang="zh-CN" altLang="zh-CN" sz="2800" kern="100" dirty="0" smtClean="0">
                <a:solidFill>
                  <a:schemeClr val="accent6">
                    <a:lumMod val="75000"/>
                  </a:schemeClr>
                </a:solidFill>
                <a:latin typeface="宋体"/>
                <a:ea typeface="华文细黑"/>
                <a:cs typeface="Times New Roman"/>
              </a:rPr>
              <a:t>醉月</a:t>
            </a:r>
            <a:r>
              <a:rPr lang="zh-CN" altLang="zh-CN" sz="2800" kern="100" dirty="0">
                <a:solidFill>
                  <a:schemeClr val="accent6">
                    <a:lumMod val="75000"/>
                  </a:schemeClr>
                </a:solidFill>
                <a:latin typeface="宋体"/>
                <a:ea typeface="华文细黑"/>
                <a:cs typeface="Times New Roman"/>
              </a:rPr>
              <a:t>　　</a:t>
            </a:r>
            <a:endParaRPr lang="zh-CN" altLang="en-US" sz="2800" kern="100" dirty="0">
              <a:solidFill>
                <a:schemeClr val="accent6">
                  <a:lumMod val="75000"/>
                </a:schemeClr>
              </a:solidFill>
              <a:latin typeface="宋体"/>
              <a:ea typeface="华文细黑"/>
              <a:cs typeface="Times New Roman"/>
            </a:endParaRPr>
          </a:p>
        </p:txBody>
      </p:sp>
      <p:sp>
        <p:nvSpPr>
          <p:cNvPr id="9" name="矩形 8"/>
          <p:cNvSpPr/>
          <p:nvPr/>
        </p:nvSpPr>
        <p:spPr>
          <a:xfrm>
            <a:off x="8561408" y="2909262"/>
            <a:ext cx="543739" cy="1815882"/>
          </a:xfrm>
          <a:prstGeom prst="rect">
            <a:avLst/>
          </a:prstGeom>
        </p:spPr>
        <p:txBody>
          <a:bodyPr wrap="none">
            <a:spAutoFit/>
          </a:bodyPr>
          <a:lstStyle/>
          <a:p>
            <a:pPr lvl="0"/>
            <a:r>
              <a:rPr lang="zh-CN" altLang="zh-CN" sz="2800" kern="100" dirty="0" smtClean="0">
                <a:solidFill>
                  <a:srgbClr val="F79646">
                    <a:lumMod val="75000"/>
                  </a:srgbClr>
                </a:solidFill>
                <a:latin typeface="宋体"/>
                <a:ea typeface="华文细黑"/>
                <a:cs typeface="Times New Roman"/>
              </a:rPr>
              <a:t>性</a:t>
            </a:r>
            <a:endParaRPr lang="en-US" altLang="zh-CN" sz="2800" kern="100" dirty="0" smtClean="0">
              <a:solidFill>
                <a:srgbClr val="F79646">
                  <a:lumMod val="75000"/>
                </a:srgbClr>
              </a:solidFill>
              <a:latin typeface="宋体"/>
              <a:ea typeface="华文细黑"/>
              <a:cs typeface="Times New Roman"/>
            </a:endParaRPr>
          </a:p>
          <a:p>
            <a:pPr lvl="0"/>
            <a:r>
              <a:rPr lang="zh-CN" altLang="zh-CN" sz="2800" kern="100" dirty="0" smtClean="0">
                <a:solidFill>
                  <a:srgbClr val="F79646">
                    <a:lumMod val="75000"/>
                  </a:srgbClr>
                </a:solidFill>
                <a:latin typeface="宋体"/>
                <a:ea typeface="华文细黑"/>
                <a:cs typeface="Times New Roman"/>
              </a:rPr>
              <a:t>情</a:t>
            </a:r>
            <a:endParaRPr lang="en-US" altLang="zh-CN" sz="2800" kern="100" dirty="0" smtClean="0">
              <a:solidFill>
                <a:srgbClr val="F79646">
                  <a:lumMod val="75000"/>
                </a:srgbClr>
              </a:solidFill>
              <a:latin typeface="宋体"/>
              <a:ea typeface="华文细黑"/>
              <a:cs typeface="Times New Roman"/>
            </a:endParaRPr>
          </a:p>
          <a:p>
            <a:pPr lvl="0"/>
            <a:r>
              <a:rPr lang="zh-CN" altLang="zh-CN" sz="2800" kern="100" dirty="0" smtClean="0">
                <a:solidFill>
                  <a:srgbClr val="F79646">
                    <a:lumMod val="75000"/>
                  </a:srgbClr>
                </a:solidFill>
                <a:latin typeface="宋体"/>
                <a:ea typeface="华文细黑"/>
                <a:cs typeface="Times New Roman"/>
              </a:rPr>
              <a:t>中</a:t>
            </a:r>
            <a:endParaRPr lang="en-US" altLang="zh-CN" sz="2800" kern="100" dirty="0" smtClean="0">
              <a:solidFill>
                <a:srgbClr val="F79646">
                  <a:lumMod val="75000"/>
                </a:srgbClr>
              </a:solidFill>
              <a:latin typeface="宋体"/>
              <a:ea typeface="华文细黑"/>
              <a:cs typeface="Times New Roman"/>
            </a:endParaRPr>
          </a:p>
          <a:p>
            <a:pPr lvl="0"/>
            <a:r>
              <a:rPr lang="zh-CN" altLang="zh-CN" sz="2800" kern="100" dirty="0" smtClean="0">
                <a:solidFill>
                  <a:srgbClr val="F79646">
                    <a:lumMod val="75000"/>
                  </a:srgbClr>
                </a:solidFill>
                <a:latin typeface="宋体"/>
                <a:ea typeface="华文细黑"/>
                <a:cs typeface="Times New Roman"/>
              </a:rPr>
              <a:t>人</a:t>
            </a:r>
            <a:endParaRPr lang="zh-CN" altLang="en-US" sz="2800" kern="100" dirty="0">
              <a:solidFill>
                <a:srgbClr val="F79646">
                  <a:lumMod val="75000"/>
                </a:srgbClr>
              </a:solidFill>
              <a:latin typeface="宋体"/>
              <a:ea typeface="华文细黑"/>
              <a:cs typeface="Times New Roman"/>
            </a:endParaRPr>
          </a:p>
        </p:txBody>
      </p:sp>
      <p:sp>
        <p:nvSpPr>
          <p:cNvPr id="10" name="左大括号 9"/>
          <p:cNvSpPr/>
          <p:nvPr/>
        </p:nvSpPr>
        <p:spPr>
          <a:xfrm>
            <a:off x="7049240" y="3053278"/>
            <a:ext cx="288032" cy="1503925"/>
          </a:xfrm>
          <a:prstGeom prst="leftBrace">
            <a:avLst/>
          </a:prstGeom>
          <a:ln w="127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 xmlns:p14="http://schemas.microsoft.com/office/powerpoint/2010/main" val="9571051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47478" y="724267"/>
            <a:ext cx="11671411" cy="5297021"/>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一、李白的这篇散文小品，多用典故。请分析本文的典故和思想性的联系。</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这些典故是和这篇文章的思想性紧密联系的。开头以庄子的</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浮生若梦</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引出夜宴，是有其社会原因的。当时政治黑暗，他怀有</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安黎元</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济苍生</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的壮志，却到处碰壁，无法实现，只好</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举杯销愁愁更愁</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，所以要及时行乐，热爱人生。中间部分</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群季俊秀，皆为惠连</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可见夜宴的人物是一些高雅的文人。最后用晋代石崇的金谷园内宴饮不能赋诗而罚酒的典故，展现作者与堂弟们赋诗咏怀，畅叙天伦之乐的情趣，展现作者开朗乐观的性格。这些典故对作品是有利无弊的</a:t>
            </a:r>
            <a:r>
              <a:rPr lang="zh-CN" altLang="zh-CN" sz="2800" kern="100" dirty="0" smtClean="0">
                <a:solidFill>
                  <a:srgbClr val="3333FF"/>
                </a:solidFill>
                <a:latin typeface="Times New Roman"/>
                <a:ea typeface="华文细黑"/>
                <a:cs typeface="Times New Roman"/>
              </a:rPr>
              <a:t>。</a:t>
            </a:r>
            <a:r>
              <a:rPr lang="en-US" altLang="zh-CN" sz="2800" kern="100" dirty="0" smtClean="0">
                <a:solidFill>
                  <a:srgbClr val="3333FF"/>
                </a:solidFill>
                <a:latin typeface="Times New Roman"/>
                <a:ea typeface="华文细黑"/>
                <a:cs typeface="Times New Roman"/>
              </a:rPr>
              <a:t> </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9" name="TextBox 18"/>
          <p:cNvSpPr txBox="1"/>
          <p:nvPr/>
        </p:nvSpPr>
        <p:spPr>
          <a:xfrm>
            <a:off x="247478" y="220211"/>
            <a:ext cx="2880321" cy="523220"/>
          </a:xfrm>
          <a:prstGeom prst="rect">
            <a:avLst/>
          </a:prstGeom>
          <a:noFill/>
        </p:spPr>
        <p:txBody>
          <a:bodyPr wrap="square" rtlCol="0">
            <a:spAutoFit/>
          </a:bodyPr>
          <a:lstStyle/>
          <a:p>
            <a:r>
              <a:rPr lang="zh-CN" altLang="en-US" sz="2800" b="1" dirty="0" smtClean="0">
                <a:solidFill>
                  <a:srgbClr val="0066FF"/>
                </a:solidFill>
                <a:latin typeface="微软雅黑" pitchFamily="34" charset="-122"/>
                <a:ea typeface="微软雅黑" pitchFamily="34" charset="-122"/>
              </a:rPr>
              <a:t>二、重点突破</a:t>
            </a:r>
            <a:endParaRPr lang="zh-CN" altLang="en-US" sz="2800" b="1" dirty="0">
              <a:solidFill>
                <a:srgbClr val="0066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210852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5144" y="1268760"/>
            <a:ext cx="11200124" cy="2595069"/>
          </a:xfrm>
          <a:prstGeom prst="rect">
            <a:avLst/>
          </a:prstGeom>
        </p:spPr>
        <p:txBody>
          <a:bodyPr wrap="square">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本文抒写了作者与堂弟们春夜宴饮于桃花盛开的园林，赋诗咏怀，畅叙天伦之乐的情趣，是一篇像诗一样优美的抒情小品，文中虽有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浮生若梦，为欢几何？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的颓废之语，但主要是抒发了热爱自然、热爱生活、热爱生命的豪情逸兴。</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41156269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1737" y="400141"/>
            <a:ext cx="11788125" cy="1948739"/>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二、将本文与王羲之的《兰亭集序》进行比较，说说魏晋人与唐人生命观和精神气质的异同，体会李白开朗乐观的性格，对自然、对友情、对生活的珍爱，和纵笔挥洒的才气</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5318118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211737" y="184117"/>
            <a:ext cx="11788125" cy="5827493"/>
          </a:xfrm>
          <a:prstGeom prst="rect">
            <a:avLst/>
          </a:prstGeom>
        </p:spPr>
        <p:txBody>
          <a:bodyPr wrap="square">
            <a:spAutoFit/>
          </a:bodyPr>
          <a:lstStyle/>
          <a:p>
            <a:pPr lvl="0" algn="just">
              <a:lnSpc>
                <a:spcPct val="150000"/>
              </a:lnSpc>
              <a:tabLst>
                <a:tab pos="2250440" algn="l"/>
              </a:tabLst>
            </a:pPr>
            <a:r>
              <a:rPr lang="zh-CN" altLang="zh-CN" sz="2800" b="1" kern="100" dirty="0">
                <a:solidFill>
                  <a:srgbClr val="C00000"/>
                </a:solidFill>
                <a:latin typeface="Times New Roman"/>
                <a:ea typeface="黑体"/>
                <a:cs typeface="Times New Roman"/>
              </a:rPr>
              <a:t>答案　</a:t>
            </a:r>
            <a:r>
              <a:rPr lang="zh-CN" altLang="zh-CN" sz="2800" kern="100" dirty="0">
                <a:solidFill>
                  <a:srgbClr val="3333FF"/>
                </a:solidFill>
                <a:latin typeface="Times New Roman"/>
                <a:ea typeface="华文细黑"/>
                <a:cs typeface="Times New Roman"/>
              </a:rPr>
              <a:t>《兰亭集序》和《桃李园序》同是记叙春日宴饮之乐，同是欣赏客观的自然风光，同是抒发自己的内心感受。但在感情格调上是有所不同的。王羲之感慨的是当时过境迁之后，游赏之乐便成了陈迹，欢乐和生命总是短暂的，必然</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终期于尽</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，所以发出了</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岂不痛哉</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悲夫</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的慨叹。而李白则有一种豁达、乐观的精神，他认为正因为人生短暂，才应珍视生命，爱惜光阴，</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秉烛夜游</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。他觉得美景是春天对自己的恩赐，他感到能和兄弟们一同咏歌、高谈、观花、赏月并举杯畅饮，乃是最大的乐趣！王羲之的《兰亭集序》低沉清幽。李白的《春夜宴诸从弟桃李园序》高亢明朗，情调自是不同。</a:t>
            </a:r>
            <a:r>
              <a:rPr lang="en-US" altLang="zh-CN" sz="2800" kern="100" dirty="0">
                <a:solidFill>
                  <a:srgbClr val="3333FF"/>
                </a:solidFill>
                <a:latin typeface="Times New Roman"/>
                <a:ea typeface="华文细黑"/>
                <a:cs typeface="Times New Roman"/>
              </a:rPr>
              <a:t> </a:t>
            </a:r>
            <a:endParaRPr lang="zh-CN" altLang="zh-CN" sz="1050" kern="100" dirty="0">
              <a:solidFill>
                <a:srgbClr val="3333FF"/>
              </a:solidFill>
              <a:latin typeface="宋体"/>
              <a:cs typeface="Courier New"/>
            </a:endParaRPr>
          </a:p>
        </p:txBody>
      </p:sp>
    </p:spTree>
    <p:extLst>
      <p:ext uri="{BB962C8B-B14F-4D97-AF65-F5344CB8AC3E}">
        <p14:creationId xmlns="" xmlns:p14="http://schemas.microsoft.com/office/powerpoint/2010/main" val="253225468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1065" y="250770"/>
            <a:ext cx="11788125" cy="5262979"/>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三、本文抒写了作者与堂弟们春夜宴饮于桃花盛开的园林，赋诗咏怀，畅叙天伦之乐的情趣。看似思想境界不高，你是怎么理解本文的思想感情的？</a:t>
            </a:r>
            <a:r>
              <a:rPr lang="en-US" altLang="zh-CN" sz="2800" kern="100" dirty="0">
                <a:latin typeface="Times New Roman"/>
                <a:ea typeface="华文细黑"/>
                <a:cs typeface="Courier New"/>
              </a:rPr>
              <a:t> </a:t>
            </a:r>
            <a:endParaRPr lang="zh-CN" altLang="zh-CN" sz="1050" kern="100" dirty="0">
              <a:latin typeface="宋体"/>
              <a:cs typeface="Courier New"/>
            </a:endParaRPr>
          </a:p>
          <a:p>
            <a:pPr>
              <a:lnSpc>
                <a:spcPct val="150000"/>
              </a:lnSpc>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文章开头以</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浮生若梦</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等句引出夜宴，在今天看来，思想境界当然不高，但在李白却有其社会原因。况且，开头一段，不过是为了引出下文；而其中的</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欢</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字，又为全文定下了基调。</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况</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字以下，写景如画，充满着春天的生机；叙事如见，洋溢着健康的欢乐。意境是崇高的，格调是明朗的。诵读全文，并不会滋生</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浮生若梦</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的消极情绪，却能于获得艺术享受的同时提高精神境界，热爱自然，热爱人生</a:t>
            </a:r>
            <a:r>
              <a:rPr lang="zh-CN" altLang="zh-CN" sz="2800" kern="100" dirty="0" smtClean="0">
                <a:solidFill>
                  <a:srgbClr val="3333FF"/>
                </a:solidFill>
                <a:latin typeface="Times New Roman"/>
                <a:ea typeface="华文细黑"/>
                <a:cs typeface="Times New Roman"/>
              </a:rPr>
              <a:t>。</a:t>
            </a:r>
            <a:r>
              <a:rPr lang="en-US" altLang="zh-CN" sz="2800" kern="100" dirty="0" smtClean="0">
                <a:solidFill>
                  <a:srgbClr val="3333FF"/>
                </a:solidFill>
                <a:latin typeface="Times New Roman"/>
                <a:ea typeface="华文细黑"/>
                <a:cs typeface="Times New Roman"/>
              </a:rPr>
              <a:t> </a:t>
            </a:r>
            <a:endParaRPr lang="zh-CN" altLang="zh-CN" sz="1050" kern="100" dirty="0">
              <a:solidFill>
                <a:srgbClr val="3333FF"/>
              </a:solidFill>
              <a:effectLst/>
              <a:latin typeface="宋体"/>
              <a:cs typeface="Courier New"/>
            </a:endParaRPr>
          </a:p>
        </p:txBody>
      </p:sp>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0415774"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5" name="圆角矩形 4">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9519310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3" name="矩形 2"/>
          <p:cNvSpPr/>
          <p:nvPr/>
        </p:nvSpPr>
        <p:spPr>
          <a:xfrm>
            <a:off x="191894" y="620688"/>
            <a:ext cx="11805036" cy="612475"/>
          </a:xfrm>
          <a:prstGeom prst="rect">
            <a:avLst/>
          </a:prstGeom>
        </p:spPr>
        <p:txBody>
          <a:bodyPr>
            <a:spAutoFit/>
          </a:bodyPr>
          <a:lstStyle/>
          <a:p>
            <a:pPr lvl="0">
              <a:lnSpc>
                <a:spcPct val="130000"/>
              </a:lnSpc>
              <a:spcBef>
                <a:spcPts val="600"/>
              </a:spcBef>
              <a:tabLst>
                <a:tab pos="2430780" algn="l"/>
              </a:tabLst>
            </a:pPr>
            <a:r>
              <a:rPr lang="zh-CN" altLang="en-US" sz="2600" b="1" dirty="0" smtClean="0">
                <a:solidFill>
                  <a:srgbClr val="3333FF"/>
                </a:solidFill>
                <a:latin typeface="微软雅黑" pitchFamily="34" charset="-122"/>
                <a:ea typeface="微软雅黑" pitchFamily="34" charset="-122"/>
              </a:rPr>
              <a:t>一、技法赏析</a:t>
            </a:r>
            <a:endParaRPr lang="zh-CN" altLang="zh-CN" sz="2600" b="1" dirty="0">
              <a:solidFill>
                <a:srgbClr val="3333FF"/>
              </a:solidFill>
              <a:latin typeface="微软雅黑" pitchFamily="34" charset="-122"/>
              <a:ea typeface="微软雅黑"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文本拓展        　　　　　　　　　　　　　　　　　　　　　</a:t>
            </a:r>
            <a:r>
              <a:rPr lang="zh-CN" altLang="en-US" sz="2400" b="1" kern="0" dirty="0" smtClean="0">
                <a:solidFill>
                  <a:schemeClr val="bg1"/>
                </a:solidFill>
                <a:latin typeface="华文新魏" pitchFamily="2" charset="-122"/>
                <a:ea typeface="华文新魏" pitchFamily="2" charset="-122"/>
              </a:rPr>
              <a:t>掬</a:t>
            </a:r>
            <a:r>
              <a:rPr lang="zh-CN" altLang="en-US" sz="2400" b="1" kern="0" dirty="0">
                <a:solidFill>
                  <a:schemeClr val="bg1"/>
                </a:solidFill>
                <a:latin typeface="华文新魏" pitchFamily="2" charset="-122"/>
                <a:ea typeface="华文新魏" pitchFamily="2" charset="-122"/>
              </a:rPr>
              <a:t>水月在手，弄花香满衣</a:t>
            </a:r>
          </a:p>
        </p:txBody>
      </p:sp>
      <p:sp>
        <p:nvSpPr>
          <p:cNvPr id="6" name="矩形 5"/>
          <p:cNvSpPr/>
          <p:nvPr/>
        </p:nvSpPr>
        <p:spPr>
          <a:xfrm>
            <a:off x="191894" y="1128927"/>
            <a:ext cx="11805036" cy="5180393"/>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谪仙人特有的别样情怀。</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李白性格豪放不羁，他的思想驳杂而矛盾。在儒家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达则兼济天下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的思想影响下，李白有强烈的建功立业的抱负；在道家思想影响下，他蔑视权贵，追求个性自由、愤世嫉俗的叛逆精神，带有道家尤其是庄子思想的鲜明印记。入世和出世、积极和消极的矛盾都统一在李白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功成身退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的思想之中，他希望辅时济世，建功立业，然后啸傲山林，浪迹五湖，全身远祸。就是李白这独特的人，才是产生这篇不同于历史上众多同类文章的根本原因！</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28784502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6834" y="408847"/>
            <a:ext cx="11688154" cy="5180393"/>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诗意优美的语句。</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本文仅一百一十九字。却使用了多种修辞手法，几乎无句不美，无语不丽。突出的修辞手法有对偶，上下句字数相等，词性相对，读起来句式整齐，节奏鲜明。另外作者还善用比喻、拟人、用典、反问等修辞手法，无处不自然，增加了文章的内涵。</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精巧紧凑的结构。</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这篇序文以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浮生若梦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起始，引出宴游之乐赋诗抒怀，而以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金谷罚酒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作结。结构紧凑精巧，颇具艺术魅力。</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12956253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834" y="404664"/>
            <a:ext cx="11688154" cy="612475"/>
          </a:xfrm>
          <a:prstGeom prst="rect">
            <a:avLst/>
          </a:prstGeom>
        </p:spPr>
        <p:txBody>
          <a:bodyPr>
            <a:spAutoFit/>
          </a:bodyPr>
          <a:lstStyle/>
          <a:p>
            <a:pPr>
              <a:lnSpc>
                <a:spcPct val="130000"/>
              </a:lnSpc>
              <a:spcBef>
                <a:spcPts val="600"/>
              </a:spcBef>
            </a:pPr>
            <a:r>
              <a:rPr lang="zh-CN" altLang="zh-CN" sz="2600" b="1" dirty="0">
                <a:solidFill>
                  <a:srgbClr val="3333FF"/>
                </a:solidFill>
                <a:latin typeface="微软雅黑" pitchFamily="34" charset="-122"/>
                <a:ea typeface="微软雅黑" pitchFamily="34" charset="-122"/>
              </a:rPr>
              <a:t>二、</a:t>
            </a:r>
            <a:r>
              <a:rPr lang="zh-CN" altLang="zh-CN" sz="2600" b="1" dirty="0" smtClean="0">
                <a:solidFill>
                  <a:srgbClr val="3333FF"/>
                </a:solidFill>
                <a:latin typeface="微软雅黑" pitchFamily="34" charset="-122"/>
                <a:ea typeface="微软雅黑" pitchFamily="34" charset="-122"/>
              </a:rPr>
              <a:t>写</a:t>
            </a:r>
            <a:r>
              <a:rPr lang="zh-CN" altLang="en-US" sz="2600" b="1" dirty="0" smtClean="0">
                <a:solidFill>
                  <a:srgbClr val="3333FF"/>
                </a:solidFill>
                <a:latin typeface="微软雅黑" pitchFamily="34" charset="-122"/>
                <a:ea typeface="微软雅黑" pitchFamily="34" charset="-122"/>
              </a:rPr>
              <a:t>作</a:t>
            </a:r>
            <a:r>
              <a:rPr lang="zh-CN" altLang="zh-CN" sz="2600" b="1" dirty="0" smtClean="0">
                <a:solidFill>
                  <a:srgbClr val="3333FF"/>
                </a:solidFill>
                <a:latin typeface="微软雅黑" pitchFamily="34" charset="-122"/>
                <a:ea typeface="微软雅黑" pitchFamily="34" charset="-122"/>
              </a:rPr>
              <a:t>迁移</a:t>
            </a:r>
            <a:endParaRPr lang="zh-CN" altLang="zh-CN" sz="2600" b="1" dirty="0">
              <a:solidFill>
                <a:srgbClr val="3333FF"/>
              </a:solidFill>
              <a:latin typeface="微软雅黑" pitchFamily="34" charset="-122"/>
              <a:ea typeface="微软雅黑" pitchFamily="34" charset="-122"/>
            </a:endParaRPr>
          </a:p>
        </p:txBody>
      </p:sp>
      <p:sp>
        <p:nvSpPr>
          <p:cNvPr id="4" name="矩形 3"/>
          <p:cNvSpPr/>
          <p:nvPr/>
        </p:nvSpPr>
        <p:spPr>
          <a:xfrm>
            <a:off x="266834" y="908720"/>
            <a:ext cx="11688154" cy="1948739"/>
          </a:xfrm>
          <a:prstGeom prst="rect">
            <a:avLst/>
          </a:prstGeom>
        </p:spPr>
        <p:txBody>
          <a:bodyPr wrap="square">
            <a:spAutoFit/>
          </a:bodyPr>
          <a:lstStyle/>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角度　</a:t>
            </a:r>
            <a:r>
              <a:rPr lang="zh-CN" altLang="zh-CN" sz="2800" kern="100" dirty="0">
                <a:latin typeface="Times New Roman"/>
                <a:ea typeface="华文细黑"/>
                <a:cs typeface="Times New Roman"/>
              </a:rPr>
              <a:t>笑对人生</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题目：夫天地者万物之逆旅也；光阴者百代之过客也。而浮生若梦，为欢几何？请以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笑对人生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为题写一段文字。</a:t>
            </a:r>
            <a:endParaRPr lang="zh-CN" altLang="zh-CN" sz="1050" kern="100" dirty="0">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圆角矩形 7">
            <a:hlinkClick r:id="rId3" action="ppaction://hlinksldjump"/>
          </p:cNvPr>
          <p:cNvSpPr/>
          <p:nvPr/>
        </p:nvSpPr>
        <p:spPr>
          <a:xfrm>
            <a:off x="10415774"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31215708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194826" y="44624"/>
            <a:ext cx="11805036" cy="6656951"/>
          </a:xfrm>
          <a:prstGeom prst="rect">
            <a:avLst/>
          </a:prstGeom>
        </p:spPr>
        <p:txBody>
          <a:bodyPr>
            <a:spAutoFit/>
          </a:bodyPr>
          <a:lstStyle/>
          <a:p>
            <a:pPr algn="ctr">
              <a:lnSpc>
                <a:spcPct val="140000"/>
              </a:lnSpc>
              <a:spcAft>
                <a:spcPts val="0"/>
              </a:spcAft>
              <a:tabLst>
                <a:tab pos="2250440" algn="l"/>
              </a:tabLst>
            </a:pPr>
            <a:r>
              <a:rPr lang="zh-CN" altLang="zh-CN" sz="2800" b="1" kern="100" dirty="0">
                <a:solidFill>
                  <a:srgbClr val="C00000"/>
                </a:solidFill>
                <a:latin typeface="Times New Roman"/>
                <a:ea typeface="华文细黑"/>
                <a:cs typeface="Times New Roman"/>
              </a:rPr>
              <a:t>笑对人生</a:t>
            </a:r>
            <a:endParaRPr lang="zh-CN" altLang="zh-CN" sz="1050" kern="100" dirty="0">
              <a:latin typeface="宋体"/>
              <a:cs typeface="Courier New"/>
            </a:endParaRPr>
          </a:p>
          <a:p>
            <a:pPr indent="711200" algn="just">
              <a:lnSpc>
                <a:spcPct val="140000"/>
              </a:lnSpc>
              <a:spcAft>
                <a:spcPts val="0"/>
              </a:spcAft>
              <a:tabLst>
                <a:tab pos="2250440" algn="l"/>
              </a:tabLst>
            </a:pPr>
            <a:r>
              <a:rPr lang="zh-CN" altLang="zh-CN" sz="2800" kern="100" dirty="0">
                <a:solidFill>
                  <a:srgbClr val="3333FF"/>
                </a:solidFill>
                <a:latin typeface="Times New Roman"/>
                <a:ea typeface="华文细黑"/>
                <a:cs typeface="Times New Roman"/>
              </a:rPr>
              <a:t>巴尔扎克说过：</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苦难对于天才是块垫脚石，对于能干的人是财富，对于弱者是一个万丈深渊。</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我们要做生活的强者，将挫折作为对自己的激励，每天都保持乐观。总之，笑对人生，这样就终能获得成功。</a:t>
            </a:r>
            <a:endParaRPr lang="zh-CN" altLang="zh-CN" sz="1050" kern="100" dirty="0">
              <a:solidFill>
                <a:srgbClr val="3333FF"/>
              </a:solidFill>
              <a:latin typeface="宋体"/>
              <a:cs typeface="Courier New"/>
            </a:endParaRPr>
          </a:p>
          <a:p>
            <a:pPr indent="711200" algn="just">
              <a:lnSpc>
                <a:spcPct val="140000"/>
              </a:lnSpc>
              <a:spcAft>
                <a:spcPts val="0"/>
              </a:spcAft>
              <a:tabLst>
                <a:tab pos="2250440" algn="l"/>
              </a:tabLst>
            </a:pPr>
            <a:r>
              <a:rPr lang="zh-CN" altLang="zh-CN" sz="2800" kern="100" dirty="0">
                <a:solidFill>
                  <a:srgbClr val="3333FF"/>
                </a:solidFill>
                <a:latin typeface="Times New Roman"/>
                <a:ea typeface="华文细黑"/>
                <a:cs typeface="Times New Roman"/>
              </a:rPr>
              <a:t>爱情失意，与亲人决裂，又被重疾折磨得两耳失聪的贝多芬在即将被无边的黑暗吞噬年轻生命时骤然叩响了命运大门，大声呐喊：</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我要扼住命运的咽喉。</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人生危难面前，贝多芬选择了坦然。</a:t>
            </a:r>
            <a:r>
              <a:rPr lang="en-US" altLang="zh-CN" sz="2800" kern="100" dirty="0">
                <a:solidFill>
                  <a:srgbClr val="3333FF"/>
                </a:solidFill>
                <a:latin typeface="Times New Roman"/>
                <a:ea typeface="华文细黑"/>
                <a:cs typeface="Courier New"/>
              </a:rPr>
              <a:t>20</a:t>
            </a:r>
            <a:r>
              <a:rPr lang="zh-CN" altLang="zh-CN" sz="2800" kern="100" dirty="0">
                <a:solidFill>
                  <a:srgbClr val="3333FF"/>
                </a:solidFill>
                <a:latin typeface="Times New Roman"/>
                <a:ea typeface="华文细黑"/>
                <a:cs typeface="Times New Roman"/>
              </a:rPr>
              <a:t>岁忽然残疾了双腿的史铁生，在看穿了死亡是一件无需着急的事之后，又重新燃起生命的希望，用写作将自己从死亡的召唤中挣扎出来，升华了自己的生命。面对人生苦难，史铁生选择了坚强。危难锻造了我们懦弱的本性，洗尽了我们颓废的色彩，铸就了我们直面危难的刚毅品质。</a:t>
            </a:r>
            <a:r>
              <a:rPr lang="en-US" altLang="zh-CN" sz="2800" kern="100" dirty="0">
                <a:solidFill>
                  <a:srgbClr val="3333FF"/>
                </a:solidFill>
                <a:latin typeface="Times New Roman"/>
                <a:ea typeface="华文细黑"/>
                <a:cs typeface="Courier New"/>
              </a:rPr>
              <a:t> </a:t>
            </a:r>
            <a:r>
              <a:rPr lang="en-US" altLang="zh-CN" sz="2800" kern="100" dirty="0" smtClean="0">
                <a:solidFill>
                  <a:srgbClr val="3333FF"/>
                </a:solidFill>
                <a:latin typeface="Times New Roman"/>
                <a:ea typeface="华文细黑"/>
                <a:cs typeface="Courier New"/>
              </a:rPr>
              <a:t> </a:t>
            </a:r>
            <a:endParaRPr lang="zh-CN" altLang="zh-CN" sz="1050" kern="100" dirty="0">
              <a:solidFill>
                <a:srgbClr val="3333FF"/>
              </a:solidFill>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211408" y="169476"/>
            <a:ext cx="906017" cy="523220"/>
          </a:xfrm>
          <a:prstGeom prst="rect">
            <a:avLst/>
          </a:prstGeom>
        </p:spPr>
        <p:txBody>
          <a:bodyPr wrap="none">
            <a:spAutoFit/>
          </a:bodyPr>
          <a:lstStyle/>
          <a:p>
            <a:r>
              <a:rPr lang="zh-CN" altLang="zh-CN" sz="2800" b="1" kern="100" dirty="0">
                <a:solidFill>
                  <a:srgbClr val="C00000"/>
                </a:solidFill>
                <a:latin typeface="Times New Roman"/>
                <a:ea typeface="黑体"/>
                <a:cs typeface="Times New Roman"/>
              </a:rPr>
              <a:t>示例</a:t>
            </a:r>
            <a:endParaRPr lang="zh-CN" altLang="en-US" dirty="0"/>
          </a:p>
        </p:txBody>
      </p:sp>
    </p:spTree>
    <p:extLst>
      <p:ext uri="{BB962C8B-B14F-4D97-AF65-F5344CB8AC3E}">
        <p14:creationId xmlns="" xmlns:p14="http://schemas.microsoft.com/office/powerpoint/2010/main" val="210808604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750"/>
                                        <p:tgtEl>
                                          <p:spTgt spid="3">
                                            <p:txEl>
                                              <p:pRg st="0" end="0"/>
                                            </p:txEl>
                                          </p:spTgt>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linds(horizontal)">
                                      <p:cBhvr>
                                        <p:cTn id="14" dur="750"/>
                                        <p:tgtEl>
                                          <p:spTgt spid="3">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linds(horizontal)">
                                      <p:cBhvr>
                                        <p:cTn id="18"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83416" y="760181"/>
            <a:ext cx="11572430" cy="1948739"/>
          </a:xfrm>
          <a:prstGeom prst="rect">
            <a:avLst/>
          </a:prstGeom>
        </p:spPr>
        <p:txBody>
          <a:bodyPr>
            <a:spAutoFit/>
          </a:bodyPr>
          <a:lstStyle/>
          <a:p>
            <a:pPr indent="711200" algn="just">
              <a:lnSpc>
                <a:spcPct val="150000"/>
              </a:lnSpc>
              <a:spcAft>
                <a:spcPts val="0"/>
              </a:spcAft>
              <a:tabLst>
                <a:tab pos="2250440" algn="l"/>
              </a:tabLst>
            </a:pPr>
            <a:r>
              <a:rPr lang="zh-CN" altLang="zh-CN" sz="2800" kern="100" dirty="0">
                <a:solidFill>
                  <a:srgbClr val="0000FF"/>
                </a:solidFill>
                <a:latin typeface="Times New Roman"/>
                <a:ea typeface="华文细黑"/>
                <a:cs typeface="Times New Roman"/>
              </a:rPr>
              <a:t>笑对人生是一种生命的成熟，是一种人格的魅力。笑着，去面对生活。不要埋怨生活给了你太多的压力，也不必抱怨前进的路途上有太多的曲折，不经一番风霜苦，哪得梅花扑鼻香。</a:t>
            </a:r>
            <a:endParaRPr lang="zh-CN" altLang="zh-CN" sz="1050" kern="100" dirty="0">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191197916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pic>
        <p:nvPicPr>
          <p:cNvPr id="5" name="Picture 9"/>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8327453" y="7614"/>
            <a:ext cx="3859857" cy="2821261"/>
          </a:xfrm>
          <a:prstGeom prst="rect">
            <a:avLst/>
          </a:prstGeom>
          <a:blipFill dpi="0" rotWithShape="1">
            <a:blip r:embed="rId3">
              <a:alphaModFix amt="18000"/>
            </a:blip>
            <a:srcRect/>
            <a:stretch>
              <a:fillRect/>
            </a:stretch>
          </a:blipFill>
          <a:ln>
            <a:noFill/>
          </a:ln>
          <a:effectLst/>
          <a:extLst/>
        </p:spPr>
      </p:pic>
    </p:spTree>
    <p:extLst>
      <p:ext uri="{BB962C8B-B14F-4D97-AF65-F5344CB8AC3E}">
        <p14:creationId xmlns="" xmlns:p14="http://schemas.microsoft.com/office/powerpoint/2010/main" val="10374743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hlinkClick r:id="rId2" action="ppaction://hlinksldjump"/>
          </p:cNvPr>
          <p:cNvSpPr txBox="1"/>
          <p:nvPr/>
        </p:nvSpPr>
        <p:spPr>
          <a:xfrm>
            <a:off x="2638822" y="1556792"/>
            <a:ext cx="7767251" cy="615549"/>
          </a:xfrm>
          <a:prstGeom prst="rect">
            <a:avLst/>
          </a:prstGeom>
          <a:noFill/>
        </p:spPr>
        <p:txBody>
          <a:bodyPr wrap="square" lIns="121917" tIns="60958" rIns="121917" bIns="60958" rtlCol="0">
            <a:spAutoFit/>
          </a:bodyPr>
          <a:lstStyle/>
          <a:p>
            <a:pPr lvl="0">
              <a:defRPr/>
            </a:pPr>
            <a:r>
              <a:rPr lang="zh-CN" altLang="en-US" sz="3200" b="1" dirty="0" smtClean="0">
                <a:solidFill>
                  <a:schemeClr val="accent6">
                    <a:lumMod val="75000"/>
                  </a:schemeClr>
                </a:solidFill>
                <a:latin typeface="微软雅黑" pitchFamily="34" charset="-122"/>
                <a:ea typeface="微软雅黑" pitchFamily="34" charset="-122"/>
              </a:rPr>
              <a:t>温馨晨读           </a:t>
            </a:r>
            <a:r>
              <a:rPr lang="zh-CN" altLang="en-US" sz="2600" dirty="0" smtClean="0">
                <a:solidFill>
                  <a:schemeClr val="accent6">
                    <a:lumMod val="75000"/>
                  </a:schemeClr>
                </a:solidFill>
                <a:latin typeface="微软雅黑" pitchFamily="34" charset="-122"/>
                <a:ea typeface="微软雅黑" pitchFamily="34" charset="-122"/>
              </a:rPr>
              <a:t>鸡</a:t>
            </a:r>
            <a:r>
              <a:rPr lang="zh-CN" altLang="en-US" sz="2600" dirty="0">
                <a:solidFill>
                  <a:schemeClr val="accent6">
                    <a:lumMod val="75000"/>
                  </a:schemeClr>
                </a:solidFill>
                <a:latin typeface="微软雅黑" pitchFamily="34" charset="-122"/>
                <a:ea typeface="微软雅黑" pitchFamily="34" charset="-122"/>
              </a:rPr>
              <a:t>声茅店月，人迹板桥霜</a:t>
            </a:r>
          </a:p>
        </p:txBody>
      </p:sp>
      <p:sp>
        <p:nvSpPr>
          <p:cNvPr id="24" name="TextBox 23">
            <a:hlinkClick r:id="rId3" action="ppaction://hlinksldjump"/>
          </p:cNvPr>
          <p:cNvSpPr txBox="1"/>
          <p:nvPr/>
        </p:nvSpPr>
        <p:spPr>
          <a:xfrm>
            <a:off x="2638822" y="2604389"/>
            <a:ext cx="776859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自主积累           </a:t>
            </a:r>
            <a:r>
              <a:rPr lang="zh-CN" altLang="en-US" sz="2600" dirty="0" smtClean="0">
                <a:solidFill>
                  <a:schemeClr val="accent6">
                    <a:lumMod val="75000"/>
                  </a:schemeClr>
                </a:solidFill>
                <a:latin typeface="微软雅黑" pitchFamily="34" charset="-122"/>
                <a:ea typeface="微软雅黑" pitchFamily="34" charset="-122"/>
              </a:rPr>
              <a:t>博</a:t>
            </a:r>
            <a:r>
              <a:rPr lang="zh-CN" altLang="en-US" sz="2600" dirty="0">
                <a:solidFill>
                  <a:schemeClr val="accent6">
                    <a:lumMod val="75000"/>
                  </a:schemeClr>
                </a:solidFill>
                <a:latin typeface="微软雅黑" pitchFamily="34" charset="-122"/>
                <a:ea typeface="微软雅黑" pitchFamily="34" charset="-122"/>
              </a:rPr>
              <a:t>观而约取，厚积而薄发</a:t>
            </a:r>
          </a:p>
        </p:txBody>
      </p:sp>
      <p:sp>
        <p:nvSpPr>
          <p:cNvPr id="25" name="TextBox 24">
            <a:hlinkClick r:id="rId4" action="ppaction://hlinksldjump"/>
          </p:cNvPr>
          <p:cNvSpPr txBox="1"/>
          <p:nvPr/>
        </p:nvSpPr>
        <p:spPr>
          <a:xfrm>
            <a:off x="2638822" y="3645024"/>
            <a:ext cx="7773662"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合作探究</a:t>
            </a:r>
            <a:r>
              <a:rPr lang="zh-CN" altLang="en-US" sz="2600" dirty="0">
                <a:solidFill>
                  <a:schemeClr val="accent6">
                    <a:lumMod val="7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   奇文</a:t>
            </a:r>
            <a:r>
              <a:rPr lang="zh-CN" altLang="en-US" sz="2600" dirty="0">
                <a:solidFill>
                  <a:schemeClr val="accent6">
                    <a:lumMod val="75000"/>
                  </a:schemeClr>
                </a:solidFill>
                <a:latin typeface="微软雅黑" pitchFamily="34" charset="-122"/>
                <a:ea typeface="微软雅黑" pitchFamily="34" charset="-122"/>
              </a:rPr>
              <a:t>共欣赏，疑义相与</a:t>
            </a:r>
            <a:r>
              <a:rPr lang="zh-CN" altLang="en-US" sz="2600" dirty="0" smtClean="0">
                <a:solidFill>
                  <a:schemeClr val="accent6">
                    <a:lumMod val="75000"/>
                  </a:schemeClr>
                </a:solidFill>
                <a:latin typeface="微软雅黑" pitchFamily="34" charset="-122"/>
                <a:ea typeface="微软雅黑" pitchFamily="34" charset="-122"/>
              </a:rPr>
              <a:t>析 </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26" name="直接连接符 25"/>
          <p:cNvCxnSpPr/>
          <p:nvPr/>
        </p:nvCxnSpPr>
        <p:spPr>
          <a:xfrm>
            <a:off x="2748930" y="2138512"/>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2748930" y="3183497"/>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a:off x="2748930" y="4228482"/>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30">
            <a:hlinkClick r:id="rId5" action="ppaction://hlinksldjump"/>
          </p:cNvPr>
          <p:cNvSpPr txBox="1"/>
          <p:nvPr/>
        </p:nvSpPr>
        <p:spPr>
          <a:xfrm>
            <a:off x="2638822" y="4548605"/>
            <a:ext cx="7773662" cy="738660"/>
          </a:xfrm>
          <a:prstGeom prst="rect">
            <a:avLst/>
          </a:prstGeom>
          <a:noFill/>
        </p:spPr>
        <p:txBody>
          <a:bodyPr wrap="square" lIns="121917" tIns="60958" rIns="121917" bIns="60958" rtlCol="0">
            <a:spAutoFit/>
          </a:bodyPr>
          <a:lstStyle/>
          <a:p>
            <a:pPr>
              <a:defRPr/>
            </a:pPr>
            <a:r>
              <a:rPr lang="zh-CN" altLang="en-US" sz="3200" b="1" dirty="0" smtClean="0">
                <a:solidFill>
                  <a:schemeClr val="accent6">
                    <a:lumMod val="75000"/>
                  </a:schemeClr>
                </a:solidFill>
                <a:latin typeface="微软雅黑" pitchFamily="34" charset="-122"/>
                <a:ea typeface="微软雅黑" pitchFamily="34" charset="-122"/>
              </a:rPr>
              <a:t>文本拓展</a:t>
            </a:r>
            <a:r>
              <a:rPr lang="zh-CN" altLang="en-US" sz="4000" b="1" kern="0" dirty="0">
                <a:solidFill>
                  <a:schemeClr val="tx1">
                    <a:lumMod val="65000"/>
                    <a:lumOff val="35000"/>
                  </a:schemeClr>
                </a:solidFill>
                <a:latin typeface="微软雅黑" pitchFamily="34" charset="-122"/>
                <a:ea typeface="微软雅黑" pitchFamily="34" charset="-122"/>
              </a:rPr>
              <a:t>　　</a:t>
            </a:r>
            <a:r>
              <a:rPr lang="zh-CN" altLang="en-US" sz="4000" b="1" kern="0" dirty="0" smtClean="0">
                <a:solidFill>
                  <a:schemeClr val="tx1">
                    <a:lumMod val="65000"/>
                    <a:lumOff val="3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掬</a:t>
            </a:r>
            <a:r>
              <a:rPr lang="zh-CN" altLang="en-US" sz="2600" dirty="0">
                <a:solidFill>
                  <a:schemeClr val="accent6">
                    <a:lumMod val="75000"/>
                  </a:schemeClr>
                </a:solidFill>
                <a:latin typeface="微软雅黑" pitchFamily="34" charset="-122"/>
                <a:ea typeface="微软雅黑" pitchFamily="34" charset="-122"/>
              </a:rPr>
              <a:t>水月在手，弄花香满衣</a:t>
            </a:r>
          </a:p>
        </p:txBody>
      </p:sp>
      <p:cxnSp>
        <p:nvCxnSpPr>
          <p:cNvPr id="32" name="直接连接符 31"/>
          <p:cNvCxnSpPr/>
          <p:nvPr/>
        </p:nvCxnSpPr>
        <p:spPr>
          <a:xfrm>
            <a:off x="2748930" y="5273468"/>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22008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4664" y="887882"/>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0"/>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87015"/>
            <a:ext cx="12190413" cy="461665"/>
          </a:xfrm>
          <a:prstGeom prst="rect">
            <a:avLst/>
          </a:prstGeom>
          <a:noFill/>
        </p:spPr>
        <p:txBody>
          <a:bodyPr wrap="square" rtlCol="0">
            <a:spAutoFit/>
          </a:bodyPr>
          <a:lstStyle/>
          <a:p>
            <a:pPr>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温馨晨读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鸡</a:t>
            </a:r>
            <a:r>
              <a:rPr lang="zh-CN" altLang="en-US" sz="2400" kern="0" dirty="0">
                <a:solidFill>
                  <a:schemeClr val="bg1"/>
                </a:solidFill>
                <a:latin typeface="华文新魏" pitchFamily="2" charset="-122"/>
                <a:ea typeface="华文新魏" pitchFamily="2" charset="-122"/>
              </a:rPr>
              <a:t>声茅店月，人迹板桥霜</a:t>
            </a:r>
          </a:p>
        </p:txBody>
      </p:sp>
      <p:sp>
        <p:nvSpPr>
          <p:cNvPr id="5" name="矩形 4"/>
          <p:cNvSpPr/>
          <p:nvPr/>
        </p:nvSpPr>
        <p:spPr>
          <a:xfrm>
            <a:off x="231065" y="974333"/>
            <a:ext cx="11768797" cy="5262979"/>
          </a:xfrm>
          <a:prstGeom prst="rect">
            <a:avLst/>
          </a:prstGeom>
        </p:spPr>
        <p:txBody>
          <a:bodyPr wrap="square">
            <a:spAutoFit/>
          </a:bodyPr>
          <a:lstStyle/>
          <a:p>
            <a:pPr algn="ctr">
              <a:lnSpc>
                <a:spcPct val="150000"/>
              </a:lnSpc>
              <a:spcAft>
                <a:spcPts val="0"/>
              </a:spcAft>
              <a:tabLst>
                <a:tab pos="2250440" algn="l"/>
              </a:tabLst>
            </a:pPr>
            <a:r>
              <a:rPr lang="zh-CN" altLang="zh-CN" sz="2800" b="1" kern="100" dirty="0">
                <a:solidFill>
                  <a:srgbClr val="C00000"/>
                </a:solidFill>
                <a:latin typeface="Times New Roman"/>
                <a:ea typeface="华文细黑"/>
                <a:cs typeface="Times New Roman"/>
              </a:rPr>
              <a:t>学会赏识</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赏识，是一个人心境磊落、视野舒朗的表现；也是一个人才智敏锐，气度从容的凸现。</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不懂赏识，不愿赏识，人与人之间往往就多了一份挑剔，少了一份欣赏；多了一份苛求，少了一份呵护。最终结出的苦果便是信任的折损、亲和力的丧失</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赏识在于心态的调整。赏识生长在自由和谐的空气里，生长在亲切平视的目光中。赏识弃绝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祖师爷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裁判官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的心理羁绊，以平和</a:t>
            </a:r>
            <a:r>
              <a:rPr lang="zh-CN" altLang="zh-CN" sz="2800" kern="100" dirty="0" smtClean="0">
                <a:latin typeface="Times New Roman"/>
                <a:ea typeface="华文细黑"/>
                <a:cs typeface="Times New Roman"/>
              </a:rPr>
              <a:t>宽广</a:t>
            </a:r>
            <a:endParaRPr lang="zh-CN" altLang="zh-CN" sz="1050" kern="100" dirty="0">
              <a:effectLst/>
              <a:latin typeface="宋体"/>
              <a:cs typeface="Courier New"/>
            </a:endParaRPr>
          </a:p>
        </p:txBody>
      </p:sp>
      <p:sp>
        <p:nvSpPr>
          <p:cNvPr id="11" name="文本框 5"/>
          <p:cNvSpPr txBox="1"/>
          <p:nvPr/>
        </p:nvSpPr>
        <p:spPr>
          <a:xfrm>
            <a:off x="19250" y="872309"/>
            <a:ext cx="1827484" cy="612475"/>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哲思品悟</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28454892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8831" y="157195"/>
            <a:ext cx="11711031" cy="6555641"/>
          </a:xfrm>
          <a:prstGeom prst="rect">
            <a:avLst/>
          </a:prstGeom>
          <a:noFill/>
        </p:spPr>
        <p:txBody>
          <a:bodyPr wrap="square" rtlCol="0">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的心境、宽厚接纳的态度，去聆听灵魂深处质朴纯澈的心语，去捕捉稍纵即逝的创造灵光。</a:t>
            </a:r>
            <a:r>
              <a:rPr lang="en-US" altLang="zh-CN" sz="2800" kern="100" dirty="0">
                <a:latin typeface="Times New Roman"/>
                <a:ea typeface="华文细黑"/>
                <a:cs typeface="Times New Roman"/>
              </a:rPr>
              <a:t> </a:t>
            </a:r>
            <a:endParaRPr lang="en-US"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赏识在于角度的转换。万事万物，各有其长；远近高低，各呈其姿。于人于物，其正面或许并非那样靓丽可人，其侧面则可能是一幅优美的剪影；或者其外表还是稚嫩、丑陋、拙笨、顽劣的壳，其内部蕴含的却是成熟、美丽、新异、灵动的核。我们何妨换个角度看一看，何妨拐个弯子想一想？</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赏识在于标准的择取。美丑、好坏、优劣、成败、是非都是相比较而存在的。追求崇高和完美本无可厚非，但苛求崇高和完美则大可怀疑。用神的标准测量凡人，用完美的测标去审度他人，赏识便会失去家园。</a:t>
            </a:r>
            <a:r>
              <a:rPr lang="zh-CN" altLang="zh-CN" sz="2800" kern="100" dirty="0" smtClean="0">
                <a:latin typeface="Times New Roman"/>
                <a:ea typeface="华文细黑"/>
                <a:cs typeface="Times New Roman"/>
              </a:rPr>
              <a:t>只要</a:t>
            </a:r>
            <a:endParaRPr lang="zh-CN" altLang="zh-CN" sz="1050" kern="100" dirty="0">
              <a:latin typeface="宋体"/>
              <a:cs typeface="Courier New"/>
            </a:endParaRPr>
          </a:p>
        </p:txBody>
      </p:sp>
    </p:spTree>
    <p:extLst>
      <p:ext uri="{BB962C8B-B14F-4D97-AF65-F5344CB8AC3E}">
        <p14:creationId xmlns="" xmlns:p14="http://schemas.microsoft.com/office/powerpoint/2010/main" val="23478245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8831" y="832189"/>
            <a:ext cx="11711031" cy="3970318"/>
          </a:xfrm>
          <a:prstGeom prst="rect">
            <a:avLst/>
          </a:prstGeom>
          <a:noFill/>
        </p:spPr>
        <p:txBody>
          <a:bodyPr wrap="square" rtlCol="0">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我们正确择取一个合适的参照物乃至稍降一格去看待他人，值得赏识的东西便会扑面而来：闪光的道德、妙异的智慧、优美的人情</a:t>
            </a:r>
            <a:r>
              <a:rPr lang="en-US" altLang="zh-CN" sz="2800" kern="100" dirty="0" smtClean="0">
                <a:latin typeface="宋体"/>
                <a:ea typeface="华文细黑"/>
                <a:cs typeface="Times New Roman"/>
              </a:rPr>
              <a:t>……</a:t>
            </a:r>
            <a:endParaRPr lang="en-US"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赏识不是单向的施舍，是智慧与智慧的主动碰撞；赏识不是别有用心的廉价恭维，是对一种价值相对的公正认可。学会赏识，赏识者的胸襟才更显得博大，灵魂才更趋于崇高；有了赏识，世界便获得了求真、求美、求善的不竭动力</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 xmlns:p14="http://schemas.microsoft.com/office/powerpoint/2010/main" val="7788762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2711" y="1052736"/>
            <a:ext cx="11288146" cy="4398556"/>
          </a:xfrm>
          <a:prstGeom prst="rect">
            <a:avLst/>
          </a:prstGeom>
          <a:noFill/>
        </p:spPr>
        <p:txBody>
          <a:bodyPr wrap="square" rtlCol="0">
            <a:spAutoFit/>
          </a:bodyPr>
          <a:lstStyle/>
          <a:p>
            <a:pPr algn="just">
              <a:lnSpc>
                <a:spcPts val="5500"/>
              </a:lnSpc>
              <a:spcAft>
                <a:spcPts val="0"/>
              </a:spcAft>
              <a:tabLst>
                <a:tab pos="2250440" algn="l"/>
              </a:tabLst>
            </a:pPr>
            <a:r>
              <a:rPr lang="zh-CN" altLang="zh-CN" sz="2800" kern="100" dirty="0">
                <a:latin typeface="Times New Roman"/>
                <a:ea typeface="华文细黑"/>
                <a:cs typeface="Times New Roman"/>
              </a:rPr>
              <a:t>士志于道，而耻恶衣恶食者，未足与议也。</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《论语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里仁》</a:t>
            </a:r>
            <a:endParaRPr lang="zh-CN" altLang="zh-CN" sz="1050" kern="100" dirty="0">
              <a:latin typeface="宋体"/>
              <a:cs typeface="Courier New"/>
            </a:endParaRPr>
          </a:p>
          <a:p>
            <a:pPr algn="just">
              <a:lnSpc>
                <a:spcPts val="5500"/>
              </a:lnSpc>
              <a:spcAft>
                <a:spcPts val="0"/>
              </a:spcAft>
              <a:tabLst>
                <a:tab pos="2250440" algn="l"/>
              </a:tabLst>
            </a:pPr>
            <a:r>
              <a:rPr lang="zh-CN" altLang="zh-CN" sz="2800" b="1" kern="100" dirty="0">
                <a:solidFill>
                  <a:srgbClr val="00B050"/>
                </a:solidFill>
                <a:latin typeface="Times New Roman"/>
                <a:ea typeface="华文细黑"/>
                <a:cs typeface="Times New Roman"/>
              </a:rPr>
              <a:t>赏读：</a:t>
            </a:r>
            <a:r>
              <a:rPr lang="zh-CN" altLang="zh-CN" sz="2800" kern="100" dirty="0">
                <a:latin typeface="Times New Roman"/>
                <a:ea typeface="华文细黑"/>
                <a:cs typeface="Times New Roman"/>
              </a:rPr>
              <a:t>读书人立志于追求真理，却以穿得不好吃得不好为耻辱，那就不值得和他谈论什么了。</a:t>
            </a:r>
            <a:endParaRPr lang="zh-CN" altLang="zh-CN" sz="1050" kern="100" dirty="0">
              <a:latin typeface="宋体"/>
              <a:cs typeface="Courier New"/>
            </a:endParaRPr>
          </a:p>
          <a:p>
            <a:pPr algn="just">
              <a:lnSpc>
                <a:spcPts val="5500"/>
              </a:lnSpc>
              <a:spcAft>
                <a:spcPts val="0"/>
              </a:spcAft>
              <a:tabLst>
                <a:tab pos="2250440" algn="l"/>
              </a:tabLst>
            </a:pPr>
            <a:r>
              <a:rPr lang="zh-CN" altLang="zh-CN" sz="2800" kern="100" dirty="0">
                <a:latin typeface="Times New Roman"/>
                <a:ea typeface="华文细黑"/>
                <a:cs typeface="Times New Roman"/>
              </a:rPr>
              <a:t>志小则易足，易足则无由进。</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张载《经学理窟》</a:t>
            </a:r>
            <a:endParaRPr lang="zh-CN" altLang="zh-CN" sz="1050" kern="100" dirty="0">
              <a:latin typeface="宋体"/>
              <a:cs typeface="Courier New"/>
            </a:endParaRPr>
          </a:p>
          <a:p>
            <a:pPr algn="just">
              <a:lnSpc>
                <a:spcPts val="5500"/>
              </a:lnSpc>
              <a:spcAft>
                <a:spcPts val="0"/>
              </a:spcAft>
              <a:tabLst>
                <a:tab pos="2250440" algn="l"/>
              </a:tabLst>
            </a:pPr>
            <a:r>
              <a:rPr lang="zh-CN" altLang="zh-CN" sz="2800" b="1" kern="100" dirty="0">
                <a:solidFill>
                  <a:srgbClr val="00B050"/>
                </a:solidFill>
                <a:latin typeface="Times New Roman"/>
                <a:ea typeface="华文细黑"/>
                <a:cs typeface="Times New Roman"/>
              </a:rPr>
              <a:t>赏读：</a:t>
            </a:r>
            <a:r>
              <a:rPr lang="zh-CN" altLang="zh-CN" sz="2800" kern="100" dirty="0">
                <a:latin typeface="Times New Roman"/>
                <a:ea typeface="华文细黑"/>
                <a:cs typeface="Times New Roman"/>
              </a:rPr>
              <a:t>志向小的人容易得到满足，容易满足之后就没有继续奋进的动力。说明一个人要志向远大，方能有巨大的成就</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8" name="圆角矩形 7"/>
          <p:cNvSpPr/>
          <p:nvPr/>
        </p:nvSpPr>
        <p:spPr>
          <a:xfrm>
            <a:off x="14664" y="362536"/>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5"/>
          <p:cNvSpPr txBox="1"/>
          <p:nvPr/>
        </p:nvSpPr>
        <p:spPr>
          <a:xfrm>
            <a:off x="91258" y="335558"/>
            <a:ext cx="1827484" cy="584567"/>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佳句咀华</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398607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 name="TextBox 1"/>
          <p:cNvSpPr txBox="1"/>
          <p:nvPr/>
        </p:nvSpPr>
        <p:spPr>
          <a:xfrm>
            <a:off x="478582" y="404664"/>
            <a:ext cx="11100565" cy="5031386"/>
          </a:xfrm>
          <a:prstGeom prst="rect">
            <a:avLst/>
          </a:prstGeom>
          <a:noFill/>
        </p:spPr>
        <p:txBody>
          <a:bodyPr wrap="square" rtlCol="0">
            <a:spAutoFit/>
          </a:bodyPr>
          <a:lstStyle/>
          <a:p>
            <a:pPr algn="just">
              <a:lnSpc>
                <a:spcPts val="5500"/>
              </a:lnSpc>
              <a:spcAft>
                <a:spcPts val="0"/>
              </a:spcAft>
              <a:tabLst>
                <a:tab pos="2250440" algn="l"/>
              </a:tabLst>
            </a:pPr>
            <a:r>
              <a:rPr lang="zh-CN" altLang="zh-CN" sz="2800" kern="100" dirty="0">
                <a:latin typeface="Times New Roman"/>
                <a:ea typeface="华文细黑"/>
                <a:cs typeface="Times New Roman"/>
              </a:rPr>
              <a:t>古之立大事者，不惟有超世之才，亦必有坚忍不拔之志</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ts val="5500"/>
              </a:lnSpc>
              <a:spcAft>
                <a:spcPts val="0"/>
              </a:spcAft>
              <a:tabLst>
                <a:tab pos="2250440" algn="l"/>
              </a:tabLs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苏轼《晁错论》</a:t>
            </a:r>
            <a:r>
              <a:rPr lang="en-US" altLang="zh-CN" sz="2800" kern="100" dirty="0">
                <a:latin typeface="Times New Roman"/>
                <a:ea typeface="华文细黑"/>
                <a:cs typeface="Times New Roman"/>
              </a:rPr>
              <a:t> </a:t>
            </a:r>
            <a:endParaRPr lang="en-US" altLang="zh-CN" sz="1050" kern="100" dirty="0">
              <a:latin typeface="宋体"/>
              <a:cs typeface="Courier New"/>
            </a:endParaRPr>
          </a:p>
          <a:p>
            <a:pPr algn="just">
              <a:lnSpc>
                <a:spcPts val="5500"/>
              </a:lnSpc>
              <a:spcAft>
                <a:spcPts val="0"/>
              </a:spcAft>
              <a:tabLst>
                <a:tab pos="2250440" algn="l"/>
              </a:tabLst>
            </a:pPr>
            <a:r>
              <a:rPr lang="zh-CN" altLang="zh-CN" sz="2800" b="1" kern="100" dirty="0">
                <a:solidFill>
                  <a:srgbClr val="00B050"/>
                </a:solidFill>
                <a:latin typeface="Times New Roman"/>
                <a:ea typeface="华文细黑"/>
                <a:cs typeface="Times New Roman"/>
              </a:rPr>
              <a:t>赏读：</a:t>
            </a:r>
            <a:r>
              <a:rPr lang="zh-CN" altLang="zh-CN" sz="2800" kern="100" dirty="0">
                <a:latin typeface="Times New Roman"/>
                <a:ea typeface="华文细黑"/>
                <a:cs typeface="Times New Roman"/>
              </a:rPr>
              <a:t>自古以来能够成就伟大功绩的人，不仅仅要有超凡出众的才能，还一定要有敢于面对问题、解决问题的勇气和坚忍不拔的意志。</a:t>
            </a:r>
            <a:endParaRPr lang="zh-CN" altLang="zh-CN" sz="1050" kern="100" dirty="0">
              <a:latin typeface="宋体"/>
              <a:cs typeface="Courier New"/>
            </a:endParaRPr>
          </a:p>
          <a:p>
            <a:pPr algn="just">
              <a:lnSpc>
                <a:spcPts val="5500"/>
              </a:lnSpc>
              <a:spcAft>
                <a:spcPts val="0"/>
              </a:spcAft>
              <a:tabLst>
                <a:tab pos="2250440" algn="l"/>
              </a:tabLst>
            </a:pPr>
            <a:r>
              <a:rPr lang="zh-CN" altLang="zh-CN" sz="2800" kern="100" dirty="0">
                <a:latin typeface="Times New Roman"/>
                <a:ea typeface="华文细黑"/>
                <a:cs typeface="Times New Roman"/>
              </a:rPr>
              <a:t>有志不在年高，无志空长百岁。</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石成金《传家宝》</a:t>
            </a:r>
            <a:endParaRPr lang="zh-CN" altLang="zh-CN" sz="1050" kern="100" dirty="0">
              <a:latin typeface="宋体"/>
              <a:cs typeface="Courier New"/>
            </a:endParaRPr>
          </a:p>
          <a:p>
            <a:pPr algn="just">
              <a:lnSpc>
                <a:spcPts val="5500"/>
              </a:lnSpc>
              <a:spcAft>
                <a:spcPts val="0"/>
              </a:spcAft>
              <a:tabLst>
                <a:tab pos="2250440" algn="l"/>
              </a:tabLst>
            </a:pPr>
            <a:r>
              <a:rPr lang="zh-CN" altLang="zh-CN" sz="2800" b="1" kern="100" dirty="0">
                <a:solidFill>
                  <a:srgbClr val="00B050"/>
                </a:solidFill>
                <a:latin typeface="Times New Roman"/>
                <a:ea typeface="华文细黑"/>
                <a:cs typeface="Times New Roman"/>
              </a:rPr>
              <a:t>赏读：</a:t>
            </a:r>
            <a:r>
              <a:rPr lang="zh-CN" altLang="zh-CN" sz="2800" kern="100" dirty="0">
                <a:latin typeface="Times New Roman"/>
                <a:ea typeface="华文细黑"/>
                <a:cs typeface="Times New Roman"/>
              </a:rPr>
              <a:t>如果你有志气，有理想，能成功不在年龄大小；而没有志气，没有理想，年龄再大也是白活</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5" name="圆角矩形 4">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15741476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矩形 4"/>
          <p:cNvSpPr/>
          <p:nvPr/>
        </p:nvSpPr>
        <p:spPr>
          <a:xfrm>
            <a:off x="70567" y="1151639"/>
            <a:ext cx="11929295" cy="5603598"/>
          </a:xfrm>
          <a:prstGeom prst="rect">
            <a:avLst/>
          </a:prstGeom>
        </p:spPr>
        <p:txBody>
          <a:bodyPr>
            <a:spAutoFit/>
          </a:bodyPr>
          <a:lstStyle/>
          <a:p>
            <a:pPr algn="ctr">
              <a:lnSpc>
                <a:spcPts val="5300"/>
              </a:lnSpc>
              <a:spcAft>
                <a:spcPts val="0"/>
              </a:spcAft>
              <a:tabLst>
                <a:tab pos="2250440" algn="l"/>
              </a:tabLst>
            </a:pPr>
            <a:r>
              <a:rPr lang="zh-CN" altLang="zh-CN" sz="2800" b="1" kern="100" dirty="0">
                <a:solidFill>
                  <a:srgbClr val="C00000"/>
                </a:solidFill>
                <a:latin typeface="Times New Roman"/>
                <a:ea typeface="华文细黑"/>
                <a:cs typeface="Times New Roman"/>
              </a:rPr>
              <a:t>大唐诗仙李白</a:t>
            </a:r>
            <a:endParaRPr lang="zh-CN" altLang="zh-CN" sz="1050" kern="100" dirty="0">
              <a:latin typeface="宋体"/>
              <a:cs typeface="Courier New"/>
            </a:endParaRPr>
          </a:p>
          <a:p>
            <a:pPr indent="711200" algn="just">
              <a:lnSpc>
                <a:spcPts val="5300"/>
              </a:lnSpc>
              <a:spcAft>
                <a:spcPts val="0"/>
              </a:spcAft>
              <a:tabLst>
                <a:tab pos="2250440" algn="l"/>
              </a:tabLst>
            </a:pPr>
            <a:r>
              <a:rPr lang="zh-CN" altLang="zh-CN" sz="2800" kern="100" dirty="0">
                <a:latin typeface="Times New Roman"/>
                <a:ea typeface="华文细黑"/>
                <a:cs typeface="Times New Roman"/>
              </a:rPr>
              <a:t>当他郁郁不得志的时候，他悲愤地呼喊：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大道如青天，我独不得出！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当他自认为能够实现自己的伟大抱负时，他满怀激情地唱道：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仰天大笑出门去，我辈岂是蓬蒿人？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他一生酷爱饮酒：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烹羊宰牛且为乐，会须一饮三百杯！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他对生活充满了自信：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长风破浪会有时，直挂云帆济沧海。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他热爱祖国大好河山，纵情山水：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五岳寻仙不辞远，一生好入名山游。</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ts val="5300"/>
              </a:lnSpc>
              <a:spcAft>
                <a:spcPts val="0"/>
              </a:spcAft>
              <a:tabLst>
                <a:tab pos="2250440" algn="l"/>
              </a:tabLst>
            </a:pPr>
            <a:r>
              <a:rPr lang="zh-CN" altLang="zh-CN" sz="2800" kern="100" dirty="0">
                <a:latin typeface="Times New Roman"/>
                <a:ea typeface="华文细黑"/>
                <a:cs typeface="Times New Roman"/>
              </a:rPr>
              <a:t>李白是一个让时代因其而幸运的人。活着让时代因他而骄傲，死后让时代因他而光荣。李白的时代无论怎样简化，这个人都将以一种最基本</a:t>
            </a:r>
            <a:r>
              <a:rPr lang="zh-CN" altLang="zh-CN" sz="2800" kern="100" dirty="0" smtClean="0">
                <a:latin typeface="Times New Roman"/>
                <a:ea typeface="华文细黑"/>
                <a:cs typeface="Times New Roman"/>
              </a:rPr>
              <a:t>的</a:t>
            </a:r>
            <a:endParaRPr lang="zh-CN" altLang="zh-CN" sz="1050" kern="100" dirty="0">
              <a:effectLst/>
              <a:latin typeface="宋体"/>
              <a:cs typeface="Courier New"/>
            </a:endParaRPr>
          </a:p>
        </p:txBody>
      </p:sp>
      <p:sp>
        <p:nvSpPr>
          <p:cNvPr id="4"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自主积累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博</a:t>
            </a:r>
            <a:r>
              <a:rPr lang="zh-CN" altLang="en-US" sz="2400" b="1" kern="0" dirty="0">
                <a:solidFill>
                  <a:schemeClr val="bg1"/>
                </a:solidFill>
                <a:latin typeface="华文新魏" pitchFamily="2" charset="-122"/>
                <a:ea typeface="华文新魏" pitchFamily="2" charset="-122"/>
              </a:rPr>
              <a:t>观而约取，厚积而薄</a:t>
            </a:r>
            <a:r>
              <a:rPr lang="zh-CN" altLang="en-US" sz="2400" b="1" kern="0" dirty="0" smtClean="0">
                <a:solidFill>
                  <a:schemeClr val="bg1"/>
                </a:solidFill>
                <a:latin typeface="华文新魏" pitchFamily="2" charset="-122"/>
                <a:ea typeface="华文新魏" pitchFamily="2" charset="-122"/>
              </a:rPr>
              <a:t>发 </a:t>
            </a:r>
            <a:endParaRPr lang="zh-CN" altLang="en-US" sz="2400" b="1" kern="0" dirty="0">
              <a:solidFill>
                <a:schemeClr val="bg1"/>
              </a:solidFill>
              <a:latin typeface="华文新魏" pitchFamily="2" charset="-122"/>
              <a:ea typeface="华文新魏" pitchFamily="2" charset="-122"/>
            </a:endParaRPr>
          </a:p>
        </p:txBody>
      </p:sp>
      <p:sp>
        <p:nvSpPr>
          <p:cNvPr id="12" name="矩形 11"/>
          <p:cNvSpPr/>
          <p:nvPr/>
        </p:nvSpPr>
        <p:spPr>
          <a:xfrm>
            <a:off x="406574" y="90872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作者视窗</a:t>
            </a:r>
            <a:endParaRPr lang="zh-CN" altLang="en-US" sz="2400" kern="0" dirty="0">
              <a:solidFill>
                <a:sysClr val="window" lastClr="FFFFFF"/>
              </a:solidFill>
              <a:effectLst/>
              <a:latin typeface="微软雅黑" pitchFamily="34" charset="-122"/>
              <a:ea typeface="微软雅黑"/>
            </a:endParaRPr>
          </a:p>
        </p:txBody>
      </p:sp>
      <p:sp>
        <p:nvSpPr>
          <p:cNvPr id="13" name="矩形 12"/>
          <p:cNvSpPr/>
          <p:nvPr/>
        </p:nvSpPr>
        <p:spPr>
          <a:xfrm>
            <a:off x="-2526" y="90872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一</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29162508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735</TotalTime>
  <Words>1977</Words>
  <Application>Microsoft Office PowerPoint</Application>
  <PresentationFormat>自定义</PresentationFormat>
  <Paragraphs>141</Paragraphs>
  <Slides>28</Slides>
  <Notes>1</Notes>
  <HiddenSlides>3</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2016-03-28T08:27:22Z</dcterms:created>
  <dcterms:modified xsi:type="dcterms:W3CDTF">2018-06-05T03:47:40Z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