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9"/>
  </p:notesMasterIdLst>
  <p:handoutMasterIdLst>
    <p:handoutMasterId r:id="rId30"/>
  </p:handoutMasterIdLst>
  <p:sldIdLst>
    <p:sldId id="280" r:id="rId2"/>
    <p:sldId id="285" r:id="rId3"/>
    <p:sldId id="338" r:id="rId4"/>
    <p:sldId id="360" r:id="rId5"/>
    <p:sldId id="341" r:id="rId6"/>
    <p:sldId id="388" r:id="rId7"/>
    <p:sldId id="379" r:id="rId8"/>
    <p:sldId id="433" r:id="rId9"/>
    <p:sldId id="442" r:id="rId10"/>
    <p:sldId id="437" r:id="rId11"/>
    <p:sldId id="438" r:id="rId12"/>
    <p:sldId id="439" r:id="rId13"/>
    <p:sldId id="440" r:id="rId14"/>
    <p:sldId id="441" r:id="rId15"/>
    <p:sldId id="443" r:id="rId16"/>
    <p:sldId id="444" r:id="rId17"/>
    <p:sldId id="445" r:id="rId18"/>
    <p:sldId id="446" r:id="rId19"/>
    <p:sldId id="447" r:id="rId20"/>
    <p:sldId id="448" r:id="rId21"/>
    <p:sldId id="449" r:id="rId22"/>
    <p:sldId id="450" r:id="rId23"/>
    <p:sldId id="451" r:id="rId24"/>
    <p:sldId id="452" r:id="rId25"/>
    <p:sldId id="453" r:id="rId26"/>
    <p:sldId id="355" r:id="rId27"/>
    <p:sldId id="357" r:id="rId28"/>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B2F3FC"/>
    <a:srgbClr val="FFFFFF"/>
    <a:srgbClr val="E6FBFE"/>
    <a:srgbClr val="57D2E3"/>
    <a:srgbClr val="21B1C5"/>
    <a:srgbClr val="4BCFE1"/>
    <a:srgbClr val="5BADF7"/>
    <a:srgbClr val="6A56A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87" d="100"/>
          <a:sy n="87" d="100"/>
        </p:scale>
        <p:origin x="-222" y="-84"/>
      </p:cViewPr>
      <p:guideLst>
        <p:guide orient="horz" pos="2148"/>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pPr lvl="0" algn="r"/>
              <a:t>‹#›</a:t>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Arial" panose="020B0604020202020204" pitchFamily="34" charset="0"/>
                <a:ea typeface="宋体" panose="02010600030101010101" pitchFamily="2" charset="-122"/>
              </a:defRPr>
            </a:lvl1pPr>
          </a:lstStyle>
          <a:p>
            <a:pPr marL="0" marR="0" lvl="0" indent="0" algn="r"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atin typeface="Arial" panose="020B0604020202020204" pitchFamily="34" charset="0"/>
                <a:ea typeface="宋体" panose="02010600030101010101" pitchFamily="2" charset="-122"/>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fld id="{9A0DB2DC-4C9A-4742-B13C-FB6460FD3503}" type="slidenum">
              <a:rPr lang="zh-CN" altLang="en-US" sz="1200" dirty="0"/>
              <a:pPr lvl="0" algn="r"/>
              <a:t>‹#›</a:t>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a:ln>
            <a:solidFill>
              <a:srgbClr val="000000">
                <a:alpha val="100000"/>
              </a:srgbClr>
            </a:solidFill>
            <a:miter lim="800000"/>
          </a:ln>
        </p:spPr>
      </p:sp>
      <p:sp>
        <p:nvSpPr>
          <p:cNvPr id="7171" name="备注占位符 2"/>
          <p:cNvSpPr>
            <a:spLocks noGrp="1"/>
          </p:cNvSpPr>
          <p:nvPr>
            <p:ph type="body" idx="1"/>
          </p:nvPr>
        </p:nvSpPr>
        <p:spPr>
          <a:noFill/>
          <a:ln>
            <a:noFill/>
          </a:ln>
        </p:spPr>
        <p:txBody>
          <a:bodyPr wrap="square" lIns="91440" tIns="45720" rIns="91440" bIns="45720" anchor="t"/>
          <a:lstStyle/>
          <a:p>
            <a:pPr lvl="0"/>
            <a:endParaRPr lang="zh-CN" altLang="en-US" dirty="0"/>
          </a:p>
        </p:txBody>
      </p:sp>
      <p:sp>
        <p:nvSpPr>
          <p:cNvPr id="7172" name="灯片编号占位符 3"/>
          <p:cNvSpPr txBox="1">
            <a:spLocks noGrp="1"/>
          </p:cNvSpPr>
          <p:nvPr>
            <p:ph type="sldNum" sz="quarte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dirty="0"/>
              <a:pPr lvl="0" algn="r"/>
              <a:t>1</a:t>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flip="none" rotWithShape="1">
          <a:gsLst>
            <a:gs pos="0">
              <a:srgbClr val="5E9EFF"/>
            </a:gs>
            <a:gs pos="39999">
              <a:srgbClr val="85C2FF"/>
            </a:gs>
            <a:gs pos="70000">
              <a:srgbClr val="C4D6EB"/>
            </a:gs>
            <a:gs pos="100000">
              <a:srgbClr val="FFEBFA"/>
            </a:gs>
          </a:gsLst>
          <a:lin ang="5400000" scaled="0"/>
          <a:tileRect/>
        </a:gra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pPr/>
              <a:t>2018-11-11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32.xml"/></Relationships>
</file>

<file path=ppt/slides/_rels/slide2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3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6.xml"/></Relationships>
</file>

<file path=ppt/slides/_rels/slide27.xml.rels><?xml version="1.0" encoding="UTF-8" standalone="yes"?>
<Relationships xmlns="http://schemas.openxmlformats.org/package/2006/relationships"><Relationship Id="rId2" Type="http://schemas.openxmlformats.org/officeDocument/2006/relationships/image" Target="../media/image15.wmf"/><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14"/>
          <p:cNvSpPr>
            <a:spLocks noChangeArrowheads="1"/>
          </p:cNvSpPr>
          <p:nvPr/>
        </p:nvSpPr>
        <p:spPr bwMode="auto">
          <a:xfrm>
            <a:off x="6531" y="840302"/>
            <a:ext cx="12192000" cy="6017698"/>
          </a:xfrm>
          <a:prstGeom prst="rect">
            <a:avLst/>
          </a:prstGeom>
          <a:noFill/>
          <a:ln>
            <a:noFill/>
          </a:ln>
          <a:effectLst>
            <a:reflection blurRad="6350" stA="50000" endA="300" endPos="55000" dir="5400000" sy="-100000" algn="bl" rotWithShape="0"/>
          </a:effec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0" dirty="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grpSp>
        <p:nvGrpSpPr>
          <p:cNvPr id="4101" name="组合 8"/>
          <p:cNvGrpSpPr/>
          <p:nvPr/>
        </p:nvGrpSpPr>
        <p:grpSpPr>
          <a:xfrm>
            <a:off x="1437958" y="1987550"/>
            <a:ext cx="4768215" cy="1349375"/>
            <a:chOff x="389093" y="2105678"/>
            <a:chExt cx="4768215" cy="1349929"/>
          </a:xfrm>
        </p:grpSpPr>
        <p:sp>
          <p:nvSpPr>
            <p:cNvPr id="25" name="矩形 24"/>
            <p:cNvSpPr>
              <a:spLocks noChangeArrowheads="1"/>
            </p:cNvSpPr>
            <p:nvPr/>
          </p:nvSpPr>
          <p:spPr bwMode="auto">
            <a:xfrm>
              <a:off x="1703860" y="2105678"/>
              <a:ext cx="2497138" cy="55422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第</a:t>
              </a:r>
              <a:r>
                <a:rPr lang="zh-CN" altLang="en-US" sz="2000" b="1" dirty="0" smtClean="0">
                  <a:solidFill>
                    <a:schemeClr val="tx1">
                      <a:lumMod val="85000"/>
                      <a:lumOff val="1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五</a:t>
              </a:r>
              <a:r>
                <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单元 </a:t>
              </a:r>
              <a:r>
                <a:rPr kumimoji="0" lang="en-US" altLang="zh-CN"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rPr>
                <a:t>· </a:t>
              </a:r>
              <a:r>
                <a:rPr lang="zh-CN" altLang="en-US" sz="2000" b="1" noProof="0" dirty="0" smtClean="0">
                  <a:solidFill>
                    <a:schemeClr val="tx1">
                      <a:lumMod val="85000"/>
                      <a:lumOff val="15000"/>
                    </a:schemeClr>
                  </a:solidFill>
                  <a:latin typeface="微软雅黑" panose="020B0503020204020204" pitchFamily="34" charset="-122"/>
                  <a:ea typeface="微软雅黑" panose="020B0503020204020204" pitchFamily="34" charset="-122"/>
                  <a:cs typeface="+mn-cs"/>
                  <a:sym typeface="微软雅黑" panose="020B0503020204020204" pitchFamily="34" charset="-122"/>
                </a:rPr>
                <a:t>人与环境</a:t>
              </a:r>
              <a:endParaRPr kumimoji="0" lang="zh-CN" altLang="en-US" sz="20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sym typeface="微软雅黑" panose="020B0503020204020204" pitchFamily="34" charset="-122"/>
              </a:endParaRPr>
            </a:p>
          </p:txBody>
        </p:sp>
        <p:sp>
          <p:nvSpPr>
            <p:cNvPr id="26" name="TextBox 2"/>
            <p:cNvSpPr txBox="1">
              <a:spLocks noChangeArrowheads="1"/>
            </p:cNvSpPr>
            <p:nvPr/>
          </p:nvSpPr>
          <p:spPr bwMode="auto">
            <a:xfrm>
              <a:off x="389093" y="2625321"/>
              <a:ext cx="4768215" cy="830286"/>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4800" b="1" i="0" u="none" strike="noStrike" kern="1200" cap="none" spc="30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zh-CN" sz="4800" b="1" i="0" u="none" strike="noStrike" kern="1200" cap="none" spc="30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幽径悲剧</a:t>
              </a:r>
            </a:p>
          </p:txBody>
        </p:sp>
      </p:grpSp>
      <p:pic>
        <p:nvPicPr>
          <p:cNvPr id="8" name="Picture 3" descr="C:\Users\Administrator\Desktop\苏教8上大封面.jpg"/>
          <p:cNvPicPr>
            <a:picLocks noChangeAspect="1" noChangeArrowheads="1"/>
          </p:cNvPicPr>
          <p:nvPr/>
        </p:nvPicPr>
        <p:blipFill>
          <a:blip r:embed="rId3" cstate="print"/>
          <a:srcRect/>
          <a:stretch>
            <a:fillRect/>
          </a:stretch>
        </p:blipFill>
        <p:spPr bwMode="auto">
          <a:xfrm>
            <a:off x="8134598" y="1484416"/>
            <a:ext cx="4057402" cy="5373584"/>
          </a:xfrm>
          <a:prstGeom prst="rect">
            <a:avLst/>
          </a:prstGeom>
          <a:noFill/>
        </p:spPr>
      </p:pic>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p:nvPr/>
        </p:nvSpPr>
        <p:spPr>
          <a:xfrm>
            <a:off x="1464628" y="1821815"/>
            <a:ext cx="7429500" cy="1198880"/>
          </a:xfrm>
          <a:prstGeom prst="rect">
            <a:avLst/>
          </a:prstGeom>
          <a:noFill/>
          <a:ln w="9525">
            <a:noFill/>
          </a:ln>
        </p:spPr>
        <p:txBody>
          <a:bodyPr>
            <a:spAutoFit/>
          </a:bodyPr>
          <a:lstStyle/>
          <a:p>
            <a:pPr>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3</a:t>
            </a:r>
            <a:r>
              <a:rPr lang="zh-CN" altLang="en-US" sz="2400" b="0" dirty="0">
                <a:solidFill>
                  <a:srgbClr val="000000"/>
                </a:solidFill>
                <a:latin typeface="微软雅黑" panose="020B0503020204020204" pitchFamily="34" charset="-122"/>
                <a:ea typeface="微软雅黑" panose="020B0503020204020204" pitchFamily="34" charset="-122"/>
              </a:rPr>
              <a:t>．美是需要人用心去体会的，你觉得文中哪些语句表明作者体会到了这美？</a:t>
            </a:r>
          </a:p>
        </p:txBody>
      </p:sp>
      <p:sp>
        <p:nvSpPr>
          <p:cNvPr id="4" name="Rectangle 5"/>
          <p:cNvSpPr/>
          <p:nvPr/>
        </p:nvSpPr>
        <p:spPr>
          <a:xfrm>
            <a:off x="1464628" y="3036252"/>
            <a:ext cx="8702040" cy="1753235"/>
          </a:xfrm>
          <a:prstGeom prst="rect">
            <a:avLst/>
          </a:prstGeom>
          <a:noFill/>
          <a:ln w="9525">
            <a:noFill/>
          </a:ln>
        </p:spPr>
        <p:txBody>
          <a:bodyPr wrap="square">
            <a:spAutoFit/>
          </a:bodyPr>
          <a:lstStyle/>
          <a:p>
            <a:pPr indent="457200" eaLnBrk="1">
              <a:lnSpc>
                <a:spcPct val="150000"/>
              </a:lnSpc>
              <a:buFont typeface="Arial" panose="020B0604020202020204" pitchFamily="34" charset="0"/>
              <a:buNone/>
            </a:pPr>
            <a:r>
              <a:rPr lang="zh-CN" altLang="en-US" sz="2400" b="0" dirty="0">
                <a:solidFill>
                  <a:srgbClr val="C00000"/>
                </a:solidFill>
                <a:latin typeface="微软雅黑" panose="020B0503020204020204" pitchFamily="34" charset="-122"/>
                <a:ea typeface="微软雅黑" panose="020B0503020204020204" pitchFamily="34" charset="-122"/>
              </a:rPr>
              <a:t>“人们仿佛是在绿雾中穿行”，“几乎让人不辨四时了”，“真能使懦者立怯者强，给人以无穷的感染力”，“人们置身其间，绝不会感到冬天的萧索了”。</a:t>
            </a:r>
          </a:p>
        </p:txBody>
      </p:sp>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flipV="1">
            <a:off x="7513320" y="3912870"/>
            <a:ext cx="4718368" cy="3097530"/>
          </a:xfrm>
          <a:prstGeom prst="rect">
            <a:avLst/>
          </a:prstGeom>
          <a:effectLst>
            <a:softEdge rad="635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p:nvPr/>
        </p:nvSpPr>
        <p:spPr>
          <a:xfrm>
            <a:off x="2290763" y="1376680"/>
            <a:ext cx="7429500" cy="645160"/>
          </a:xfrm>
          <a:prstGeom prst="rect">
            <a:avLst/>
          </a:prstGeom>
          <a:noFill/>
          <a:ln w="9525">
            <a:noFill/>
          </a:ln>
        </p:spPr>
        <p:txBody>
          <a:bodyPr>
            <a:spAutoFit/>
          </a:bodyPr>
          <a:lstStyle/>
          <a:p>
            <a:pPr>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4</a:t>
            </a:r>
            <a:r>
              <a:rPr lang="zh-CN" altLang="en-US" sz="2400" b="0" dirty="0">
                <a:solidFill>
                  <a:srgbClr val="000000"/>
                </a:solidFill>
                <a:latin typeface="微软雅黑" panose="020B0503020204020204" pitchFamily="34" charset="-122"/>
                <a:ea typeface="微软雅黑" panose="020B0503020204020204" pitchFamily="34" charset="-122"/>
              </a:rPr>
              <a:t>．描绘四季的美景，按什么顺序写的？</a:t>
            </a:r>
          </a:p>
        </p:txBody>
      </p:sp>
      <p:sp>
        <p:nvSpPr>
          <p:cNvPr id="4" name="Rectangle 5"/>
          <p:cNvSpPr/>
          <p:nvPr/>
        </p:nvSpPr>
        <p:spPr>
          <a:xfrm>
            <a:off x="2122488" y="2140268"/>
            <a:ext cx="6897687" cy="645160"/>
          </a:xfrm>
          <a:prstGeom prst="rect">
            <a:avLst/>
          </a:prstGeom>
          <a:noFill/>
          <a:ln w="9525">
            <a:noFill/>
          </a:ln>
        </p:spPr>
        <p:txBody>
          <a:bodyPr>
            <a:spAutoFit/>
          </a:bodyPr>
          <a:lstStyle/>
          <a:p>
            <a:pPr indent="457200" eaLnBrk="1">
              <a:lnSpc>
                <a:spcPct val="150000"/>
              </a:lnSpc>
              <a:buFont typeface="Arial" panose="020B0604020202020204" pitchFamily="34" charset="0"/>
              <a:buNone/>
            </a:pPr>
            <a:r>
              <a:rPr lang="zh-CN" altLang="en-US" sz="2400" b="0" dirty="0">
                <a:solidFill>
                  <a:srgbClr val="C00000"/>
                </a:solidFill>
                <a:latin typeface="微软雅黑" panose="020B0503020204020204" pitchFamily="34" charset="-122"/>
                <a:ea typeface="微软雅黑" panose="020B0503020204020204" pitchFamily="34" charset="-122"/>
              </a:rPr>
              <a:t>时间顺序，春夏秋冬写的。</a:t>
            </a:r>
          </a:p>
        </p:txBody>
      </p:sp>
      <p:sp>
        <p:nvSpPr>
          <p:cNvPr id="5" name="Rectangle 3"/>
          <p:cNvSpPr/>
          <p:nvPr/>
        </p:nvSpPr>
        <p:spPr>
          <a:xfrm>
            <a:off x="2290763" y="2903855"/>
            <a:ext cx="7429500" cy="645160"/>
          </a:xfrm>
          <a:prstGeom prst="rect">
            <a:avLst/>
          </a:prstGeom>
          <a:noFill/>
          <a:ln w="9525">
            <a:noFill/>
          </a:ln>
        </p:spPr>
        <p:txBody>
          <a:bodyPr>
            <a:spAutoFit/>
          </a:bodyPr>
          <a:lstStyle/>
          <a:p>
            <a:pPr>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5</a:t>
            </a:r>
            <a:r>
              <a:rPr lang="zh-CN" altLang="en-US" sz="2400" b="0" dirty="0">
                <a:solidFill>
                  <a:srgbClr val="000000"/>
                </a:solidFill>
                <a:latin typeface="微软雅黑" panose="020B0503020204020204" pitchFamily="34" charset="-122"/>
                <a:ea typeface="微软雅黑" panose="020B0503020204020204" pitchFamily="34" charset="-122"/>
              </a:rPr>
              <a:t>．写幽径之美，着重表现了幽径的什么？</a:t>
            </a:r>
          </a:p>
        </p:txBody>
      </p:sp>
      <p:sp>
        <p:nvSpPr>
          <p:cNvPr id="6" name="Rectangle 5"/>
          <p:cNvSpPr/>
          <p:nvPr/>
        </p:nvSpPr>
        <p:spPr>
          <a:xfrm>
            <a:off x="2122488" y="3665855"/>
            <a:ext cx="6897687" cy="645160"/>
          </a:xfrm>
          <a:prstGeom prst="rect">
            <a:avLst/>
          </a:prstGeom>
          <a:noFill/>
          <a:ln w="9525">
            <a:noFill/>
          </a:ln>
        </p:spPr>
        <p:txBody>
          <a:bodyPr>
            <a:spAutoFit/>
          </a:bodyPr>
          <a:lstStyle/>
          <a:p>
            <a:pPr indent="457200" eaLnBrk="1">
              <a:lnSpc>
                <a:spcPct val="150000"/>
              </a:lnSpc>
              <a:buFont typeface="Arial" panose="020B0604020202020204" pitchFamily="34" charset="0"/>
              <a:buNone/>
            </a:pPr>
            <a:r>
              <a:rPr lang="zh-CN" altLang="en-US" sz="2400" b="0" dirty="0">
                <a:solidFill>
                  <a:srgbClr val="C00000"/>
                </a:solidFill>
                <a:latin typeface="微软雅黑" panose="020B0503020204020204" pitchFamily="34" charset="-122"/>
                <a:ea typeface="微软雅黑" panose="020B0503020204020204" pitchFamily="34" charset="-122"/>
              </a:rPr>
              <a:t>写幽径之美，着重表现了浓烈勃发的生机</a:t>
            </a:r>
          </a:p>
        </p:txBody>
      </p:sp>
      <p:sp>
        <p:nvSpPr>
          <p:cNvPr id="7" name="Rectangle 3"/>
          <p:cNvSpPr/>
          <p:nvPr/>
        </p:nvSpPr>
        <p:spPr>
          <a:xfrm>
            <a:off x="2290763" y="4429443"/>
            <a:ext cx="7429500" cy="645160"/>
          </a:xfrm>
          <a:prstGeom prst="rect">
            <a:avLst/>
          </a:prstGeom>
          <a:noFill/>
          <a:ln w="9525">
            <a:noFill/>
          </a:ln>
        </p:spPr>
        <p:txBody>
          <a:bodyPr>
            <a:spAutoFit/>
          </a:bodyPr>
          <a:lstStyle/>
          <a:p>
            <a:pPr>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6</a:t>
            </a:r>
            <a:r>
              <a:rPr lang="zh-CN" altLang="en-US" sz="2400" b="0" dirty="0">
                <a:solidFill>
                  <a:srgbClr val="000000"/>
                </a:solidFill>
                <a:latin typeface="微软雅黑" panose="020B0503020204020204" pitchFamily="34" charset="-122"/>
                <a:ea typeface="微软雅黑" panose="020B0503020204020204" pitchFamily="34" charset="-122"/>
              </a:rPr>
              <a:t>．这部分写幽径之美与下文写藤萝之美有什么关系？</a:t>
            </a:r>
          </a:p>
        </p:txBody>
      </p:sp>
      <p:sp>
        <p:nvSpPr>
          <p:cNvPr id="8" name="Rectangle 5"/>
          <p:cNvSpPr/>
          <p:nvPr/>
        </p:nvSpPr>
        <p:spPr>
          <a:xfrm>
            <a:off x="2122488" y="5193030"/>
            <a:ext cx="6897687" cy="645160"/>
          </a:xfrm>
          <a:prstGeom prst="rect">
            <a:avLst/>
          </a:prstGeom>
          <a:noFill/>
          <a:ln w="9525">
            <a:noFill/>
          </a:ln>
        </p:spPr>
        <p:txBody>
          <a:bodyPr>
            <a:spAutoFit/>
          </a:bodyPr>
          <a:lstStyle/>
          <a:p>
            <a:pPr indent="457200" eaLnBrk="1">
              <a:lnSpc>
                <a:spcPct val="150000"/>
              </a:lnSpc>
              <a:buFont typeface="Arial" panose="020B0604020202020204" pitchFamily="34" charset="0"/>
              <a:buNone/>
            </a:pPr>
            <a:r>
              <a:rPr lang="zh-CN" altLang="en-US" sz="2400" b="0" dirty="0">
                <a:solidFill>
                  <a:srgbClr val="C00000"/>
                </a:solidFill>
                <a:latin typeface="微软雅黑" panose="020B0503020204020204" pitchFamily="34" charset="-122"/>
                <a:ea typeface="微软雅黑" panose="020B0503020204020204" pitchFamily="34" charset="-122"/>
              </a:rPr>
              <a:t>写幽径之美，为下文写藤萝之美作了铺垫。</a:t>
            </a:r>
          </a:p>
        </p:txBody>
      </p:sp>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20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fade">
                                      <p:cBhvr>
                                        <p:cTn id="22" dur="2000"/>
                                        <p:tgtEl>
                                          <p:spTgt spid="6">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dissolve">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Effect transition="in" filter="fade">
                                      <p:cBhvr>
                                        <p:cTn id="32"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p"/>
      <p:bldP spid="5" grpId="0"/>
      <p:bldP spid="6" grpId="0" build="p"/>
      <p:bldP spid="7" grpId="0"/>
      <p:bldP spid="8"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p:nvPr/>
        </p:nvSpPr>
        <p:spPr>
          <a:xfrm>
            <a:off x="1991678" y="1271588"/>
            <a:ext cx="5602288" cy="603250"/>
          </a:xfrm>
          <a:prstGeom prst="roundRect">
            <a:avLst>
              <a:gd name="adj" fmla="val 50000"/>
            </a:avLst>
          </a:prstGeom>
          <a:solidFill>
            <a:srgbClr val="B2F3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研读第二部分</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感受“古藤萝之美”</a:t>
            </a:r>
          </a:p>
        </p:txBody>
      </p:sp>
      <p:sp>
        <p:nvSpPr>
          <p:cNvPr id="23555" name="TextBox 64"/>
          <p:cNvSpPr txBox="1"/>
          <p:nvPr/>
        </p:nvSpPr>
        <p:spPr>
          <a:xfrm>
            <a:off x="1776730" y="2079625"/>
            <a:ext cx="8894445" cy="645160"/>
          </a:xfrm>
          <a:prstGeom prst="rect">
            <a:avLst/>
          </a:prstGeom>
          <a:noFill/>
          <a:ln w="9525">
            <a:noFill/>
          </a:ln>
        </p:spPr>
        <p:txBody>
          <a:bodyPr wrap="square">
            <a:spAutoFit/>
          </a:bodyPr>
          <a:lstStyle/>
          <a:p>
            <a:pPr indent="152400" eaLnBrk="1">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1</a:t>
            </a:r>
            <a:r>
              <a:rPr lang="zh-CN" altLang="en-US" sz="2400" b="0" dirty="0">
                <a:solidFill>
                  <a:srgbClr val="000000"/>
                </a:solidFill>
                <a:latin typeface="微软雅黑" panose="020B0503020204020204" pitchFamily="34" charset="-122"/>
                <a:ea typeface="微软雅黑" panose="020B0503020204020204" pitchFamily="34" charset="-122"/>
              </a:rPr>
              <a:t>．文章中这一棵古藤萝在作者的心中最后似乎已幻化成什么？</a:t>
            </a:r>
          </a:p>
        </p:txBody>
      </p:sp>
      <p:sp>
        <p:nvSpPr>
          <p:cNvPr id="4" name="Text Box 5"/>
          <p:cNvSpPr txBox="1"/>
          <p:nvPr/>
        </p:nvSpPr>
        <p:spPr>
          <a:xfrm>
            <a:off x="3684270" y="2713990"/>
            <a:ext cx="6313488" cy="645160"/>
          </a:xfrm>
          <a:prstGeom prst="rect">
            <a:avLst/>
          </a:prstGeom>
          <a:noFill/>
          <a:ln w="9525">
            <a:noFill/>
          </a:ln>
        </p:spPr>
        <p:txBody>
          <a:bodyPr>
            <a:spAutoFit/>
          </a:bodyPr>
          <a:lstStyle/>
          <a:p>
            <a:pPr eaLnBrk="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一个神话传说中美丽的女子。</a:t>
            </a:r>
          </a:p>
        </p:txBody>
      </p:sp>
      <p:sp>
        <p:nvSpPr>
          <p:cNvPr id="5" name="TextBox 64"/>
          <p:cNvSpPr txBox="1"/>
          <p:nvPr/>
        </p:nvSpPr>
        <p:spPr>
          <a:xfrm>
            <a:off x="1633219" y="3359150"/>
            <a:ext cx="9181465" cy="2861310"/>
          </a:xfrm>
          <a:prstGeom prst="rect">
            <a:avLst/>
          </a:prstGeom>
          <a:noFill/>
          <a:ln w="9525">
            <a:noFill/>
          </a:ln>
        </p:spPr>
        <p:txBody>
          <a:bodyPr wrap="square">
            <a:spAutoFit/>
          </a:bodyPr>
          <a:lstStyle/>
          <a:p>
            <a:pPr indent="457200" eaLnBrk="1">
              <a:lnSpc>
                <a:spcPct val="150000"/>
              </a:lnSpc>
            </a:pPr>
            <a:r>
              <a:rPr lang="zh-CN" altLang="en-US" sz="2400" b="0" dirty="0" smtClean="0">
                <a:solidFill>
                  <a:srgbClr val="000000"/>
                </a:solidFill>
                <a:latin typeface="微软雅黑" panose="020B0503020204020204" pitchFamily="34" charset="-122"/>
                <a:ea typeface="微软雅黑" panose="020B0503020204020204" pitchFamily="34" charset="-122"/>
              </a:rPr>
              <a:t>  那</a:t>
            </a:r>
            <a:r>
              <a:rPr lang="zh-CN" altLang="en-US" sz="2400" b="0" dirty="0">
                <a:solidFill>
                  <a:srgbClr val="000000"/>
                </a:solidFill>
                <a:latin typeface="微软雅黑" panose="020B0503020204020204" pitchFamily="34" charset="-122"/>
                <a:ea typeface="微软雅黑" panose="020B0503020204020204" pitchFamily="34" charset="-122"/>
              </a:rPr>
              <a:t>我们那我们在研读这一部分时不妨也暂且把古藤萝当作一个这样的主角</a:t>
            </a:r>
            <a:r>
              <a:rPr lang="en-US" altLang="zh-CN" sz="2400" b="0" dirty="0">
                <a:solidFill>
                  <a:srgbClr val="000000"/>
                </a:solidFill>
                <a:latin typeface="微软雅黑" panose="020B0503020204020204" pitchFamily="34" charset="-122"/>
                <a:ea typeface="微软雅黑" panose="020B0503020204020204" pitchFamily="34" charset="-122"/>
              </a:rPr>
              <a:t>——</a:t>
            </a:r>
            <a:r>
              <a:rPr lang="zh-CN" altLang="en-US" sz="2400" b="0" dirty="0">
                <a:solidFill>
                  <a:srgbClr val="000000"/>
                </a:solidFill>
                <a:latin typeface="微软雅黑" panose="020B0503020204020204" pitchFamily="34" charset="-122"/>
                <a:ea typeface="微软雅黑" panose="020B0503020204020204" pitchFamily="34" charset="-122"/>
              </a:rPr>
              <a:t>神话传说中美丽的女子，经过层层铺垫之后，我们的女主角终于登场了，试想象一下这个传说中的美女拥有怎样的容貌、气质，性情？怎样的举止、声音呢？（注意想象不能游离课文情境）</a:t>
            </a:r>
          </a:p>
        </p:txBody>
      </p:sp>
      <p:sp>
        <p:nvSpPr>
          <p:cNvPr id="3" name="矩形 2"/>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257743" y="1020763"/>
            <a:ext cx="7805737" cy="1198880"/>
          </a:xfrm>
          <a:prstGeom prst="rect">
            <a:avLst/>
          </a:prstGeom>
          <a:noFill/>
          <a:ln w="9525">
            <a:noFill/>
          </a:ln>
        </p:spPr>
        <p:txBody>
          <a:bodyPr>
            <a:spAutoFit/>
          </a:bodyPr>
          <a:lstStyle/>
          <a:p>
            <a:pPr indent="457200" eaLnBrk="1">
              <a:lnSpc>
                <a:spcPct val="150000"/>
              </a:lnSpc>
            </a:pPr>
            <a:r>
              <a:rPr lang="zh-CN" altLang="en-US" sz="2400" b="0" dirty="0" smtClean="0">
                <a:solidFill>
                  <a:srgbClr val="000000"/>
                </a:solidFill>
                <a:latin typeface="微软雅黑" panose="020B0503020204020204" pitchFamily="34" charset="-122"/>
                <a:ea typeface="微软雅黑" panose="020B0503020204020204" pitchFamily="34" charset="-122"/>
              </a:rPr>
              <a:t>    例</a:t>
            </a:r>
            <a:r>
              <a:rPr lang="zh-CN" altLang="en-US" sz="2400" b="0" dirty="0">
                <a:solidFill>
                  <a:srgbClr val="000000"/>
                </a:solidFill>
                <a:latin typeface="微软雅黑" panose="020B0503020204020204" pitchFamily="34" charset="-122"/>
                <a:ea typeface="微软雅黑" panose="020B0503020204020204" pitchFamily="34" charset="-122"/>
              </a:rPr>
              <a:t>：“她如空谷幽兰，淡淡幽香中透出高雅绝俗，她似‘</a:t>
            </a:r>
            <a:r>
              <a:rPr lang="zh-CN" altLang="en-US" sz="2400" b="0" dirty="0">
                <a:solidFill>
                  <a:srgbClr val="C00000"/>
                </a:solidFill>
                <a:latin typeface="微软雅黑" panose="020B0503020204020204" pitchFamily="34" charset="-122"/>
                <a:ea typeface="微软雅黑" panose="020B0503020204020204" pitchFamily="34" charset="-122"/>
              </a:rPr>
              <a:t>清水出芙蓉，天然去雕饰</a:t>
            </a:r>
            <a:r>
              <a:rPr lang="zh-CN" altLang="en-US" sz="2400" b="0" dirty="0">
                <a:solidFill>
                  <a:srgbClr val="000000"/>
                </a:solidFill>
                <a:latin typeface="微软雅黑" panose="020B0503020204020204" pitchFamily="34" charset="-122"/>
                <a:ea typeface="微软雅黑" panose="020B0503020204020204" pitchFamily="34" charset="-122"/>
              </a:rPr>
              <a:t>’一般</a:t>
            </a:r>
            <a:r>
              <a:rPr lang="zh-CN" altLang="en-US" sz="2400" b="0" dirty="0">
                <a:solidFill>
                  <a:srgbClr val="C00000"/>
                </a:solidFill>
                <a:latin typeface="微软雅黑" panose="020B0503020204020204" pitchFamily="34" charset="-122"/>
                <a:ea typeface="微软雅黑" panose="020B0503020204020204" pitchFamily="34" charset="-122"/>
              </a:rPr>
              <a:t>清纯、脱俗</a:t>
            </a:r>
            <a:r>
              <a:rPr lang="zh-CN" altLang="en-US" sz="2400" b="0" dirty="0">
                <a:solidFill>
                  <a:srgbClr val="000000"/>
                </a:solidFill>
                <a:latin typeface="微软雅黑" panose="020B0503020204020204" pitchFamily="34" charset="-122"/>
                <a:ea typeface="微软雅黑" panose="020B0503020204020204" pitchFamily="34" charset="-122"/>
              </a:rPr>
              <a:t>。”</a:t>
            </a:r>
          </a:p>
        </p:txBody>
      </p:sp>
      <p:sp>
        <p:nvSpPr>
          <p:cNvPr id="4" name="矩形 3"/>
          <p:cNvSpPr/>
          <p:nvPr/>
        </p:nvSpPr>
        <p:spPr>
          <a:xfrm>
            <a:off x="2478405" y="2209800"/>
            <a:ext cx="7585075" cy="1198880"/>
          </a:xfrm>
          <a:prstGeom prst="rect">
            <a:avLst/>
          </a:prstGeom>
          <a:noFill/>
          <a:ln w="9525">
            <a:noFill/>
          </a:ln>
        </p:spPr>
        <p:txBody>
          <a:bodyPr>
            <a:spAutoFit/>
          </a:bodyPr>
          <a:lstStyle/>
          <a:p>
            <a:pPr indent="457200" eaLnBrk="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“她身着一袭清纯的白色纱裙，星星点点的淡紫色花朵点缀于纱裙之间，更显示出她娇艳无比的面容。”</a:t>
            </a:r>
          </a:p>
        </p:txBody>
      </p:sp>
      <p:sp>
        <p:nvSpPr>
          <p:cNvPr id="5" name="矩形 4"/>
          <p:cNvSpPr/>
          <p:nvPr/>
        </p:nvSpPr>
        <p:spPr>
          <a:xfrm>
            <a:off x="2478405" y="3409950"/>
            <a:ext cx="7585075" cy="1198880"/>
          </a:xfrm>
          <a:prstGeom prst="rect">
            <a:avLst/>
          </a:prstGeom>
          <a:noFill/>
          <a:ln w="9525">
            <a:noFill/>
          </a:ln>
        </p:spPr>
        <p:txBody>
          <a:bodyPr>
            <a:spAutoFit/>
          </a:bodyPr>
          <a:lstStyle/>
          <a:p>
            <a:pPr indent="457200" eaLnBrk="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“她又是善良可亲的，空中的小精灵时常飞到她身边，扇动着小翅膀与她嗡嗡细语”。</a:t>
            </a:r>
          </a:p>
        </p:txBody>
      </p:sp>
      <p:sp>
        <p:nvSpPr>
          <p:cNvPr id="7" name="矩形 6"/>
          <p:cNvSpPr/>
          <p:nvPr/>
        </p:nvSpPr>
        <p:spPr>
          <a:xfrm>
            <a:off x="2524443" y="4610100"/>
            <a:ext cx="7572375" cy="1753235"/>
          </a:xfrm>
          <a:prstGeom prst="rect">
            <a:avLst/>
          </a:prstGeom>
          <a:noFill/>
          <a:ln w="9525">
            <a:noFill/>
          </a:ln>
        </p:spPr>
        <p:txBody>
          <a:bodyPr>
            <a:spAutoFit/>
          </a:bodyPr>
          <a:lstStyle/>
          <a:p>
            <a:pPr indent="457200" eaLnBrk="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“她时常会轻柔地挥舞着袖衫，飘来荡去，拜访山头的群树，问候池中的荷花，与林中的小鸟快乐地嬉戏、追逐。”</a:t>
            </a:r>
          </a:p>
        </p:txBody>
      </p:sp>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2"/>
          <p:cNvSpPr/>
          <p:nvPr/>
        </p:nvSpPr>
        <p:spPr>
          <a:xfrm>
            <a:off x="1060927" y="1824355"/>
            <a:ext cx="5050314" cy="4524315"/>
          </a:xfrm>
          <a:prstGeom prst="rect">
            <a:avLst/>
          </a:prstGeom>
          <a:noFill/>
          <a:ln w="9525">
            <a:noFill/>
          </a:ln>
        </p:spPr>
        <p:txBody>
          <a:bodyPr wrap="square">
            <a:spAutoFit/>
          </a:bodyPr>
          <a:lstStyle/>
          <a:p>
            <a:pPr indent="457200" eaLnBrk="1">
              <a:lnSpc>
                <a:spcPct val="150000"/>
              </a:lnSpc>
            </a:pPr>
            <a:r>
              <a:rPr lang="zh-CN" altLang="en-US" sz="2400" b="0" dirty="0" smtClean="0">
                <a:solidFill>
                  <a:srgbClr val="000000"/>
                </a:solidFill>
                <a:latin typeface="微软雅黑" panose="020B0503020204020204" pitchFamily="34" charset="-122"/>
                <a:ea typeface="微软雅黑" panose="020B0503020204020204" pitchFamily="34" charset="-122"/>
              </a:rPr>
              <a:t>  这</a:t>
            </a:r>
            <a:r>
              <a:rPr lang="zh-CN" altLang="en-US" sz="2400" b="0" dirty="0">
                <a:solidFill>
                  <a:srgbClr val="000000"/>
                </a:solidFill>
                <a:latin typeface="微软雅黑" panose="020B0503020204020204" pitchFamily="34" charset="-122"/>
                <a:ea typeface="微软雅黑" panose="020B0503020204020204" pitchFamily="34" charset="-122"/>
              </a:rPr>
              <a:t>真是一个如天使一样的人物呀，然而</a:t>
            </a:r>
            <a:r>
              <a:rPr lang="zh-CN" altLang="en-US" sz="2400" b="0" dirty="0">
                <a:solidFill>
                  <a:srgbClr val="C00000"/>
                </a:solidFill>
                <a:latin typeface="微软雅黑" panose="020B0503020204020204" pitchFamily="34" charset="-122"/>
                <a:ea typeface="微软雅黑" panose="020B0503020204020204" pitchFamily="34" charset="-122"/>
              </a:rPr>
              <a:t>现实却是残酷的，毫不留情的</a:t>
            </a:r>
            <a:r>
              <a:rPr lang="zh-CN" altLang="en-US" sz="2400" b="0" dirty="0">
                <a:solidFill>
                  <a:srgbClr val="000000"/>
                </a:solidFill>
                <a:latin typeface="微软雅黑" panose="020B0503020204020204" pitchFamily="34" charset="-122"/>
                <a:ea typeface="微软雅黑" panose="020B0503020204020204" pitchFamily="34" charset="-122"/>
              </a:rPr>
              <a:t>，十年浩劫期间，这些美丽的花木被异化为“修正主义”，遭到了无情的砍伐，同学们可能不能理解，那就查阅一下“</a:t>
            </a:r>
            <a:r>
              <a:rPr lang="zh-CN" altLang="en-US" sz="2400" b="0" dirty="0">
                <a:solidFill>
                  <a:srgbClr val="C00000"/>
                </a:solidFill>
                <a:latin typeface="微软雅黑" panose="020B0503020204020204" pitchFamily="34" charset="-122"/>
                <a:ea typeface="微软雅黑" panose="020B0503020204020204" pitchFamily="34" charset="-122"/>
              </a:rPr>
              <a:t>十年动乱</a:t>
            </a:r>
            <a:r>
              <a:rPr lang="zh-CN" altLang="en-US" sz="2400" b="0" dirty="0">
                <a:solidFill>
                  <a:srgbClr val="000000"/>
                </a:solidFill>
                <a:latin typeface="微软雅黑" panose="020B0503020204020204" pitchFamily="34" charset="-122"/>
                <a:ea typeface="微软雅黑" panose="020B0503020204020204" pitchFamily="34" charset="-122"/>
              </a:rPr>
              <a:t>”的历史资料吧，寻找故事性较强的资料。</a:t>
            </a:r>
          </a:p>
        </p:txBody>
      </p:sp>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pic>
        <p:nvPicPr>
          <p:cNvPr id="3" name="图片 2"/>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763237" y="2177843"/>
            <a:ext cx="5093483" cy="3817338"/>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26626" name="矩形 2"/>
          <p:cNvSpPr/>
          <p:nvPr/>
        </p:nvSpPr>
        <p:spPr>
          <a:xfrm>
            <a:off x="906145" y="1866265"/>
            <a:ext cx="9837420" cy="3969385"/>
          </a:xfrm>
          <a:prstGeom prst="rect">
            <a:avLst/>
          </a:prstGeom>
          <a:noFill/>
          <a:ln w="9525">
            <a:noFill/>
          </a:ln>
        </p:spPr>
        <p:txBody>
          <a:bodyPr wrap="square">
            <a:spAutoFit/>
          </a:bodyPr>
          <a:lstStyle/>
          <a:p>
            <a:pPr indent="457200" eaLnBrk="1">
              <a:lnSpc>
                <a:spcPct val="150000"/>
              </a:lnSpc>
            </a:pPr>
            <a:r>
              <a:rPr lang="zh-CN" altLang="en-US" sz="2400" dirty="0">
                <a:solidFill>
                  <a:srgbClr val="000000"/>
                </a:solidFill>
                <a:latin typeface="微软雅黑" panose="020B0503020204020204" pitchFamily="34" charset="-122"/>
                <a:ea typeface="微软雅黑" panose="020B0503020204020204" pitchFamily="34" charset="-122"/>
              </a:rPr>
              <a:t>“十年浩劫”期间，游街、批斗、挂牌、住牛棚，季老一一品尝过，最可悲的是，他被宣布为“不可接触的人”，被分配掏大粪、看大门、守电话、发信件。“文革”期间被打倒的又何止是他一人，可以说一切能代表“真、善、美”的人和事物，几乎都被颠倒过来，被打倒，糟践踏。那是一个怎样的年代呀？是失去理智的、荒唐、愚昧而疯狂的年代，是一个时代的悲剧，更是一个民族的悲剧。“古藤萝”被无情砍伐是那个时代悲剧的见证。</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27650" name="矩形 2"/>
          <p:cNvSpPr/>
          <p:nvPr/>
        </p:nvSpPr>
        <p:spPr>
          <a:xfrm>
            <a:off x="2182813" y="1905000"/>
            <a:ext cx="7156450" cy="1753235"/>
          </a:xfrm>
          <a:prstGeom prst="rect">
            <a:avLst/>
          </a:prstGeom>
          <a:noFill/>
          <a:ln w="9525">
            <a:noFill/>
          </a:ln>
        </p:spPr>
        <p:txBody>
          <a:bodyPr>
            <a:spAutoFit/>
          </a:bodyPr>
          <a:lstStyle/>
          <a:p>
            <a:pPr indent="152400" eaLnBrk="1">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2.</a:t>
            </a:r>
            <a:r>
              <a:rPr lang="zh-CN" altLang="en-US" sz="2400" b="0" dirty="0">
                <a:solidFill>
                  <a:srgbClr val="000000"/>
                </a:solidFill>
                <a:latin typeface="微软雅黑" panose="020B0503020204020204" pitchFamily="34" charset="-122"/>
                <a:ea typeface="微软雅黑" panose="020B0503020204020204" pitchFamily="34" charset="-122"/>
              </a:rPr>
              <a:t>作者亲历了“十年浩劫”的灾难，他对此有怎样的感触认识呢？请阅读第</a:t>
            </a:r>
            <a:r>
              <a:rPr lang="en-US" altLang="zh-CN" sz="2400" b="0" dirty="0">
                <a:solidFill>
                  <a:srgbClr val="000000"/>
                </a:solidFill>
                <a:latin typeface="微软雅黑" panose="020B0503020204020204" pitchFamily="34" charset="-122"/>
                <a:ea typeface="微软雅黑" panose="020B0503020204020204" pitchFamily="34" charset="-122"/>
              </a:rPr>
              <a:t>10</a:t>
            </a:r>
            <a:r>
              <a:rPr lang="zh-CN" altLang="en-US" sz="2400" b="0" dirty="0">
                <a:solidFill>
                  <a:srgbClr val="000000"/>
                </a:solidFill>
                <a:latin typeface="微软雅黑" panose="020B0503020204020204" pitchFamily="34" charset="-122"/>
                <a:ea typeface="微软雅黑" panose="020B0503020204020204" pitchFamily="34" charset="-122"/>
              </a:rPr>
              <a:t>段把作者的认识感触划出来。</a:t>
            </a:r>
          </a:p>
        </p:txBody>
      </p:sp>
      <p:sp>
        <p:nvSpPr>
          <p:cNvPr id="5" name="矩形 4"/>
          <p:cNvSpPr/>
          <p:nvPr/>
        </p:nvSpPr>
        <p:spPr>
          <a:xfrm>
            <a:off x="2183130" y="3871595"/>
            <a:ext cx="7305675" cy="1198880"/>
          </a:xfrm>
          <a:prstGeom prst="rect">
            <a:avLst/>
          </a:prstGeom>
          <a:noFill/>
          <a:ln w="9525">
            <a:noFill/>
          </a:ln>
        </p:spPr>
        <p:txBody>
          <a:bodyPr>
            <a:spAutoFit/>
          </a:bodyPr>
          <a:lstStyle/>
          <a:p>
            <a:pPr indent="152400" eaLnBrk="1">
              <a:lnSpc>
                <a:spcPct val="150000"/>
              </a:lnSpc>
            </a:pPr>
            <a:r>
              <a:rPr lang="zh-CN" altLang="en-US" sz="2400" b="0" dirty="0" smtClean="0">
                <a:solidFill>
                  <a:srgbClr val="C00000"/>
                </a:solidFill>
                <a:latin typeface="微软雅黑" panose="020B0503020204020204" pitchFamily="34" charset="-122"/>
                <a:ea typeface="微软雅黑" panose="020B0503020204020204" pitchFamily="34" charset="-122"/>
              </a:rPr>
              <a:t>  “他</a:t>
            </a:r>
            <a:r>
              <a:rPr lang="zh-CN" altLang="en-US" sz="2400" b="0" dirty="0">
                <a:solidFill>
                  <a:srgbClr val="C00000"/>
                </a:solidFill>
                <a:latin typeface="微软雅黑" panose="020B0503020204020204" pitchFamily="34" charset="-122"/>
                <a:ea typeface="微软雅黑" panose="020B0503020204020204" pitchFamily="34" charset="-122"/>
              </a:rPr>
              <a:t>悲愤、惆怅，他有一点安慰，他觉得这个世界还值得留恋，人生还不全是荆棘丛。”</a:t>
            </a:r>
          </a:p>
        </p:txBody>
      </p:sp>
      <p:pic>
        <p:nvPicPr>
          <p:cNvPr id="4098" name="Picture 2" descr="C:\Program Files (x86)\Microsoft Office\MEDIA\CAGCAT10\j0217698.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88805" y="4471035"/>
            <a:ext cx="2153869" cy="208737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28674" name="矩形 1"/>
          <p:cNvSpPr/>
          <p:nvPr/>
        </p:nvSpPr>
        <p:spPr>
          <a:xfrm>
            <a:off x="1314450" y="2232660"/>
            <a:ext cx="5040630" cy="2862322"/>
          </a:xfrm>
          <a:prstGeom prst="rect">
            <a:avLst/>
          </a:prstGeom>
          <a:noFill/>
          <a:ln w="9525">
            <a:noFill/>
          </a:ln>
        </p:spPr>
        <p:txBody>
          <a:bodyPr wrap="square">
            <a:spAutoFit/>
          </a:bodyPr>
          <a:lstStyle/>
          <a:p>
            <a:pPr indent="152400" eaLnBrk="1">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3.</a:t>
            </a:r>
            <a:r>
              <a:rPr lang="zh-CN" altLang="en-US" sz="2400" b="0" dirty="0">
                <a:solidFill>
                  <a:srgbClr val="000000"/>
                </a:solidFill>
                <a:latin typeface="微软雅黑" panose="020B0503020204020204" pitchFamily="34" charset="-122"/>
                <a:ea typeface="微软雅黑" panose="020B0503020204020204" pitchFamily="34" charset="-122"/>
              </a:rPr>
              <a:t>怎样理解他的这种感情？作为一个大师级的学者，一位令世人钦佩、敬仰的文化巨匠，他的悲愤、惆怅、安慰仅仅是像林黛玉那样多愁善感，悲叹个人身世不幸吗？</a:t>
            </a: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132320" y="2468880"/>
            <a:ext cx="4023360" cy="301752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29698" name="矩形 2"/>
          <p:cNvSpPr/>
          <p:nvPr/>
        </p:nvSpPr>
        <p:spPr>
          <a:xfrm>
            <a:off x="1490980" y="1729105"/>
            <a:ext cx="9210040" cy="3969385"/>
          </a:xfrm>
          <a:prstGeom prst="rect">
            <a:avLst/>
          </a:prstGeom>
          <a:noFill/>
          <a:ln w="9525">
            <a:noFill/>
          </a:ln>
        </p:spPr>
        <p:txBody>
          <a:bodyPr wrap="square">
            <a:spAutoFit/>
          </a:bodyPr>
          <a:lstStyle/>
          <a:p>
            <a:pPr indent="457200" eaLnBrk="1">
              <a:lnSpc>
                <a:spcPct val="150000"/>
              </a:lnSpc>
            </a:pPr>
            <a:r>
              <a:rPr lang="zh-CN" altLang="en-US" sz="2400" b="0" dirty="0" smtClean="0">
                <a:solidFill>
                  <a:srgbClr val="C00000"/>
                </a:solidFill>
                <a:latin typeface="微软雅黑" panose="020B0503020204020204" pitchFamily="34" charset="-122"/>
                <a:ea typeface="微软雅黑" panose="020B0503020204020204" pitchFamily="34" charset="-122"/>
              </a:rPr>
              <a:t> 作者</a:t>
            </a:r>
            <a:r>
              <a:rPr lang="zh-CN" altLang="en-US" sz="2400" b="0" dirty="0">
                <a:solidFill>
                  <a:srgbClr val="C00000"/>
                </a:solidFill>
                <a:latin typeface="微软雅黑" panose="020B0503020204020204" pitchFamily="34" charset="-122"/>
                <a:ea typeface="微软雅黑" panose="020B0503020204020204" pitchFamily="34" charset="-122"/>
              </a:rPr>
              <a:t>亲历了“十年浩劫”的灾难，对自己的苦难他一定曾经悲叹过，但作为一位文化巨匠，对那一段历史他思考的更深，更远，他更悲叹这是一个时代的悲剧，是一个民族的悲剧，在真、善、美被践踏、遭劫难之后，这株仅存的藤萝，就具有了特殊意义，不是所有的真、善、美都被毁灭殆尽，如天使一般的真纯、善良、美好的化身</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古藤不是依然在那里释放着力量吗？所以这让作者觉得人生还不全是荆棘丛。</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 name="KSO_Shape"/>
          <p:cNvSpPr/>
          <p:nvPr/>
        </p:nvSpPr>
        <p:spPr>
          <a:xfrm>
            <a:off x="2533968" y="1355408"/>
            <a:ext cx="6516688" cy="554038"/>
          </a:xfrm>
          <a:prstGeom prst="roundRect">
            <a:avLst>
              <a:gd name="adj" fmla="val 50000"/>
            </a:avLst>
          </a:prstGeom>
          <a:solidFill>
            <a:srgbClr val="B2F3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研读第三部分</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感受“古藤萝的悲剧”力量</a:t>
            </a:r>
          </a:p>
        </p:txBody>
      </p:sp>
      <p:sp>
        <p:nvSpPr>
          <p:cNvPr id="30723" name="矩形 3"/>
          <p:cNvSpPr/>
          <p:nvPr/>
        </p:nvSpPr>
        <p:spPr>
          <a:xfrm>
            <a:off x="2414905" y="2203133"/>
            <a:ext cx="7751763" cy="1753235"/>
          </a:xfrm>
          <a:prstGeom prst="rect">
            <a:avLst/>
          </a:prstGeom>
          <a:noFill/>
          <a:ln w="9525">
            <a:noFill/>
          </a:ln>
        </p:spPr>
        <p:txBody>
          <a:bodyPr>
            <a:spAutoFit/>
          </a:bodyPr>
          <a:lstStyle/>
          <a:p>
            <a:pPr indent="457200">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“然而人生毕竟还是一个荆棘丛，不是到处都盛开着玫瑰花。”作者以自己前后矛盾的感慨揭开了“古藤萝悲剧”的序幕， 怎样理解作者前后矛盾的感慨？</a:t>
            </a:r>
          </a:p>
        </p:txBody>
      </p:sp>
      <p:sp>
        <p:nvSpPr>
          <p:cNvPr id="6" name="矩形 5"/>
          <p:cNvSpPr/>
          <p:nvPr/>
        </p:nvSpPr>
        <p:spPr>
          <a:xfrm>
            <a:off x="2474278" y="4193540"/>
            <a:ext cx="7632700" cy="1753235"/>
          </a:xfrm>
          <a:prstGeom prst="rect">
            <a:avLst/>
          </a:prstGeom>
          <a:noFill/>
          <a:ln w="9525">
            <a:noFill/>
          </a:ln>
        </p:spPr>
        <p:txBody>
          <a:bodyPr>
            <a:spAutoFit/>
          </a:bodyPr>
          <a:lstStyle/>
          <a:p>
            <a:pPr indent="457200">
              <a:lnSpc>
                <a:spcPct val="150000"/>
              </a:lnSpc>
            </a:pPr>
            <a:r>
              <a:rPr lang="zh-CN" altLang="en-US" sz="2400" b="0" dirty="0" smtClean="0">
                <a:solidFill>
                  <a:srgbClr val="C00000"/>
                </a:solidFill>
                <a:latin typeface="微软雅黑" panose="020B0503020204020204" pitchFamily="34" charset="-122"/>
                <a:ea typeface="微软雅黑" panose="020B0503020204020204" pitchFamily="34" charset="-122"/>
              </a:rPr>
              <a:t> 古</a:t>
            </a:r>
            <a:r>
              <a:rPr lang="zh-CN" altLang="en-US" sz="2400" b="0" dirty="0">
                <a:solidFill>
                  <a:srgbClr val="C00000"/>
                </a:solidFill>
                <a:latin typeface="微软雅黑" panose="020B0503020204020204" pitchFamily="34" charset="-122"/>
                <a:ea typeface="微软雅黑" panose="020B0503020204020204" pitchFamily="34" charset="-122"/>
              </a:rPr>
              <a:t>藤萝存在</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意味着人间纯真、善良、美好的存在</a:t>
            </a:r>
            <a:r>
              <a:rPr lang="en-US" altLang="zh-CN" sz="2400" b="0" dirty="0">
                <a:solidFill>
                  <a:srgbClr val="C00000"/>
                </a:solidFill>
                <a:latin typeface="微软雅黑" panose="020B0503020204020204" pitchFamily="34" charset="-122"/>
                <a:ea typeface="微软雅黑" panose="020B0503020204020204" pitchFamily="34" charset="-122"/>
              </a:rPr>
              <a:t>; </a:t>
            </a:r>
            <a:r>
              <a:rPr lang="zh-CN" altLang="en-US" sz="2400" b="0" dirty="0">
                <a:solidFill>
                  <a:srgbClr val="000000"/>
                </a:solidFill>
                <a:latin typeface="微软雅黑" panose="020B0503020204020204" pitchFamily="34" charset="-122"/>
                <a:ea typeface="微软雅黑" panose="020B0503020204020204" pitchFamily="34" charset="-122"/>
              </a:rPr>
              <a:t>古藤萝毁灭则意味着人间的纯真、善良、美好遭到杀戮。这难道不令人痛心吗，看作者如何凸现这悲痛？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8"/>
          <p:cNvSpPr>
            <a:spLocks noChangeArrowheads="1"/>
          </p:cNvSpPr>
          <p:nvPr/>
        </p:nvSpPr>
        <p:spPr bwMode="auto">
          <a:xfrm>
            <a:off x="8228648" y="280988"/>
            <a:ext cx="3098165" cy="35242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江苏教育出版社 八年级</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en-US"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r>
              <a:rPr kumimoji="0" lang="zh-CN" altLang="zh-CN" sz="1600" b="0"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上册</a:t>
            </a:r>
            <a:r>
              <a:rPr kumimoji="0" lang="en-US" altLang="zh-CN"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rPr>
              <a:t>    </a:t>
            </a:r>
            <a:endParaRPr kumimoji="0" lang="zh-CN" altLang="en-US" sz="1600" b="1" i="0" u="none" strike="noStrike" kern="1200" cap="none" spc="0" normalizeH="0" baseline="0" noProof="0" dirty="0" smtClean="0">
              <a:ln>
                <a:noFill/>
              </a:ln>
              <a:solidFill>
                <a:schemeClr val="tx1">
                  <a:lumMod val="85000"/>
                  <a:lumOff val="15000"/>
                </a:schemeClr>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bwMode="auto">
          <a:xfrm>
            <a:off x="0" y="1157638"/>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课文导入</a:t>
            </a:r>
          </a:p>
        </p:txBody>
      </p:sp>
      <p:sp>
        <p:nvSpPr>
          <p:cNvPr id="100" name="文本框 99"/>
          <p:cNvSpPr txBox="1"/>
          <p:nvPr/>
        </p:nvSpPr>
        <p:spPr>
          <a:xfrm>
            <a:off x="456565" y="1891665"/>
            <a:ext cx="5967986" cy="3785652"/>
          </a:xfrm>
          <a:prstGeom prst="rect">
            <a:avLst/>
          </a:prstGeom>
          <a:noFill/>
          <a:ln w="9525">
            <a:noFill/>
          </a:ln>
        </p:spPr>
        <p:txBody>
          <a:bodyPr wrap="square">
            <a:spAutoFit/>
          </a:bodyPr>
          <a:lstStyle/>
          <a:p>
            <a:pPr>
              <a:lnSpc>
                <a:spcPct val="150000"/>
              </a:lnSpc>
            </a:pPr>
            <a:r>
              <a:rPr lang="en-US" altLang="zh-CN" sz="2000" dirty="0" smtClean="0">
                <a:solidFill>
                  <a:srgbClr val="1E1E1E"/>
                </a:solidFill>
                <a:latin typeface="微软雅黑" panose="020B0503020204020204" pitchFamily="34" charset="-122"/>
                <a:ea typeface="微软雅黑" panose="020B0503020204020204" pitchFamily="34" charset="-122"/>
                <a:cs typeface="宋体" panose="02010600030101010101" pitchFamily="2" charset="-122"/>
              </a:rPr>
              <a:t>       </a:t>
            </a:r>
            <a:r>
              <a:rPr lang="zh-CN" altLang="zh-CN" sz="2000" dirty="0" smtClean="0">
                <a:solidFill>
                  <a:srgbClr val="1E1E1E"/>
                </a:solidFill>
                <a:latin typeface="微软雅黑" panose="020B0503020204020204" pitchFamily="34" charset="-122"/>
                <a:ea typeface="微软雅黑" panose="020B0503020204020204" pitchFamily="34" charset="-122"/>
                <a:cs typeface="宋体" panose="02010600030101010101" pitchFamily="2" charset="-122"/>
              </a:rPr>
              <a:t>在“苏园”（苏州园林）中有几个园里有古老的藤萝，“盘曲嶙峋的枝杆就是一幅好画，开花的时候满眼的珠光宝气，使游览者感到无限的繁华和欢悦，可是没法说出来。”在北京燕园，也有一株这样的藤萝，它引起了北大教授、学者、作者季羡林先生的注意。它本是那么灿烂夺目，可是遭人毁坏，悲剧酿成。让我们一起走进课文，一起去看一出悲剧，演一出悲剧，品一出悲剧。 </a:t>
            </a:r>
          </a:p>
        </p:txBody>
      </p:sp>
      <p:pic>
        <p:nvPicPr>
          <p:cNvPr id="3075" name="图片 3074" descr="清晨中的小路 图"/>
          <p:cNvPicPr>
            <a:picLocks noChangeAspect="1"/>
          </p:cNvPicPr>
          <p:nvPr/>
        </p:nvPicPr>
        <p:blipFill>
          <a:blip r:embed="rId2" cstate="print"/>
          <a:stretch>
            <a:fillRect/>
          </a:stretch>
        </p:blipFill>
        <p:spPr>
          <a:xfrm>
            <a:off x="6630035" y="1407795"/>
            <a:ext cx="5337175" cy="4860290"/>
          </a:xfrm>
          <a:prstGeom prst="rect">
            <a:avLst/>
          </a:prstGeom>
          <a:noFill/>
          <a:ln w="9525">
            <a:noFill/>
          </a:ln>
          <a:effectLst>
            <a:softEdge rad="127000"/>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075"/>
                                        </p:tgtEl>
                                        <p:attrNameLst>
                                          <p:attrName>style.visibility</p:attrName>
                                        </p:attrNameLst>
                                      </p:cBhvr>
                                      <p:to>
                                        <p:strVal val="visible"/>
                                      </p:to>
                                    </p:set>
                                    <p:animEffect transition="in" filter="dissolve">
                                      <p:cBhvr>
                                        <p:cTn id="7"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1746" name="矩形 1"/>
          <p:cNvSpPr/>
          <p:nvPr/>
        </p:nvSpPr>
        <p:spPr>
          <a:xfrm>
            <a:off x="1613535" y="1637665"/>
            <a:ext cx="7156450" cy="645160"/>
          </a:xfrm>
          <a:prstGeom prst="rect">
            <a:avLst/>
          </a:prstGeom>
          <a:noFill/>
          <a:ln w="9525">
            <a:noFill/>
          </a:ln>
        </p:spPr>
        <p:txBody>
          <a:bodyPr>
            <a:spAutoFit/>
          </a:bodyPr>
          <a:lstStyle/>
          <a:p>
            <a:pPr indent="152400" eaLnBrk="1">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1.</a:t>
            </a:r>
            <a:r>
              <a:rPr lang="zh-CN" altLang="en-US" sz="2400" b="0" dirty="0">
                <a:solidFill>
                  <a:srgbClr val="000000"/>
                </a:solidFill>
                <a:latin typeface="微软雅黑" panose="020B0503020204020204" pitchFamily="34" charset="-122"/>
                <a:ea typeface="微软雅黑" panose="020B0503020204020204" pitchFamily="34" charset="-122"/>
              </a:rPr>
              <a:t>请阅读</a:t>
            </a:r>
            <a:r>
              <a:rPr lang="en-US" altLang="zh-CN" sz="2400" b="0" dirty="0">
                <a:solidFill>
                  <a:srgbClr val="000000"/>
                </a:solidFill>
                <a:latin typeface="微软雅黑" panose="020B0503020204020204" pitchFamily="34" charset="-122"/>
                <a:ea typeface="微软雅黑" panose="020B0503020204020204" pitchFamily="34" charset="-122"/>
              </a:rPr>
              <a:t>11</a:t>
            </a:r>
            <a:r>
              <a:rPr lang="zh-CN" altLang="en-US" sz="2400" b="0" dirty="0">
                <a:solidFill>
                  <a:srgbClr val="000000"/>
                </a:solidFill>
                <a:latin typeface="微软雅黑" panose="020B0503020204020204" pitchFamily="34" charset="-122"/>
                <a:ea typeface="微软雅黑" panose="020B0503020204020204" pitchFamily="34" charset="-122"/>
              </a:rPr>
              <a:t>段找出你认为能表现“悲”的</a:t>
            </a:r>
            <a:r>
              <a:rPr lang="zh-CN" altLang="en-US" sz="2400" b="0" dirty="0" smtClean="0">
                <a:solidFill>
                  <a:srgbClr val="000000"/>
                </a:solidFill>
                <a:latin typeface="微软雅黑" panose="020B0503020204020204" pitchFamily="34" charset="-122"/>
                <a:ea typeface="微软雅黑" panose="020B0503020204020204" pitchFamily="34" charset="-122"/>
              </a:rPr>
              <a:t>描写。 </a:t>
            </a:r>
            <a:endParaRPr lang="zh-CN" altLang="en-US" sz="2400" b="0" dirty="0">
              <a:solidFill>
                <a:srgbClr val="000000"/>
              </a:solidFill>
              <a:latin typeface="微软雅黑" panose="020B0503020204020204" pitchFamily="34" charset="-122"/>
              <a:ea typeface="微软雅黑" panose="020B0503020204020204" pitchFamily="34" charset="-122"/>
            </a:endParaRPr>
          </a:p>
        </p:txBody>
      </p:sp>
      <p:sp>
        <p:nvSpPr>
          <p:cNvPr id="4" name="矩形 3"/>
          <p:cNvSpPr/>
          <p:nvPr/>
        </p:nvSpPr>
        <p:spPr>
          <a:xfrm>
            <a:off x="1516380" y="2442845"/>
            <a:ext cx="9159240" cy="1198880"/>
          </a:xfrm>
          <a:prstGeom prst="rect">
            <a:avLst/>
          </a:prstGeom>
          <a:noFill/>
          <a:ln w="9525">
            <a:noFill/>
          </a:ln>
        </p:spPr>
        <p:txBody>
          <a:bodyPr wrap="square">
            <a:spAutoFit/>
          </a:bodyPr>
          <a:lstStyle/>
          <a:p>
            <a:pPr indent="152400" eaLnBrk="1">
              <a:lnSpc>
                <a:spcPct val="150000"/>
              </a:lnSpc>
            </a:pPr>
            <a:r>
              <a:rPr lang="zh-CN" altLang="en-US" sz="2400" b="0" dirty="0" smtClean="0">
                <a:solidFill>
                  <a:srgbClr val="000000"/>
                </a:solidFill>
                <a:latin typeface="微软雅黑" panose="020B0503020204020204" pitchFamily="34" charset="-122"/>
                <a:ea typeface="微软雅黑" panose="020B0503020204020204" pitchFamily="34" charset="-122"/>
              </a:rPr>
              <a:t>     如</a:t>
            </a:r>
            <a:r>
              <a:rPr lang="zh-CN" altLang="en-US" sz="2400" b="0" dirty="0">
                <a:solidFill>
                  <a:srgbClr val="000000"/>
                </a:solidFill>
                <a:latin typeface="微软雅黑" panose="020B0503020204020204" pitchFamily="34" charset="-122"/>
                <a:ea typeface="微软雅黑" panose="020B0503020204020204" pitchFamily="34" charset="-122"/>
              </a:rPr>
              <a:t>：“它们仿佛成了失去母亲的孤儿</a:t>
            </a:r>
            <a:r>
              <a:rPr lang="en-US" altLang="zh-CN" sz="2400" b="0" dirty="0">
                <a:solidFill>
                  <a:srgbClr val="000000"/>
                </a:solidFill>
                <a:latin typeface="微软雅黑" panose="020B0503020204020204" pitchFamily="34" charset="-122"/>
                <a:ea typeface="微软雅黑" panose="020B0503020204020204" pitchFamily="34" charset="-122"/>
              </a:rPr>
              <a:t>……”  “</a:t>
            </a:r>
            <a:r>
              <a:rPr lang="zh-CN" altLang="en-US" sz="2400" b="0" dirty="0">
                <a:solidFill>
                  <a:srgbClr val="000000"/>
                </a:solidFill>
                <a:latin typeface="微软雅黑" panose="020B0503020204020204" pitchFamily="34" charset="-122"/>
                <a:ea typeface="微软雅黑" panose="020B0503020204020204" pitchFamily="34" charset="-122"/>
              </a:rPr>
              <a:t>吊死鬼”让人联想到一个那样美好的天使突然被杀戮之后带给人们的恐怖、震惊。</a:t>
            </a:r>
          </a:p>
        </p:txBody>
      </p:sp>
      <p:sp>
        <p:nvSpPr>
          <p:cNvPr id="6" name="矩形 5"/>
          <p:cNvSpPr/>
          <p:nvPr/>
        </p:nvSpPr>
        <p:spPr>
          <a:xfrm>
            <a:off x="1466850" y="4044315"/>
            <a:ext cx="9432290" cy="1753235"/>
          </a:xfrm>
          <a:prstGeom prst="rect">
            <a:avLst/>
          </a:prstGeom>
          <a:noFill/>
          <a:ln w="9525">
            <a:noFill/>
          </a:ln>
        </p:spPr>
        <p:txBody>
          <a:bodyPr wrap="square">
            <a:spAutoFit/>
          </a:bodyPr>
          <a:lstStyle/>
          <a:p>
            <a:pPr indent="152400" eaLnBrk="1">
              <a:lnSpc>
                <a:spcPct val="150000"/>
              </a:lnSpc>
            </a:pPr>
            <a:r>
              <a:rPr lang="zh-CN" altLang="en-US" sz="2400" b="0" dirty="0" smtClean="0">
                <a:solidFill>
                  <a:srgbClr val="000000"/>
                </a:solidFill>
                <a:latin typeface="微软雅黑" panose="020B0503020204020204" pitchFamily="34" charset="-122"/>
                <a:ea typeface="微软雅黑" panose="020B0503020204020204" pitchFamily="34" charset="-122"/>
              </a:rPr>
              <a:t>  “</a:t>
            </a:r>
            <a:r>
              <a:rPr lang="zh-CN" altLang="en-US" sz="2400" b="0" dirty="0">
                <a:solidFill>
                  <a:srgbClr val="000000"/>
                </a:solidFill>
                <a:latin typeface="微软雅黑" panose="020B0503020204020204" pitchFamily="34" charset="-122"/>
                <a:ea typeface="微软雅黑" panose="020B0503020204020204" pitchFamily="34" charset="-122"/>
              </a:rPr>
              <a:t>再抬头向上看，藤萝初绽出来的一些淡紫的成串的花朵，还在绿叶丛中微笑。”这让人想到一幅凄美画面：</a:t>
            </a:r>
            <a:r>
              <a:rPr lang="zh-CN" altLang="en-US" sz="2400" b="0" dirty="0">
                <a:solidFill>
                  <a:srgbClr val="C00000"/>
                </a:solidFill>
                <a:latin typeface="微软雅黑" panose="020B0503020204020204" pitchFamily="34" charset="-122"/>
                <a:ea typeface="微软雅黑" panose="020B0503020204020204" pitchFamily="34" charset="-122"/>
              </a:rPr>
              <a:t>一位天使般善良的绝色美女在临死前绽放着世间最美丽的笑容。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2770" name="矩形 1"/>
          <p:cNvSpPr/>
          <p:nvPr/>
        </p:nvSpPr>
        <p:spPr>
          <a:xfrm>
            <a:off x="1316355" y="1440815"/>
            <a:ext cx="9810750" cy="2306955"/>
          </a:xfrm>
          <a:prstGeom prst="rect">
            <a:avLst/>
          </a:prstGeom>
          <a:noFill/>
          <a:ln w="9525">
            <a:noFill/>
          </a:ln>
        </p:spPr>
        <p:txBody>
          <a:bodyPr wrap="square">
            <a:spAutoFit/>
          </a:bodyPr>
          <a:lstStyle/>
          <a:p>
            <a:pPr indent="457200" eaLnBrk="1">
              <a:lnSpc>
                <a:spcPct val="150000"/>
              </a:lnSpc>
            </a:pPr>
            <a:r>
              <a:rPr lang="en-US" altLang="zh-CN" sz="2400" b="0" dirty="0" smtClean="0">
                <a:solidFill>
                  <a:srgbClr val="000000"/>
                </a:solidFill>
                <a:latin typeface="微软雅黑" panose="020B0503020204020204" pitchFamily="34" charset="-122"/>
                <a:ea typeface="微软雅黑" panose="020B0503020204020204" pitchFamily="34" charset="-122"/>
              </a:rPr>
              <a:t> 2</a:t>
            </a:r>
            <a:r>
              <a:rPr lang="en-US" altLang="zh-CN" sz="2400" b="0" dirty="0">
                <a:solidFill>
                  <a:srgbClr val="000000"/>
                </a:solidFill>
                <a:latin typeface="微软雅黑" panose="020B0503020204020204" pitchFamily="34" charset="-122"/>
                <a:ea typeface="微软雅黑" panose="020B0503020204020204" pitchFamily="34" charset="-122"/>
              </a:rPr>
              <a:t>.</a:t>
            </a:r>
            <a:r>
              <a:rPr lang="zh-CN" altLang="en-US" sz="2400" b="0" dirty="0">
                <a:solidFill>
                  <a:srgbClr val="000000"/>
                </a:solidFill>
                <a:latin typeface="微软雅黑" panose="020B0503020204020204" pitchFamily="34" charset="-122"/>
                <a:ea typeface="微软雅黑" panose="020B0503020204020204" pitchFamily="34" charset="-122"/>
              </a:rPr>
              <a:t>阅读</a:t>
            </a:r>
            <a:r>
              <a:rPr lang="en-US" altLang="zh-CN" sz="2400" b="0" dirty="0">
                <a:solidFill>
                  <a:srgbClr val="000000"/>
                </a:solidFill>
                <a:latin typeface="微软雅黑" panose="020B0503020204020204" pitchFamily="34" charset="-122"/>
                <a:ea typeface="微软雅黑" panose="020B0503020204020204" pitchFamily="34" charset="-122"/>
              </a:rPr>
              <a:t>12</a:t>
            </a:r>
            <a:r>
              <a:rPr lang="zh-CN" altLang="en-US" sz="2400" b="0" dirty="0">
                <a:solidFill>
                  <a:srgbClr val="000000"/>
                </a:solidFill>
                <a:latin typeface="微软雅黑" panose="020B0503020204020204" pitchFamily="34" charset="-122"/>
                <a:ea typeface="微软雅黑" panose="020B0503020204020204" pitchFamily="34" charset="-122"/>
              </a:rPr>
              <a:t>段后思考，美好人或事物遭到杀戮会让人震惊恐怖，更会悲叹、同情他们的命运，这本是人之常情，作者为什么要说：“我是一个没出息的人，我注定是一个渺小的人。”难道关注小花草、小动物，为它们的不幸流泪、叹气就是没出息，就是渺小的吗？</a:t>
            </a:r>
          </a:p>
        </p:txBody>
      </p:sp>
      <p:sp>
        <p:nvSpPr>
          <p:cNvPr id="3" name="矩形 2"/>
          <p:cNvSpPr/>
          <p:nvPr/>
        </p:nvSpPr>
        <p:spPr>
          <a:xfrm>
            <a:off x="1315720" y="4110355"/>
            <a:ext cx="9694545" cy="1753235"/>
          </a:xfrm>
          <a:prstGeom prst="rect">
            <a:avLst/>
          </a:prstGeom>
          <a:noFill/>
          <a:ln w="9525">
            <a:noFill/>
          </a:ln>
        </p:spPr>
        <p:txBody>
          <a:bodyPr wrap="square">
            <a:spAutoFit/>
          </a:bodyPr>
          <a:lstStyle/>
          <a:p>
            <a:pPr indent="457200" eaLnBrk="1">
              <a:lnSpc>
                <a:spcPct val="150000"/>
              </a:lnSpc>
            </a:pPr>
            <a:r>
              <a:rPr lang="zh-CN" altLang="en-US" sz="2400" b="0" dirty="0" smtClean="0">
                <a:solidFill>
                  <a:srgbClr val="000000"/>
                </a:solidFill>
                <a:latin typeface="微软雅黑" panose="020B0503020204020204" pitchFamily="34" charset="-122"/>
                <a:ea typeface="微软雅黑" panose="020B0503020204020204" pitchFamily="34" charset="-122"/>
              </a:rPr>
              <a:t>  作者</a:t>
            </a:r>
            <a:r>
              <a:rPr lang="zh-CN" altLang="en-US" sz="2400" b="0" dirty="0">
                <a:solidFill>
                  <a:srgbClr val="000000"/>
                </a:solidFill>
                <a:latin typeface="微软雅黑" panose="020B0503020204020204" pitchFamily="34" charset="-122"/>
                <a:ea typeface="微软雅黑" panose="020B0503020204020204" pitchFamily="34" charset="-122"/>
              </a:rPr>
              <a:t>当然不是没出息，渺小的角色，但普通人中也有许多人像他这样怀着一颗博爱之心，难道也都意味着没出息？这是针对文中的什么人而言？</a:t>
            </a:r>
          </a:p>
        </p:txBody>
      </p:sp>
      <p:sp>
        <p:nvSpPr>
          <p:cNvPr id="4" name="矩形 3"/>
          <p:cNvSpPr/>
          <p:nvPr/>
        </p:nvSpPr>
        <p:spPr>
          <a:xfrm>
            <a:off x="2107883" y="6126162"/>
            <a:ext cx="792480" cy="460375"/>
          </a:xfrm>
          <a:prstGeom prst="rect">
            <a:avLst/>
          </a:prstGeom>
          <a:noFill/>
          <a:ln w="9525">
            <a:noFill/>
          </a:ln>
        </p:spPr>
        <p:txBody>
          <a:bodyPr wrap="none">
            <a:spAutoFit/>
          </a:bodyPr>
          <a:lstStyle/>
          <a:p>
            <a:r>
              <a:rPr lang="zh-CN" altLang="en-US" sz="2400" b="1" dirty="0">
                <a:solidFill>
                  <a:srgbClr val="C00000"/>
                </a:solidFill>
                <a:latin typeface="微软雅黑" panose="020B0503020204020204" pitchFamily="34" charset="-122"/>
                <a:ea typeface="微软雅黑" panose="020B0503020204020204" pitchFamily="34" charset="-122"/>
              </a:rPr>
              <a:t>伟人</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3794" name="矩形 1"/>
          <p:cNvSpPr/>
          <p:nvPr/>
        </p:nvSpPr>
        <p:spPr>
          <a:xfrm>
            <a:off x="1782445" y="1454785"/>
            <a:ext cx="8364855" cy="1753235"/>
          </a:xfrm>
          <a:prstGeom prst="rect">
            <a:avLst/>
          </a:prstGeom>
          <a:noFill/>
          <a:ln w="9525">
            <a:noFill/>
          </a:ln>
        </p:spPr>
        <p:txBody>
          <a:bodyPr wrap="square">
            <a:spAutoFit/>
          </a:bodyPr>
          <a:lstStyle/>
          <a:p>
            <a:pPr indent="457200" eaLnBrk="1">
              <a:lnSpc>
                <a:spcPct val="150000"/>
              </a:lnSpc>
            </a:pPr>
            <a:r>
              <a:rPr lang="en-US" altLang="zh-CN" sz="2400" b="0" dirty="0" smtClean="0">
                <a:solidFill>
                  <a:srgbClr val="000000"/>
                </a:solidFill>
                <a:latin typeface="微软雅黑" panose="020B0503020204020204" pitchFamily="34" charset="-122"/>
                <a:ea typeface="微软雅黑" panose="020B0503020204020204" pitchFamily="34" charset="-122"/>
              </a:rPr>
              <a:t>  3</a:t>
            </a:r>
            <a:r>
              <a:rPr lang="en-US" altLang="zh-CN" sz="2400" b="0" dirty="0">
                <a:solidFill>
                  <a:srgbClr val="000000"/>
                </a:solidFill>
                <a:latin typeface="微软雅黑" panose="020B0503020204020204" pitchFamily="34" charset="-122"/>
                <a:ea typeface="微软雅黑" panose="020B0503020204020204" pitchFamily="34" charset="-122"/>
              </a:rPr>
              <a:t>.</a:t>
            </a:r>
            <a:r>
              <a:rPr lang="zh-CN" altLang="en-US" sz="2400" b="0" dirty="0">
                <a:solidFill>
                  <a:srgbClr val="000000"/>
                </a:solidFill>
                <a:latin typeface="微软雅黑" panose="020B0503020204020204" pitchFamily="34" charset="-122"/>
                <a:ea typeface="微软雅黑" panose="020B0503020204020204" pitchFamily="34" charset="-122"/>
              </a:rPr>
              <a:t>伟人固然让人钦佩、敬仰，为常人所不可企及，但他们不是圣贤，也会有缺点，也会犯错误，本文这里是针对伟人的哪一缺点而言？对此作者是怎样的情感态度？</a:t>
            </a:r>
          </a:p>
        </p:txBody>
      </p:sp>
      <p:sp>
        <p:nvSpPr>
          <p:cNvPr id="3" name="矩形 2"/>
          <p:cNvSpPr/>
          <p:nvPr/>
        </p:nvSpPr>
        <p:spPr>
          <a:xfrm>
            <a:off x="1889125" y="3582035"/>
            <a:ext cx="8414385" cy="1753235"/>
          </a:xfrm>
          <a:prstGeom prst="rect">
            <a:avLst/>
          </a:prstGeom>
          <a:noFill/>
          <a:ln w="9525">
            <a:noFill/>
          </a:ln>
        </p:spPr>
        <p:txBody>
          <a:bodyPr wrap="square">
            <a:spAutoFit/>
          </a:bodyPr>
          <a:lstStyle/>
          <a:p>
            <a:pPr indent="457200" eaLnBrk="1">
              <a:lnSpc>
                <a:spcPct val="150000"/>
              </a:lnSpc>
            </a:pPr>
            <a:r>
              <a:rPr lang="zh-CN" altLang="en-US" sz="2400" b="0" dirty="0" smtClean="0">
                <a:solidFill>
                  <a:srgbClr val="C00000"/>
                </a:solidFill>
                <a:latin typeface="微软雅黑" panose="020B0503020204020204" pitchFamily="34" charset="-122"/>
                <a:ea typeface="微软雅黑" panose="020B0503020204020204" pitchFamily="34" charset="-122"/>
              </a:rPr>
              <a:t>  伟人</a:t>
            </a:r>
            <a:r>
              <a:rPr lang="zh-CN" altLang="en-US" sz="2400" b="0" dirty="0">
                <a:solidFill>
                  <a:srgbClr val="C00000"/>
                </a:solidFill>
                <a:latin typeface="微软雅黑" panose="020B0503020204020204" pitchFamily="34" charset="-122"/>
                <a:ea typeface="微软雅黑" panose="020B0503020204020204" pitchFamily="34" charset="-122"/>
              </a:rPr>
              <a:t>有时缺乏博爱之心，为了一己之私，制造事端，甚至滥杀无辜，这是勿用置疑的。本文这里即是针对伟人的这一缺点而言。 </a:t>
            </a:r>
          </a:p>
        </p:txBody>
      </p:sp>
      <p:pic>
        <p:nvPicPr>
          <p:cNvPr id="5122" name="Picture 2" descr="C:\Program Files (x86)\Microsoft Office\MEDIA\CAGCAT10\j023413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874614" y="4600669"/>
            <a:ext cx="1952531" cy="207626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4818" name="矩形 2"/>
          <p:cNvSpPr/>
          <p:nvPr/>
        </p:nvSpPr>
        <p:spPr>
          <a:xfrm>
            <a:off x="1516380" y="1833245"/>
            <a:ext cx="4640580" cy="4524315"/>
          </a:xfrm>
          <a:prstGeom prst="rect">
            <a:avLst/>
          </a:prstGeom>
          <a:noFill/>
          <a:ln w="9525">
            <a:noFill/>
          </a:ln>
        </p:spPr>
        <p:txBody>
          <a:bodyPr wrap="square">
            <a:spAutoFit/>
          </a:bodyPr>
          <a:lstStyle/>
          <a:p>
            <a:pPr indent="457200" eaLnBrk="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我”以及向我这样感情丰富，怀有博爱之心的人，也许注定永远都不会有伟人的丰功伟绩，但面对伟人的制造事端、滥杀无辜的业绩，“我”同样鄙视、厌弃。我心甘情愿地去做一个普通人，拥有朴素而真实的博爱之心。</a:t>
            </a:r>
          </a:p>
        </p:txBody>
      </p:sp>
      <p:pic>
        <p:nvPicPr>
          <p:cNvPr id="4" name="图片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477000" y="2266602"/>
            <a:ext cx="4876800" cy="365760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5842" name="矩形 1"/>
          <p:cNvSpPr/>
          <p:nvPr/>
        </p:nvSpPr>
        <p:spPr>
          <a:xfrm>
            <a:off x="2044700" y="1635443"/>
            <a:ext cx="7613650" cy="2306955"/>
          </a:xfrm>
          <a:prstGeom prst="rect">
            <a:avLst/>
          </a:prstGeom>
          <a:noFill/>
          <a:ln w="9525">
            <a:noFill/>
          </a:ln>
        </p:spPr>
        <p:txBody>
          <a:bodyPr>
            <a:spAutoFit/>
          </a:bodyPr>
          <a:lstStyle/>
          <a:p>
            <a:pPr indent="457200" eaLnBrk="1">
              <a:lnSpc>
                <a:spcPct val="150000"/>
              </a:lnSpc>
            </a:pPr>
            <a:r>
              <a:rPr lang="en-US" altLang="zh-CN" sz="2400" b="0" dirty="0" smtClean="0">
                <a:solidFill>
                  <a:srgbClr val="000000"/>
                </a:solidFill>
                <a:latin typeface="微软雅黑" panose="020B0503020204020204" pitchFamily="34" charset="-122"/>
                <a:ea typeface="微软雅黑" panose="020B0503020204020204" pitchFamily="34" charset="-122"/>
              </a:rPr>
              <a:t>  4</a:t>
            </a:r>
            <a:r>
              <a:rPr lang="en-US" altLang="zh-CN" sz="2400" b="0" dirty="0">
                <a:solidFill>
                  <a:srgbClr val="000000"/>
                </a:solidFill>
                <a:latin typeface="微软雅黑" panose="020B0503020204020204" pitchFamily="34" charset="-122"/>
                <a:ea typeface="微软雅黑" panose="020B0503020204020204" pitchFamily="34" charset="-122"/>
              </a:rPr>
              <a:t>.</a:t>
            </a:r>
            <a:r>
              <a:rPr lang="zh-CN" altLang="en-US" sz="2400" b="0" dirty="0">
                <a:solidFill>
                  <a:srgbClr val="000000"/>
                </a:solidFill>
                <a:latin typeface="微软雅黑" panose="020B0503020204020204" pitchFamily="34" charset="-122"/>
                <a:ea typeface="微软雅黑" panose="020B0503020204020204" pitchFamily="34" charset="-122"/>
              </a:rPr>
              <a:t>阅读</a:t>
            </a:r>
            <a:r>
              <a:rPr lang="en-US" altLang="zh-CN" sz="2400" b="0" dirty="0">
                <a:solidFill>
                  <a:srgbClr val="000000"/>
                </a:solidFill>
                <a:latin typeface="微软雅黑" panose="020B0503020204020204" pitchFamily="34" charset="-122"/>
                <a:ea typeface="微软雅黑" panose="020B0503020204020204" pitchFamily="34" charset="-122"/>
              </a:rPr>
              <a:t>13——14</a:t>
            </a:r>
            <a:r>
              <a:rPr lang="zh-CN" altLang="en-US" sz="2400" b="0" dirty="0">
                <a:solidFill>
                  <a:srgbClr val="000000"/>
                </a:solidFill>
                <a:latin typeface="微软雅黑" panose="020B0503020204020204" pitchFamily="34" charset="-122"/>
                <a:ea typeface="微软雅黑" panose="020B0503020204020204" pitchFamily="34" charset="-122"/>
              </a:rPr>
              <a:t>段感受作者的博爱之心，面对传说中的美丽天使被毁灭的惨状，作者当然会感到震惊、恐怖、悲哀，找出文段中最能体现这种感情的词、句、段，读一读、品一品。</a:t>
            </a:r>
          </a:p>
        </p:txBody>
      </p:sp>
      <p:sp>
        <p:nvSpPr>
          <p:cNvPr id="3" name="矩形 2"/>
          <p:cNvSpPr/>
          <p:nvPr/>
        </p:nvSpPr>
        <p:spPr>
          <a:xfrm>
            <a:off x="2370138" y="4111308"/>
            <a:ext cx="6962775" cy="1753235"/>
          </a:xfrm>
          <a:prstGeom prst="rect">
            <a:avLst/>
          </a:prstGeom>
          <a:noFill/>
          <a:ln w="9525">
            <a:noFill/>
          </a:ln>
        </p:spPr>
        <p:txBody>
          <a:bodyPr>
            <a:spAutoFit/>
          </a:bodyPr>
          <a:lstStyle/>
          <a:p>
            <a:pPr indent="457200" eaLnBrk="1">
              <a:lnSpc>
                <a:spcPct val="150000"/>
              </a:lnSpc>
            </a:pPr>
            <a:r>
              <a:rPr lang="zh-CN" altLang="en-US" sz="2400" b="0" dirty="0" smtClean="0">
                <a:solidFill>
                  <a:srgbClr val="C00000"/>
                </a:solidFill>
                <a:latin typeface="微软雅黑" panose="020B0503020204020204" pitchFamily="34" charset="-122"/>
                <a:ea typeface="微软雅黑" panose="020B0503020204020204" pitchFamily="34" charset="-122"/>
              </a:rPr>
              <a:t>  例</a:t>
            </a:r>
            <a:r>
              <a:rPr lang="zh-CN" altLang="en-US" sz="2400" b="0" dirty="0">
                <a:solidFill>
                  <a:srgbClr val="C00000"/>
                </a:solidFill>
                <a:latin typeface="微软雅黑" panose="020B0503020204020204" pitchFamily="34" charset="-122"/>
                <a:ea typeface="微软雅黑" panose="020B0503020204020204" pitchFamily="34" charset="-122"/>
              </a:rPr>
              <a:t>：“我有点怕走</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我不敢再看</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像吊死鬼一般让我毛骨悚然。</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疾趋而过。</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悲哀至极</a:t>
            </a:r>
            <a:r>
              <a:rPr lang="en-US" altLang="zh-CN" sz="2400" b="0" dirty="0">
                <a:solidFill>
                  <a:srgbClr val="C00000"/>
                </a:solidFill>
                <a:latin typeface="微软雅黑" panose="020B0503020204020204" pitchFamily="34" charset="-122"/>
                <a:ea typeface="微软雅黑" panose="020B0503020204020204" pitchFamily="34" charset="-122"/>
              </a:rPr>
              <a:t>……”</a:t>
            </a:r>
            <a:endParaRPr lang="zh-CN" altLang="en-US" sz="2400" b="0" dirty="0">
              <a:solidFill>
                <a:srgbClr val="C00000"/>
              </a:solidFill>
              <a:latin typeface="微软雅黑" panose="020B0503020204020204" pitchFamily="34" charset="-122"/>
              <a:ea typeface="微软雅黑" panose="020B0503020204020204" pitchFamily="34" charset="-122"/>
            </a:endParaRPr>
          </a:p>
        </p:txBody>
      </p:sp>
      <p:pic>
        <p:nvPicPr>
          <p:cNvPr id="6146" name="Picture 2" descr="C:\Program Files (x86)\Microsoft Office\MEDIA\CAGCAT10\j025187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471812" y="4987925"/>
            <a:ext cx="2308708" cy="1500716"/>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
        <p:nvSpPr>
          <p:cNvPr id="36866" name="矩形 2"/>
          <p:cNvSpPr/>
          <p:nvPr/>
        </p:nvSpPr>
        <p:spPr>
          <a:xfrm>
            <a:off x="1932940" y="1980565"/>
            <a:ext cx="8254365" cy="1753235"/>
          </a:xfrm>
          <a:prstGeom prst="rect">
            <a:avLst/>
          </a:prstGeom>
          <a:noFill/>
          <a:ln w="9525">
            <a:noFill/>
          </a:ln>
        </p:spPr>
        <p:txBody>
          <a:bodyPr wrap="square">
            <a:spAutoFit/>
          </a:bodyPr>
          <a:lstStyle/>
          <a:p>
            <a:pPr indent="457200" eaLnBrk="1">
              <a:lnSpc>
                <a:spcPct val="150000"/>
              </a:lnSpc>
            </a:pPr>
            <a:r>
              <a:rPr lang="zh-CN" altLang="en-US" sz="2400" dirty="0">
                <a:solidFill>
                  <a:srgbClr val="C00000"/>
                </a:solidFill>
                <a:latin typeface="微软雅黑" panose="020B0503020204020204" pitchFamily="34" charset="-122"/>
                <a:ea typeface="微软雅黑" panose="020B0503020204020204" pitchFamily="34" charset="-122"/>
              </a:rPr>
              <a:t> </a:t>
            </a:r>
            <a:r>
              <a:rPr lang="zh-CN" altLang="en-US" sz="2400" dirty="0" smtClean="0">
                <a:solidFill>
                  <a:srgbClr val="C00000"/>
                </a:solidFill>
                <a:latin typeface="微软雅黑" panose="020B0503020204020204" pitchFamily="34" charset="-122"/>
                <a:ea typeface="微软雅黑" panose="020B0503020204020204" pitchFamily="34" charset="-122"/>
              </a:rPr>
              <a:t> </a:t>
            </a:r>
            <a:r>
              <a:rPr lang="en-US" altLang="zh-CN" sz="2400" b="0" dirty="0" smtClean="0">
                <a:solidFill>
                  <a:srgbClr val="C00000"/>
                </a:solidFill>
                <a:latin typeface="微软雅黑" panose="020B0503020204020204" pitchFamily="34" charset="-122"/>
                <a:ea typeface="微软雅黑" panose="020B0503020204020204" pitchFamily="34" charset="-122"/>
              </a:rPr>
              <a:t>14</a:t>
            </a:r>
            <a:r>
              <a:rPr lang="zh-CN" altLang="en-US" sz="2400" b="0" dirty="0">
                <a:solidFill>
                  <a:srgbClr val="C00000"/>
                </a:solidFill>
                <a:latin typeface="微软雅黑" panose="020B0503020204020204" pitchFamily="34" charset="-122"/>
                <a:ea typeface="微软雅黑" panose="020B0503020204020204" pitchFamily="34" charset="-122"/>
              </a:rPr>
              <a:t>段，表现了美丽的天使被无情的杀害之后，她内心悲叹、怨恨、愤怒、控诉、谴责。作者正是要借此表达自己内心的感受。”</a:t>
            </a:r>
          </a:p>
        </p:txBody>
      </p:sp>
      <p:sp>
        <p:nvSpPr>
          <p:cNvPr id="5" name="矩形 4"/>
          <p:cNvSpPr/>
          <p:nvPr/>
        </p:nvSpPr>
        <p:spPr>
          <a:xfrm>
            <a:off x="2287270" y="3973830"/>
            <a:ext cx="7545070" cy="1198880"/>
          </a:xfrm>
          <a:prstGeom prst="rect">
            <a:avLst/>
          </a:prstGeom>
          <a:noFill/>
          <a:ln w="9525">
            <a:noFill/>
          </a:ln>
        </p:spPr>
        <p:txBody>
          <a:bodyPr wrap="square">
            <a:spAutoFit/>
          </a:bodyPr>
          <a:lstStyle/>
          <a:p>
            <a:pPr indent="457200" eaLnBrk="1">
              <a:lnSpc>
                <a:spcPct val="150000"/>
              </a:lnSpc>
            </a:pPr>
            <a:r>
              <a:rPr lang="zh-CN" altLang="en-US" sz="2400" b="0" dirty="0" smtClean="0">
                <a:solidFill>
                  <a:srgbClr val="C00000"/>
                </a:solidFill>
                <a:latin typeface="微软雅黑" panose="020B0503020204020204" pitchFamily="34" charset="-122"/>
                <a:ea typeface="微软雅黑" panose="020B0503020204020204" pitchFamily="34" charset="-122"/>
              </a:rPr>
              <a:t>   这</a:t>
            </a:r>
            <a:r>
              <a:rPr lang="zh-CN" altLang="en-US" sz="2400" b="0" dirty="0">
                <a:solidFill>
                  <a:srgbClr val="C00000"/>
                </a:solidFill>
                <a:latin typeface="微软雅黑" panose="020B0503020204020204" pitchFamily="34" charset="-122"/>
                <a:ea typeface="微软雅黑" panose="020B0503020204020204" pitchFamily="34" charset="-122"/>
              </a:rPr>
              <a:t>正是作者要表达的主题之一</a:t>
            </a:r>
            <a:r>
              <a:rPr lang="en-US" altLang="zh-CN" sz="2400" b="0" dirty="0">
                <a:solidFill>
                  <a:srgbClr val="C00000"/>
                </a:solidFill>
                <a:latin typeface="微软雅黑" panose="020B0503020204020204" pitchFamily="34" charset="-122"/>
                <a:ea typeface="微软雅黑" panose="020B0503020204020204" pitchFamily="34" charset="-122"/>
              </a:rPr>
              <a:t>——</a:t>
            </a:r>
            <a:r>
              <a:rPr lang="zh-CN" altLang="en-US" sz="2400" b="0" dirty="0">
                <a:solidFill>
                  <a:srgbClr val="C00000"/>
                </a:solidFill>
                <a:latin typeface="微软雅黑" panose="020B0503020204020204" pitchFamily="34" charset="-122"/>
                <a:ea typeface="微软雅黑" panose="020B0503020204020204" pitchFamily="34" charset="-122"/>
              </a:rPr>
              <a:t>讴歌真、善、美，并警醒世人懂得发现与珍爱。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03" name="Rectangle 11"/>
          <p:cNvSpPr>
            <a:spLocks noChangeArrowheads="1"/>
          </p:cNvSpPr>
          <p:nvPr/>
        </p:nvSpPr>
        <p:spPr bwMode="auto">
          <a:xfrm>
            <a:off x="719455" y="1975038"/>
            <a:ext cx="5041265" cy="3046988"/>
          </a:xfrm>
          <a:prstGeom prst="rect">
            <a:avLst/>
          </a:prstGeom>
          <a:noFill/>
          <a:ln w="9525">
            <a:noFill/>
            <a:miter lim="800000"/>
          </a:ln>
          <a:effectLst/>
        </p:spPr>
        <p:txBody>
          <a:bodyPr wrap="square" anchor="ctr">
            <a:spAutoFit/>
          </a:bodyPr>
          <a:lstStyle/>
          <a:p>
            <a:pPr defTabSz="457200" rtl="0" eaLnBrk="1" hangingPunct="1">
              <a:lnSpc>
                <a:spcPct val="200000"/>
              </a:lnSpc>
              <a:defRPr/>
            </a:pPr>
            <a:r>
              <a:rPr lang="en-US" altLang="zh-CN" sz="2400" dirty="0" smtClean="0">
                <a:latin typeface="微软雅黑" panose="020B0503020204020204" pitchFamily="34" charset="-122"/>
                <a:ea typeface="微软雅黑" panose="020B0503020204020204" pitchFamily="34" charset="-122"/>
              </a:rPr>
              <a:t>       </a:t>
            </a:r>
            <a:r>
              <a:rPr altLang="zh-CN" sz="2400" dirty="0" err="1" smtClean="0">
                <a:latin typeface="微软雅黑" panose="020B0503020204020204" pitchFamily="34" charset="-122"/>
                <a:ea typeface="微软雅黑" panose="020B0503020204020204" pitchFamily="34" charset="-122"/>
              </a:rPr>
              <a:t>本文描绘了幽径藤萝之美和置身其中的情味，揭露了令人无比痛心的愚氓灭美的事实，抒发了矢志维护真善美的决心</a:t>
            </a:r>
            <a:r>
              <a:rPr altLang="zh-CN" sz="2400" dirty="0" smtClean="0">
                <a:latin typeface="微软雅黑" panose="020B0503020204020204" pitchFamily="34" charset="-122"/>
                <a:ea typeface="微软雅黑" panose="020B0503020204020204" pitchFamily="34" charset="-122"/>
              </a:rPr>
              <a:t>。</a:t>
            </a:r>
          </a:p>
        </p:txBody>
      </p:sp>
      <p:sp>
        <p:nvSpPr>
          <p:cNvPr id="2" name="矩形 1"/>
          <p:cNvSpPr/>
          <p:nvPr/>
        </p:nvSpPr>
        <p:spPr bwMode="auto">
          <a:xfrm>
            <a:off x="0" y="1015134"/>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课</a:t>
            </a:r>
            <a:r>
              <a:rPr lang="zh-CN" altLang="en-US" b="1" dirty="0" smtClean="0">
                <a:latin typeface="微软雅黑" panose="020B0503020204020204" pitchFamily="34" charset="-122"/>
                <a:ea typeface="微软雅黑" panose="020B0503020204020204" pitchFamily="34" charset="-122"/>
                <a:cs typeface="+mn-cs"/>
              </a:rPr>
              <a:t>堂总结</a:t>
            </a:r>
            <a:endPar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226988" y="2202497"/>
            <a:ext cx="5052221" cy="3329623"/>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1372870" y="2007870"/>
            <a:ext cx="6917690" cy="2031325"/>
          </a:xfrm>
          <a:prstGeom prst="rect">
            <a:avLst/>
          </a:prstGeom>
          <a:noFill/>
          <a:ln w="9525">
            <a:noFill/>
          </a:ln>
        </p:spPr>
        <p:txBody>
          <a:bodyPr wrap="square">
            <a:spAutoFit/>
          </a:bodyPr>
          <a:lstStyle/>
          <a:p>
            <a:pPr indent="304800">
              <a:lnSpc>
                <a:spcPct val="150000"/>
              </a:lnSpc>
            </a:pPr>
            <a:r>
              <a:rPr lang="en-US" altLang="zh-CN" sz="2800" dirty="0" smtClean="0">
                <a:latin typeface="微软雅黑" panose="020B0503020204020204" pitchFamily="34" charset="-122"/>
                <a:ea typeface="微软雅黑" panose="020B0503020204020204" pitchFamily="34" charset="-122"/>
                <a:cs typeface="宋体" panose="02010600030101010101" pitchFamily="2" charset="-122"/>
              </a:rPr>
              <a:t>    </a:t>
            </a:r>
            <a:r>
              <a:rPr lang="zh-CN" altLang="zh-CN" sz="2800" dirty="0" smtClean="0">
                <a:latin typeface="微软雅黑" panose="020B0503020204020204" pitchFamily="34" charset="-122"/>
                <a:ea typeface="微软雅黑" panose="020B0503020204020204" pitchFamily="34" charset="-122"/>
                <a:cs typeface="宋体" panose="02010600030101010101" pitchFamily="2" charset="-122"/>
              </a:rPr>
              <a:t>请同学们展开想象，如果有一位“愚氓”看到作者的这篇文章，他的心里会想些什么，他会做些什么？</a:t>
            </a:r>
            <a:endParaRPr lang="zh-CN" altLang="zh-CN" sz="2800" b="0" u="none" dirty="0" smtClean="0">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矩形 1"/>
          <p:cNvSpPr/>
          <p:nvPr/>
        </p:nvSpPr>
        <p:spPr bwMode="auto">
          <a:xfrm>
            <a:off x="0" y="1015134"/>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课后作业</a:t>
            </a:r>
          </a:p>
        </p:txBody>
      </p:sp>
      <p:pic>
        <p:nvPicPr>
          <p:cNvPr id="8194" name="Picture 2" descr="C:\Program Files (x86)\Microsoft Office\MEDIA\CAGCAT10\j0195812.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967928" y="3023531"/>
            <a:ext cx="3416352" cy="3515019"/>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098261"/>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作者简介</a:t>
            </a:r>
          </a:p>
        </p:txBody>
      </p:sp>
      <p:sp>
        <p:nvSpPr>
          <p:cNvPr id="6156" name="Rectangle 17"/>
          <p:cNvSpPr/>
          <p:nvPr/>
        </p:nvSpPr>
        <p:spPr>
          <a:xfrm>
            <a:off x="1136650" y="2118995"/>
            <a:ext cx="5227955" cy="3169285"/>
          </a:xfrm>
          <a:prstGeom prst="rect">
            <a:avLst/>
          </a:prstGeom>
          <a:noFill/>
          <a:ln w="9525">
            <a:noFill/>
          </a:ln>
        </p:spPr>
        <p:txBody>
          <a:bodyPr wrap="square" anchor="ctr">
            <a:spAutoFit/>
          </a:bodyPr>
          <a:lstStyle/>
          <a:p>
            <a:pPr eaLnBrk="1" hangingPunct="1">
              <a:lnSpc>
                <a:spcPct val="200000"/>
              </a:lnSpc>
            </a:pPr>
            <a:r>
              <a:rPr lang="en-US" altLang="zh-CN" sz="2000" dirty="0" smtClean="0">
                <a:latin typeface="微软雅黑" panose="020B0503020204020204" pitchFamily="34" charset="-122"/>
                <a:ea typeface="微软雅黑" panose="020B0503020204020204" pitchFamily="34" charset="-122"/>
              </a:rPr>
              <a:t>       </a:t>
            </a:r>
            <a:r>
              <a:rPr altLang="zh-CN" sz="2000" dirty="0" smtClean="0">
                <a:latin typeface="微软雅黑" panose="020B0503020204020204" pitchFamily="34" charset="-122"/>
                <a:ea typeface="微软雅黑" panose="020B0503020204020204" pitchFamily="34" charset="-122"/>
              </a:rPr>
              <a:t>季羡林，北京大学教授、作家、学者。本文写北大燕园内，作者自家住处附近一条幽径上的一株古藤萝的悲剧。作者把这株古藤萝的悲剧，视为整个幽径的悲剧，燕园的悲剧也是一个时代的悲剧。</a:t>
            </a:r>
          </a:p>
        </p:txBody>
      </p:sp>
      <p:pic>
        <p:nvPicPr>
          <p:cNvPr id="4098" name="图片 4097" descr="xz_6_4jxl.jpg (12204 字节)"/>
          <p:cNvPicPr>
            <a:picLocks noChangeAspect="1"/>
          </p:cNvPicPr>
          <p:nvPr/>
        </p:nvPicPr>
        <p:blipFill>
          <a:blip r:embed="rId3" cstate="print"/>
          <a:stretch>
            <a:fillRect/>
          </a:stretch>
        </p:blipFill>
        <p:spPr>
          <a:xfrm>
            <a:off x="7194550" y="1098550"/>
            <a:ext cx="3684905" cy="4843780"/>
          </a:xfrm>
          <a:prstGeom prst="rect">
            <a:avLst/>
          </a:prstGeom>
          <a:noFill/>
          <a:ln w="9525">
            <a:noFill/>
          </a:ln>
          <a:effectLst>
            <a:softEdge rad="1270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blinds(horizontal)">
                                      <p:cBhvr>
                                        <p:cTn id="7"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852170" y="2047875"/>
            <a:ext cx="9103360" cy="4523105"/>
          </a:xfrm>
          <a:prstGeom prst="rect">
            <a:avLst/>
          </a:prstGeom>
          <a:noFill/>
          <a:ln w="9525">
            <a:noFill/>
          </a:ln>
        </p:spPr>
        <p:txBody>
          <a:bodyPr wrap="square">
            <a:spAutoFit/>
          </a:bodyPr>
          <a:lstStyle/>
          <a:p>
            <a:pPr>
              <a:lnSpc>
                <a:spcPct val="150000"/>
              </a:lnSpc>
            </a:pPr>
            <a:r>
              <a:rPr altLang="zh-CN" sz="2400" dirty="0" smtClean="0">
                <a:latin typeface="微软雅黑" panose="020B0503020204020204" pitchFamily="34" charset="-122"/>
                <a:ea typeface="微软雅黑" panose="020B0503020204020204" pitchFamily="34" charset="-122"/>
                <a:cs typeface="宋体" panose="02010600030101010101" pitchFamily="2" charset="-122"/>
              </a:rPr>
              <a:t>1、理解文章中悲剧指什么，文章是怎样表现这个悲剧的；</a:t>
            </a:r>
          </a:p>
          <a:p>
            <a:pPr>
              <a:lnSpc>
                <a:spcPct val="150000"/>
              </a:lnSpc>
            </a:pPr>
            <a:r>
              <a:rPr altLang="zh-CN" sz="2400" dirty="0" smtClean="0">
                <a:latin typeface="微软雅黑" panose="020B0503020204020204" pitchFamily="34" charset="-122"/>
                <a:ea typeface="微软雅黑" panose="020B0503020204020204" pitchFamily="34" charset="-122"/>
                <a:cs typeface="宋体" panose="02010600030101010101" pitchFamily="2" charset="-122"/>
              </a:rPr>
              <a:t>2、学习课文精练、通俗而又雅致的语言</a:t>
            </a:r>
            <a:r>
              <a:rPr lang="zh-CN" sz="2400" dirty="0" smtClean="0">
                <a:latin typeface="微软雅黑" panose="020B0503020204020204" pitchFamily="34" charset="-122"/>
                <a:ea typeface="微软雅黑" panose="020B0503020204020204" pitchFamily="34" charset="-122"/>
                <a:cs typeface="宋体" panose="02010600030101010101" pitchFamily="2" charset="-122"/>
              </a:rPr>
              <a:t>；</a:t>
            </a:r>
          </a:p>
          <a:p>
            <a:pPr>
              <a:lnSpc>
                <a:spcPct val="150000"/>
              </a:lnSpc>
            </a:pPr>
            <a:r>
              <a:rPr lang="en-US" sz="2400" dirty="0" smtClean="0">
                <a:latin typeface="微软雅黑" panose="020B0503020204020204" pitchFamily="34" charset="-122"/>
                <a:ea typeface="微软雅黑" panose="020B0503020204020204" pitchFamily="34" charset="-122"/>
                <a:cs typeface="宋体" panose="02010600030101010101" pitchFamily="2" charset="-122"/>
              </a:rPr>
              <a:t>3</a:t>
            </a:r>
            <a:r>
              <a:rPr lang="zh-CN" altLang="en-US" sz="2400" dirty="0" smtClean="0">
                <a:latin typeface="微软雅黑" panose="020B0503020204020204" pitchFamily="34" charset="-122"/>
                <a:ea typeface="微软雅黑" panose="020B0503020204020204" pitchFamily="34" charset="-122"/>
                <a:cs typeface="宋体" panose="02010600030101010101" pitchFamily="2" charset="-122"/>
              </a:rPr>
              <a:t>、</a:t>
            </a:r>
            <a:r>
              <a:rPr altLang="zh-CN" sz="2400" dirty="0" smtClean="0">
                <a:latin typeface="微软雅黑" panose="020B0503020204020204" pitchFamily="34" charset="-122"/>
                <a:ea typeface="微软雅黑" panose="020B0503020204020204" pitchFamily="34" charset="-122"/>
                <a:cs typeface="宋体" panose="02010600030101010101" pitchFamily="2" charset="-122"/>
              </a:rPr>
              <a:t>反复朗读，从有效诵读出发，体会文章强烈的悲剧效果，领会文章深邃的思想内涵</a:t>
            </a:r>
            <a:r>
              <a:rPr lang="zh-CN" sz="2400" dirty="0" smtClean="0">
                <a:latin typeface="微软雅黑" panose="020B0503020204020204" pitchFamily="34" charset="-122"/>
                <a:ea typeface="微软雅黑" panose="020B0503020204020204" pitchFamily="34" charset="-122"/>
                <a:cs typeface="宋体" panose="02010600030101010101" pitchFamily="2" charset="-122"/>
              </a:rPr>
              <a:t>；</a:t>
            </a:r>
          </a:p>
          <a:p>
            <a:pPr>
              <a:lnSpc>
                <a:spcPct val="150000"/>
              </a:lnSpc>
            </a:pPr>
            <a:r>
              <a:rPr lang="en-US" sz="2400" dirty="0" smtClean="0">
                <a:latin typeface="微软雅黑" panose="020B0503020204020204" pitchFamily="34" charset="-122"/>
                <a:ea typeface="微软雅黑" panose="020B0503020204020204" pitchFamily="34" charset="-122"/>
                <a:cs typeface="宋体" panose="02010600030101010101" pitchFamily="2" charset="-122"/>
              </a:rPr>
              <a:t>4</a:t>
            </a:r>
            <a:r>
              <a:rPr lang="zh-CN" altLang="en-US" sz="2400" dirty="0" smtClean="0">
                <a:latin typeface="微软雅黑" panose="020B0503020204020204" pitchFamily="34" charset="-122"/>
                <a:ea typeface="微软雅黑" panose="020B0503020204020204" pitchFamily="34" charset="-122"/>
                <a:cs typeface="宋体" panose="02010600030101010101" pitchFamily="2" charset="-122"/>
              </a:rPr>
              <a:t>、</a:t>
            </a:r>
            <a:r>
              <a:rPr altLang="zh-CN" sz="2400" dirty="0" smtClean="0">
                <a:latin typeface="微软雅黑" panose="020B0503020204020204" pitchFamily="34" charset="-122"/>
                <a:ea typeface="微软雅黑" panose="020B0503020204020204" pitchFamily="34" charset="-122"/>
                <a:cs typeface="宋体" panose="02010600030101010101" pitchFamily="2" charset="-122"/>
              </a:rPr>
              <a:t>理解作者矢志维护真、善、美的决心，树立善待生命、关注自然、优化生存环境的现代意识。</a:t>
            </a:r>
          </a:p>
          <a:p>
            <a:pPr>
              <a:lnSpc>
                <a:spcPct val="150000"/>
              </a:lnSpc>
            </a:pPr>
            <a:endParaRPr altLang="zh-CN" sz="2400" dirty="0" smtClean="0">
              <a:latin typeface="微软雅黑" panose="020B0503020204020204" pitchFamily="34" charset="-122"/>
              <a:ea typeface="微软雅黑" panose="020B0503020204020204" pitchFamily="34" charset="-122"/>
              <a:cs typeface="宋体" panose="02010600030101010101" pitchFamily="2" charset="-122"/>
            </a:endParaRPr>
          </a:p>
          <a:p>
            <a:pPr>
              <a:lnSpc>
                <a:spcPct val="150000"/>
              </a:lnSpc>
            </a:pPr>
            <a:endParaRPr lang="zh-CN" altLang="zh-CN" sz="2400" dirty="0" smtClean="0">
              <a:latin typeface="微软雅黑" panose="020B0503020204020204" pitchFamily="34" charset="-122"/>
              <a:ea typeface="微软雅黑" panose="020B0503020204020204" pitchFamily="34" charset="-122"/>
              <a:cs typeface="宋体" panose="02010600030101010101" pitchFamily="2" charset="-122"/>
            </a:endParaRPr>
          </a:p>
        </p:txBody>
      </p:sp>
      <p:sp>
        <p:nvSpPr>
          <p:cNvPr id="2" name="矩形 1"/>
          <p:cNvSpPr/>
          <p:nvPr/>
        </p:nvSpPr>
        <p:spPr bwMode="auto">
          <a:xfrm>
            <a:off x="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学习目标</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字词积累</a:t>
            </a:r>
          </a:p>
        </p:txBody>
      </p:sp>
      <p:sp>
        <p:nvSpPr>
          <p:cNvPr id="74756" name="文本框 74755"/>
          <p:cNvSpPr txBox="1"/>
          <p:nvPr/>
        </p:nvSpPr>
        <p:spPr>
          <a:xfrm>
            <a:off x="1910398" y="2411095"/>
            <a:ext cx="8370570" cy="2553335"/>
          </a:xfrm>
          <a:prstGeom prst="rect">
            <a:avLst/>
          </a:prstGeom>
          <a:noFill/>
          <a:ln w="9525">
            <a:noFill/>
          </a:ln>
        </p:spPr>
        <p:txBody>
          <a:bodyPr wrap="none" anchor="t">
            <a:spAutoFit/>
          </a:bodyPr>
          <a:lstStyle/>
          <a:p>
            <a:r>
              <a:rPr lang="zh-CN" altLang="en-US" sz="3200" b="1" dirty="0">
                <a:solidFill>
                  <a:schemeClr val="tx2"/>
                </a:solidFill>
                <a:latin typeface="微软雅黑" panose="020B0503020204020204" pitchFamily="34" charset="-122"/>
                <a:ea typeface="微软雅黑" panose="020B0503020204020204" pitchFamily="34" charset="-122"/>
              </a:rPr>
              <a:t>应答         应当            抖擞             惆怅</a:t>
            </a:r>
          </a:p>
          <a:p>
            <a:r>
              <a:rPr lang="zh-CN" altLang="en-US" sz="3200" b="1" dirty="0">
                <a:solidFill>
                  <a:schemeClr val="tx2"/>
                </a:solidFill>
                <a:latin typeface="微软雅黑" panose="020B0503020204020204" pitchFamily="34" charset="-122"/>
                <a:ea typeface="微软雅黑" panose="020B0503020204020204" pitchFamily="34" charset="-122"/>
              </a:rPr>
              <a:t>             </a:t>
            </a:r>
          </a:p>
          <a:p>
            <a:r>
              <a:rPr lang="zh-CN" altLang="en-US" sz="3200" b="1" dirty="0">
                <a:solidFill>
                  <a:schemeClr val="tx2"/>
                </a:solidFill>
                <a:latin typeface="微软雅黑" panose="020B0503020204020204" pitchFamily="34" charset="-122"/>
                <a:ea typeface="微软雅黑" panose="020B0503020204020204" pitchFamily="34" charset="-122"/>
              </a:rPr>
              <a:t>摇曳         绽放            潋滟             猥亵 </a:t>
            </a:r>
          </a:p>
          <a:p>
            <a:r>
              <a:rPr lang="zh-CN" altLang="en-US" sz="3200" b="1" dirty="0">
                <a:solidFill>
                  <a:schemeClr val="tx2"/>
                </a:solidFill>
                <a:latin typeface="微软雅黑" panose="020B0503020204020204" pitchFamily="34" charset="-122"/>
                <a:ea typeface="微软雅黑" panose="020B0503020204020204" pitchFamily="34" charset="-122"/>
              </a:rPr>
              <a:t>            </a:t>
            </a:r>
          </a:p>
          <a:p>
            <a:r>
              <a:rPr lang="zh-CN" altLang="en-US" sz="3200" b="1" dirty="0">
                <a:solidFill>
                  <a:schemeClr val="tx2"/>
                </a:solidFill>
                <a:latin typeface="微软雅黑" panose="020B0503020204020204" pitchFamily="34" charset="-122"/>
                <a:ea typeface="微软雅黑" panose="020B0503020204020204" pitchFamily="34" charset="-122"/>
              </a:rPr>
              <a:t>虬干         万斛            愚氓             毛骨悚然</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926590" y="2103755"/>
            <a:ext cx="8759825" cy="3426460"/>
            <a:chOff x="2386" y="2809"/>
            <a:chExt cx="13795" cy="5396"/>
          </a:xfrm>
        </p:grpSpPr>
        <p:sp>
          <p:nvSpPr>
            <p:cNvPr id="13314" name="矩形 2"/>
            <p:cNvSpPr/>
            <p:nvPr/>
          </p:nvSpPr>
          <p:spPr>
            <a:xfrm>
              <a:off x="2386" y="2827"/>
              <a:ext cx="3960" cy="5378"/>
            </a:xfrm>
            <a:prstGeom prst="rect">
              <a:avLst/>
            </a:prstGeom>
            <a:noFill/>
            <a:ln w="9525">
              <a:noFill/>
            </a:ln>
          </p:spPr>
          <p:txBody>
            <a:bodyPr>
              <a:spAutoFit/>
            </a:bodyPr>
            <a:lstStyle/>
            <a:p>
              <a:pPr eaLnBrk="1" hangingPunct="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蓦然：</a:t>
              </a:r>
              <a:endParaRPr lang="en-US" altLang="zh-CN" sz="2400" b="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等闲视之：</a:t>
              </a:r>
              <a:endParaRPr lang="en-US" altLang="zh-CN" sz="2400" b="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蜿蜒：</a:t>
              </a:r>
              <a:endParaRPr lang="en-US" altLang="zh-CN" sz="2400" b="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相映成趣：</a:t>
              </a:r>
              <a:endParaRPr lang="en-US" altLang="zh-CN" sz="2400" b="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潋滟：</a:t>
              </a:r>
              <a:endParaRPr lang="en-US" altLang="zh-CN" sz="2400" b="0" dirty="0">
                <a:solidFill>
                  <a:srgbClr val="000000"/>
                </a:solidFill>
                <a:latin typeface="微软雅黑" panose="020B0503020204020204" pitchFamily="34" charset="-122"/>
                <a:ea typeface="微软雅黑" panose="020B0503020204020204" pitchFamily="34" charset="-122"/>
              </a:endParaRPr>
            </a:p>
            <a:p>
              <a:pPr eaLnBrk="1" hangingPunct="1">
                <a:lnSpc>
                  <a:spcPct val="150000"/>
                </a:lnSpc>
              </a:pPr>
              <a:r>
                <a:rPr lang="zh-CN" altLang="en-US" sz="2400" b="0" dirty="0">
                  <a:solidFill>
                    <a:srgbClr val="000000"/>
                  </a:solidFill>
                  <a:latin typeface="微软雅黑" panose="020B0503020204020204" pitchFamily="34" charset="-122"/>
                  <a:ea typeface="微软雅黑" panose="020B0503020204020204" pitchFamily="34" charset="-122"/>
                </a:rPr>
                <a:t>懦者立怯者强：</a:t>
              </a:r>
            </a:p>
          </p:txBody>
        </p:sp>
        <p:sp>
          <p:nvSpPr>
            <p:cNvPr id="4" name="矩形 3"/>
            <p:cNvSpPr/>
            <p:nvPr/>
          </p:nvSpPr>
          <p:spPr>
            <a:xfrm>
              <a:off x="4056" y="2809"/>
              <a:ext cx="5437" cy="1016"/>
            </a:xfrm>
            <a:prstGeom prst="rect">
              <a:avLst/>
            </a:prstGeom>
            <a:noFill/>
            <a:ln w="9525">
              <a:noFill/>
            </a:ln>
          </p:spPr>
          <p:txBody>
            <a:bodyPr>
              <a:spAutoFit/>
            </a:bodyPr>
            <a:lstStyle/>
            <a:p>
              <a:pPr eaLnBrk="1" hangingPunct="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不关心，不在意的样子。</a:t>
              </a:r>
            </a:p>
          </p:txBody>
        </p:sp>
        <p:sp>
          <p:nvSpPr>
            <p:cNvPr id="5" name="矩形 4"/>
            <p:cNvSpPr/>
            <p:nvPr/>
          </p:nvSpPr>
          <p:spPr>
            <a:xfrm>
              <a:off x="4721" y="3697"/>
              <a:ext cx="11461" cy="1016"/>
            </a:xfrm>
            <a:prstGeom prst="rect">
              <a:avLst/>
            </a:prstGeom>
            <a:noFill/>
            <a:ln w="9525">
              <a:noFill/>
            </a:ln>
          </p:spPr>
          <p:txBody>
            <a:bodyPr wrap="square">
              <a:spAutoFit/>
            </a:bodyPr>
            <a:lstStyle/>
            <a:p>
              <a:pPr eaLnBrk="1" hangingPunct="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把它看成平常的事，不加重视。等闲，寻常，一般。</a:t>
              </a:r>
            </a:p>
          </p:txBody>
        </p:sp>
        <p:sp>
          <p:nvSpPr>
            <p:cNvPr id="6" name="矩形 5"/>
            <p:cNvSpPr/>
            <p:nvPr/>
          </p:nvSpPr>
          <p:spPr>
            <a:xfrm>
              <a:off x="4273" y="4551"/>
              <a:ext cx="9250" cy="1016"/>
            </a:xfrm>
            <a:prstGeom prst="rect">
              <a:avLst/>
            </a:prstGeom>
            <a:noFill/>
            <a:ln w="9525">
              <a:noFill/>
            </a:ln>
          </p:spPr>
          <p:txBody>
            <a:bodyPr>
              <a:spAutoFit/>
            </a:bodyPr>
            <a:lstStyle/>
            <a:p>
              <a:pPr eaLnBrk="1" hangingPunct="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（山脉、河流、道路等）弯弯曲曲地延伸。 </a:t>
              </a:r>
            </a:p>
          </p:txBody>
        </p:sp>
        <p:sp>
          <p:nvSpPr>
            <p:cNvPr id="10" name="矩形 9"/>
            <p:cNvSpPr/>
            <p:nvPr/>
          </p:nvSpPr>
          <p:spPr>
            <a:xfrm>
              <a:off x="4721" y="5567"/>
              <a:ext cx="11220" cy="1016"/>
            </a:xfrm>
            <a:prstGeom prst="rect">
              <a:avLst/>
            </a:prstGeom>
            <a:noFill/>
            <a:ln w="9525">
              <a:noFill/>
            </a:ln>
          </p:spPr>
          <p:txBody>
            <a:bodyPr wrap="square">
              <a:spAutoFit/>
            </a:bodyPr>
            <a:lstStyle/>
            <a:p>
              <a:pPr eaLnBrk="1" hangingPunct="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互相对照、映衬着就显得更有趣味，更有意思。 </a:t>
              </a:r>
            </a:p>
          </p:txBody>
        </p:sp>
        <p:sp>
          <p:nvSpPr>
            <p:cNvPr id="11" name="矩形 10"/>
            <p:cNvSpPr/>
            <p:nvPr/>
          </p:nvSpPr>
          <p:spPr>
            <a:xfrm>
              <a:off x="4273" y="6412"/>
              <a:ext cx="9402" cy="1016"/>
            </a:xfrm>
            <a:prstGeom prst="rect">
              <a:avLst/>
            </a:prstGeom>
            <a:noFill/>
            <a:ln w="9525">
              <a:noFill/>
            </a:ln>
          </p:spPr>
          <p:txBody>
            <a:bodyPr>
              <a:spAutoFit/>
            </a:bodyPr>
            <a:lstStyle/>
            <a:p>
              <a:pPr eaLnBrk="1" hangingPunct="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水波荡漾的样子。 </a:t>
              </a:r>
            </a:p>
          </p:txBody>
        </p:sp>
        <p:sp>
          <p:nvSpPr>
            <p:cNvPr id="12" name="矩形 11"/>
            <p:cNvSpPr/>
            <p:nvPr/>
          </p:nvSpPr>
          <p:spPr>
            <a:xfrm>
              <a:off x="6248" y="7189"/>
              <a:ext cx="7275" cy="1016"/>
            </a:xfrm>
            <a:prstGeom prst="rect">
              <a:avLst/>
            </a:prstGeom>
            <a:noFill/>
            <a:ln w="9525">
              <a:noFill/>
            </a:ln>
          </p:spPr>
          <p:txBody>
            <a:bodyPr>
              <a:spAutoFit/>
            </a:bodyPr>
            <a:lstStyle/>
            <a:p>
              <a:pPr eaLnBrk="1" hangingPunct="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软弱胆小的人也分发刚强起来。 </a:t>
              </a:r>
            </a:p>
          </p:txBody>
        </p:sp>
      </p:grpSp>
      <p:sp>
        <p:nvSpPr>
          <p:cNvPr id="13" name="矩形 12"/>
          <p:cNvSpPr/>
          <p:nvPr/>
        </p:nvSpPr>
        <p:spPr bwMode="auto">
          <a:xfrm>
            <a:off x="167640" y="123243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字词积累</a:t>
            </a:r>
          </a:p>
        </p:txBody>
      </p:sp>
      <p:pic>
        <p:nvPicPr>
          <p:cNvPr id="1026" name="Picture 2" descr="C:\Program Files (x86)\Microsoft Office\MEDIA\CAGCAT10\j0149627.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84957" y="4630149"/>
            <a:ext cx="2533461" cy="1800131"/>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理清思路</a:t>
            </a:r>
          </a:p>
        </p:txBody>
      </p:sp>
      <p:sp>
        <p:nvSpPr>
          <p:cNvPr id="100" name="文本框 99"/>
          <p:cNvSpPr txBox="1"/>
          <p:nvPr/>
        </p:nvSpPr>
        <p:spPr>
          <a:xfrm>
            <a:off x="2506345" y="1736090"/>
            <a:ext cx="7179945" cy="2676525"/>
          </a:xfrm>
          <a:prstGeom prst="rect">
            <a:avLst/>
          </a:prstGeom>
          <a:noFill/>
          <a:ln w="9525">
            <a:noFill/>
          </a:ln>
        </p:spPr>
        <p:txBody>
          <a:bodyPr wrap="square">
            <a:spAutoFit/>
          </a:bodyPr>
          <a:lstStyle/>
          <a:p>
            <a:pPr>
              <a:lnSpc>
                <a:spcPct val="150000"/>
              </a:lnSpc>
            </a:pPr>
            <a:r>
              <a:rPr lang="zh-CN" altLang="en-US" sz="2800">
                <a:latin typeface="微软雅黑" panose="020B0503020204020204" pitchFamily="34" charset="-122"/>
                <a:ea typeface="微软雅黑" panose="020B0503020204020204" pitchFamily="34" charset="-122"/>
                <a:cs typeface="宋体" panose="02010600030101010101" pitchFamily="2" charset="-122"/>
              </a:rPr>
              <a:t>全文共</a:t>
            </a:r>
            <a:r>
              <a:rPr lang="en-US" altLang="zh-CN" sz="2800">
                <a:latin typeface="微软雅黑" panose="020B0503020204020204" pitchFamily="34" charset="-122"/>
                <a:ea typeface="微软雅黑" panose="020B0503020204020204" pitchFamily="34" charset="-122"/>
                <a:cs typeface="宋体" panose="02010600030101010101" pitchFamily="2" charset="-122"/>
              </a:rPr>
              <a:t>17</a:t>
            </a:r>
            <a:r>
              <a:rPr lang="zh-CN" altLang="en-US" sz="2800">
                <a:latin typeface="微软雅黑" panose="020B0503020204020204" pitchFamily="34" charset="-122"/>
                <a:ea typeface="微软雅黑" panose="020B0503020204020204" pitchFamily="34" charset="-122"/>
                <a:cs typeface="宋体" panose="02010600030101010101" pitchFamily="2" charset="-122"/>
              </a:rPr>
              <a:t>段，可分为三个部分。</a:t>
            </a:r>
          </a:p>
          <a:p>
            <a:pPr>
              <a:lnSpc>
                <a:spcPct val="150000"/>
              </a:lnSpc>
            </a:pPr>
            <a:r>
              <a:rPr lang="zh-CN" altLang="en-US" sz="2800">
                <a:latin typeface="微软雅黑" panose="020B0503020204020204" pitchFamily="34" charset="-122"/>
                <a:ea typeface="微软雅黑" panose="020B0503020204020204" pitchFamily="34" charset="-122"/>
                <a:cs typeface="宋体" panose="02010600030101010101" pitchFamily="2" charset="-122"/>
              </a:rPr>
              <a:t>第一部分（</a:t>
            </a:r>
            <a:r>
              <a:rPr lang="en-US" altLang="zh-CN" sz="2800">
                <a:latin typeface="微软雅黑" panose="020B0503020204020204" pitchFamily="34" charset="-122"/>
                <a:ea typeface="微软雅黑" panose="020B0503020204020204" pitchFamily="34" charset="-122"/>
                <a:cs typeface="宋体" panose="02010600030101010101" pitchFamily="2" charset="-122"/>
              </a:rPr>
              <a:t>1—</a:t>
            </a:r>
            <a:r>
              <a:rPr lang="en-US" altLang="zh-CN" sz="2800">
                <a:latin typeface="微软雅黑" panose="020B0503020204020204" pitchFamily="34" charset="-122"/>
                <a:ea typeface="微软雅黑" panose="020B0503020204020204" pitchFamily="34" charset="-122"/>
                <a:cs typeface="Times New Roman" panose="02020603050405020304" pitchFamily="18" charset="0"/>
              </a:rPr>
              <a:t>6</a:t>
            </a:r>
            <a:r>
              <a:rPr lang="zh-CN" altLang="en-US" sz="2800">
                <a:latin typeface="微软雅黑" panose="020B0503020204020204" pitchFamily="34" charset="-122"/>
                <a:ea typeface="微软雅黑" panose="020B0503020204020204" pitchFamily="34" charset="-122"/>
                <a:cs typeface="宋体" panose="02010600030101010101" pitchFamily="2" charset="-122"/>
              </a:rPr>
              <a:t>），写幽径美景。</a:t>
            </a:r>
          </a:p>
          <a:p>
            <a:pPr>
              <a:lnSpc>
                <a:spcPct val="150000"/>
              </a:lnSpc>
            </a:pPr>
            <a:r>
              <a:rPr lang="zh-CN" altLang="en-US" sz="2800">
                <a:latin typeface="微软雅黑" panose="020B0503020204020204" pitchFamily="34" charset="-122"/>
                <a:ea typeface="微软雅黑" panose="020B0503020204020204" pitchFamily="34" charset="-122"/>
                <a:cs typeface="宋体" panose="02010600030101010101" pitchFamily="2" charset="-122"/>
              </a:rPr>
              <a:t>第二部分（</a:t>
            </a:r>
            <a:r>
              <a:rPr lang="en-US" altLang="zh-CN" sz="2800">
                <a:latin typeface="微软雅黑" panose="020B0503020204020204" pitchFamily="34" charset="-122"/>
                <a:ea typeface="微软雅黑" panose="020B0503020204020204" pitchFamily="34" charset="-122"/>
                <a:cs typeface="宋体" panose="02010600030101010101" pitchFamily="2" charset="-122"/>
              </a:rPr>
              <a:t>7—</a:t>
            </a:r>
            <a:r>
              <a:rPr lang="en-US" altLang="zh-CN" sz="2800">
                <a:latin typeface="微软雅黑" panose="020B0503020204020204" pitchFamily="34" charset="-122"/>
                <a:ea typeface="微软雅黑" panose="020B0503020204020204" pitchFamily="34" charset="-122"/>
                <a:cs typeface="Times New Roman" panose="02020603050405020304" pitchFamily="18" charset="0"/>
              </a:rPr>
              <a:t>10</a:t>
            </a:r>
            <a:r>
              <a:rPr lang="zh-CN" altLang="en-US" sz="2800">
                <a:latin typeface="微软雅黑" panose="020B0503020204020204" pitchFamily="34" charset="-122"/>
                <a:ea typeface="微软雅黑" panose="020B0503020204020204" pitchFamily="34" charset="-122"/>
                <a:cs typeface="宋体" panose="02010600030101010101" pitchFamily="2" charset="-122"/>
              </a:rPr>
              <a:t>），写幽静藤萝之美。</a:t>
            </a:r>
          </a:p>
          <a:p>
            <a:pPr>
              <a:lnSpc>
                <a:spcPct val="150000"/>
              </a:lnSpc>
            </a:pPr>
            <a:r>
              <a:rPr lang="zh-CN" altLang="en-US" sz="2800">
                <a:latin typeface="微软雅黑" panose="020B0503020204020204" pitchFamily="34" charset="-122"/>
                <a:ea typeface="微软雅黑" panose="020B0503020204020204" pitchFamily="34" charset="-122"/>
                <a:cs typeface="宋体" panose="02010600030101010101" pitchFamily="2" charset="-122"/>
              </a:rPr>
              <a:t>第三部分（</a:t>
            </a:r>
            <a:r>
              <a:rPr lang="en-US" altLang="zh-CN" sz="2800">
                <a:latin typeface="微软雅黑" panose="020B0503020204020204" pitchFamily="34" charset="-122"/>
                <a:ea typeface="微软雅黑" panose="020B0503020204020204" pitchFamily="34" charset="-122"/>
                <a:cs typeface="宋体" panose="02010600030101010101" pitchFamily="2" charset="-122"/>
              </a:rPr>
              <a:t>11—</a:t>
            </a:r>
            <a:r>
              <a:rPr lang="en-US" altLang="zh-CN" sz="2800">
                <a:latin typeface="微软雅黑" panose="020B0503020204020204" pitchFamily="34" charset="-122"/>
                <a:ea typeface="微软雅黑" panose="020B0503020204020204" pitchFamily="34" charset="-122"/>
                <a:cs typeface="Times New Roman" panose="02020603050405020304" pitchFamily="18" charset="0"/>
              </a:rPr>
              <a:t>17</a:t>
            </a:r>
            <a:r>
              <a:rPr lang="zh-CN" altLang="en-US" sz="2800">
                <a:latin typeface="微软雅黑" panose="020B0503020204020204" pitchFamily="34" charset="-122"/>
                <a:ea typeface="微软雅黑" panose="020B0503020204020204" pitchFamily="34" charset="-122"/>
                <a:cs typeface="宋体" panose="02010600030101010101" pitchFamily="2" charset="-122"/>
              </a:rPr>
              <a:t>），写藤萝悲剧。</a:t>
            </a:r>
            <a:endParaRPr lang="zh-CN" altLang="en-US" sz="2800">
              <a:latin typeface="微软雅黑" panose="020B0503020204020204" pitchFamily="34" charset="-122"/>
              <a:ea typeface="微软雅黑" panose="020B0503020204020204" pitchFamily="34" charset="-122"/>
            </a:endParaRPr>
          </a:p>
        </p:txBody>
      </p:sp>
      <p:sp>
        <p:nvSpPr>
          <p:cNvPr id="9" name="Text Box 9"/>
          <p:cNvSpPr txBox="1"/>
          <p:nvPr/>
        </p:nvSpPr>
        <p:spPr>
          <a:xfrm>
            <a:off x="1124585" y="4671695"/>
            <a:ext cx="9942195" cy="1198880"/>
          </a:xfrm>
          <a:prstGeom prst="rect">
            <a:avLst/>
          </a:prstGeom>
          <a:noFill/>
          <a:ln w="9525">
            <a:noFill/>
          </a:ln>
        </p:spPr>
        <p:txBody>
          <a:bodyPr wrap="square">
            <a:spAutoFit/>
          </a:bodyPr>
          <a:lstStyle/>
          <a:p>
            <a:pPr eaLnBrk="1" hangingPunct="1">
              <a:lnSpc>
                <a:spcPct val="150000"/>
              </a:lnSpc>
              <a:spcBef>
                <a:spcPct val="50000"/>
              </a:spcBef>
            </a:pPr>
            <a:r>
              <a:rPr lang="zh-CN" altLang="en-US" sz="2400" b="0" dirty="0" smtClean="0">
                <a:solidFill>
                  <a:srgbClr val="C00000"/>
                </a:solidFill>
                <a:latin typeface="微软雅黑" panose="020B0503020204020204" pitchFamily="34" charset="-122"/>
                <a:ea typeface="微软雅黑" panose="020B0503020204020204" pitchFamily="34" charset="-122"/>
              </a:rPr>
              <a:t>       作者</a:t>
            </a:r>
            <a:r>
              <a:rPr lang="zh-CN" altLang="en-US" sz="2400" b="0" dirty="0">
                <a:solidFill>
                  <a:srgbClr val="C00000"/>
                </a:solidFill>
                <a:latin typeface="微软雅黑" panose="020B0503020204020204" pitchFamily="34" charset="-122"/>
                <a:ea typeface="微软雅黑" panose="020B0503020204020204" pitchFamily="34" charset="-122"/>
              </a:rPr>
              <a:t>对幽径之美和藤萝之美是充满了欣赏和赞美的情感，而对藤萝的被毁是充满了悲伤无奈的情感的。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64"/>
          <p:cNvSpPr txBox="1"/>
          <p:nvPr/>
        </p:nvSpPr>
        <p:spPr>
          <a:xfrm>
            <a:off x="2056130" y="2882900"/>
            <a:ext cx="8079740" cy="645160"/>
          </a:xfrm>
          <a:prstGeom prst="rect">
            <a:avLst/>
          </a:prstGeom>
          <a:noFill/>
          <a:ln w="9525">
            <a:noFill/>
          </a:ln>
        </p:spPr>
        <p:txBody>
          <a:bodyPr wrap="square">
            <a:spAutoFit/>
          </a:bodyPr>
          <a:lstStyle/>
          <a:p>
            <a:pPr indent="152400" eaLnBrk="1">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1</a:t>
            </a:r>
            <a:r>
              <a:rPr lang="zh-CN" altLang="en-US" sz="2400" b="0" dirty="0">
                <a:solidFill>
                  <a:srgbClr val="000000"/>
                </a:solidFill>
                <a:latin typeface="微软雅黑" panose="020B0503020204020204" pitchFamily="34" charset="-122"/>
                <a:ea typeface="微软雅黑" panose="020B0503020204020204" pitchFamily="34" charset="-122"/>
              </a:rPr>
              <a:t>．这部分从两个方面写了幽径的美，是哪两个方面呢？</a:t>
            </a:r>
          </a:p>
        </p:txBody>
      </p:sp>
      <p:sp>
        <p:nvSpPr>
          <p:cNvPr id="65" name="Text Box 5"/>
          <p:cNvSpPr txBox="1"/>
          <p:nvPr/>
        </p:nvSpPr>
        <p:spPr>
          <a:xfrm>
            <a:off x="3291523" y="3862705"/>
            <a:ext cx="6313487" cy="646331"/>
          </a:xfrm>
          <a:prstGeom prst="rect">
            <a:avLst/>
          </a:prstGeom>
          <a:noFill/>
          <a:ln w="9525">
            <a:noFill/>
          </a:ln>
        </p:spPr>
        <p:txBody>
          <a:bodyPr>
            <a:spAutoFit/>
          </a:bodyPr>
          <a:lstStyle/>
          <a:p>
            <a:pPr eaLnBrk="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从历史方面写幽径自有来头，不可等闲视之。</a:t>
            </a:r>
          </a:p>
        </p:txBody>
      </p:sp>
      <p:sp>
        <p:nvSpPr>
          <p:cNvPr id="13" name="KSO_Shape"/>
          <p:cNvSpPr/>
          <p:nvPr/>
        </p:nvSpPr>
        <p:spPr>
          <a:xfrm>
            <a:off x="2839085" y="1884363"/>
            <a:ext cx="5175250" cy="566738"/>
          </a:xfrm>
          <a:prstGeom prst="roundRect">
            <a:avLst>
              <a:gd name="adj" fmla="val 50000"/>
            </a:avLst>
          </a:prstGeom>
          <a:solidFill>
            <a:srgbClr val="B2F3F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欣赏第一部分</a:t>
            </a:r>
            <a:r>
              <a:rPr kumimoji="0" lang="en-US" altLang="zh-CN"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a:t>
            </a:r>
            <a:r>
              <a:rPr kumimoji="0" lang="zh-CN" altLang="en-US" sz="24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感受“幽径美景”</a:t>
            </a:r>
          </a:p>
        </p:txBody>
      </p:sp>
      <p:sp>
        <p:nvSpPr>
          <p:cNvPr id="14" name="Text Box 5"/>
          <p:cNvSpPr txBox="1"/>
          <p:nvPr/>
        </p:nvSpPr>
        <p:spPr>
          <a:xfrm>
            <a:off x="3291523" y="4645343"/>
            <a:ext cx="6313487" cy="646331"/>
          </a:xfrm>
          <a:prstGeom prst="rect">
            <a:avLst/>
          </a:prstGeom>
          <a:noFill/>
          <a:ln w="9525">
            <a:noFill/>
          </a:ln>
        </p:spPr>
        <p:txBody>
          <a:bodyPr>
            <a:spAutoFit/>
          </a:bodyPr>
          <a:lstStyle/>
          <a:p>
            <a:pPr eaLnBrk="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从自然环境方面写幽径四季美景。</a:t>
            </a:r>
          </a:p>
        </p:txBody>
      </p:sp>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pic>
        <p:nvPicPr>
          <p:cNvPr id="2050" name="Picture 2" descr="C:\Program Files (x86)\Microsoft Office\MEDIA\CAGCAT10\j0149481.wmf"/>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85708" y="4019729"/>
            <a:ext cx="2503371" cy="254389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500"/>
                                        <p:tgtEl>
                                          <p:spTgt spid="6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64"/>
          <p:cNvSpPr txBox="1"/>
          <p:nvPr/>
        </p:nvSpPr>
        <p:spPr>
          <a:xfrm>
            <a:off x="2445068" y="1764348"/>
            <a:ext cx="7092950" cy="1198880"/>
          </a:xfrm>
          <a:prstGeom prst="rect">
            <a:avLst/>
          </a:prstGeom>
          <a:noFill/>
          <a:ln w="9525">
            <a:noFill/>
          </a:ln>
        </p:spPr>
        <p:txBody>
          <a:bodyPr>
            <a:spAutoFit/>
          </a:bodyPr>
          <a:lstStyle/>
          <a:p>
            <a:pPr indent="152400" eaLnBrk="1">
              <a:lnSpc>
                <a:spcPct val="150000"/>
              </a:lnSpc>
            </a:pPr>
            <a:r>
              <a:rPr lang="en-US" altLang="zh-CN" sz="2400" b="0" dirty="0">
                <a:solidFill>
                  <a:srgbClr val="000000"/>
                </a:solidFill>
                <a:latin typeface="微软雅黑" panose="020B0503020204020204" pitchFamily="34" charset="-122"/>
                <a:ea typeface="微软雅黑" panose="020B0503020204020204" pitchFamily="34" charset="-122"/>
              </a:rPr>
              <a:t>2</a:t>
            </a:r>
            <a:r>
              <a:rPr lang="zh-CN" altLang="en-US" sz="2400" b="0" dirty="0">
                <a:solidFill>
                  <a:srgbClr val="000000"/>
                </a:solidFill>
                <a:latin typeface="微软雅黑" panose="020B0503020204020204" pitchFamily="34" charset="-122"/>
                <a:ea typeface="微软雅黑" panose="020B0503020204020204" pitchFamily="34" charset="-122"/>
              </a:rPr>
              <a:t>．幽径之美，美在何时？美在何处？请找出文中哪些语句表明作者体会到了这美？</a:t>
            </a:r>
            <a:endParaRPr lang="en-US" altLang="zh-CN" sz="2400" b="0" dirty="0">
              <a:solidFill>
                <a:srgbClr val="000000"/>
              </a:solidFill>
              <a:latin typeface="微软雅黑" panose="020B0503020204020204" pitchFamily="34" charset="-122"/>
              <a:ea typeface="微软雅黑" panose="020B0503020204020204" pitchFamily="34" charset="-122"/>
            </a:endParaRPr>
          </a:p>
        </p:txBody>
      </p:sp>
      <p:sp>
        <p:nvSpPr>
          <p:cNvPr id="3" name="Text Box 5"/>
          <p:cNvSpPr txBox="1"/>
          <p:nvPr/>
        </p:nvSpPr>
        <p:spPr>
          <a:xfrm>
            <a:off x="2445385" y="3776980"/>
            <a:ext cx="4022725" cy="645160"/>
          </a:xfrm>
          <a:prstGeom prst="rect">
            <a:avLst/>
          </a:prstGeom>
          <a:noFill/>
          <a:ln w="9525">
            <a:noFill/>
          </a:ln>
        </p:spPr>
        <p:txBody>
          <a:bodyPr>
            <a:spAutoFit/>
          </a:bodyPr>
          <a:lstStyle/>
          <a:p>
            <a:pPr eaLnBrk="1">
              <a:lnSpc>
                <a:spcPct val="150000"/>
              </a:lnSpc>
            </a:pPr>
            <a:r>
              <a:rPr lang="zh-CN" altLang="en-US" sz="2400" b="0" dirty="0">
                <a:solidFill>
                  <a:srgbClr val="C00000"/>
                </a:solidFill>
                <a:latin typeface="微软雅黑" panose="020B0503020204020204" pitchFamily="34" charset="-122"/>
                <a:ea typeface="微软雅黑" panose="020B0503020204020204" pitchFamily="34" charset="-122"/>
              </a:rPr>
              <a:t>    美在四季，美在湖山。</a:t>
            </a:r>
            <a:endParaRPr lang="zh-CN" altLang="en-US" sz="2400" b="0" u="sng" dirty="0">
              <a:solidFill>
                <a:srgbClr val="C00000"/>
              </a:solidFill>
              <a:latin typeface="微软雅黑" panose="020B0503020204020204" pitchFamily="34" charset="-122"/>
              <a:ea typeface="微软雅黑" panose="020B0503020204020204" pitchFamily="34" charset="-122"/>
            </a:endParaRPr>
          </a:p>
        </p:txBody>
      </p:sp>
      <p:pic>
        <p:nvPicPr>
          <p:cNvPr id="20484" name="图片 1"/>
          <p:cNvPicPr>
            <a:picLocks noChangeAspect="1"/>
          </p:cNvPicPr>
          <p:nvPr/>
        </p:nvPicPr>
        <p:blipFill>
          <a:blip r:embed="rId2" cstate="print"/>
          <a:stretch>
            <a:fillRect/>
          </a:stretch>
        </p:blipFill>
        <p:spPr>
          <a:xfrm>
            <a:off x="6468110" y="3241675"/>
            <a:ext cx="4198620" cy="3149600"/>
          </a:xfrm>
          <a:prstGeom prst="rect">
            <a:avLst/>
          </a:prstGeom>
          <a:noFill/>
          <a:ln w="9525">
            <a:noFill/>
          </a:ln>
          <a:effectLst>
            <a:softEdge rad="127000"/>
          </a:effectLst>
        </p:spPr>
      </p:pic>
      <p:sp>
        <p:nvSpPr>
          <p:cNvPr id="2" name="矩形 1"/>
          <p:cNvSpPr/>
          <p:nvPr/>
        </p:nvSpPr>
        <p:spPr bwMode="auto">
          <a:xfrm>
            <a:off x="13970" y="1086386"/>
            <a:ext cx="2093913" cy="550863"/>
          </a:xfrm>
          <a:prstGeom prst="rect">
            <a:avLst/>
          </a:prstGeom>
          <a:noFill/>
          <a:ln w="9525"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zh-CN" sz="1800" b="1" i="0" u="none" strike="noStrike" kern="1200" cap="none" spc="0" normalizeH="0" baseline="0" noProof="0" dirty="0" smtClean="0">
                <a:ln>
                  <a:noFill/>
                </a:ln>
                <a:solidFill>
                  <a:schemeClr val="tx1"/>
                </a:solidFill>
                <a:effectLst/>
                <a:uLnTx/>
                <a:uFillTx/>
                <a:latin typeface="微软雅黑" panose="020B0503020204020204" pitchFamily="34" charset="-122"/>
                <a:ea typeface="微软雅黑" panose="020B0503020204020204" pitchFamily="34" charset="-122"/>
                <a:cs typeface="+mn-cs"/>
              </a:rPr>
              <a:t>研读课文</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2905</Words>
  <Paragraphs>104</Paragraphs>
  <Slides>27</Slides>
  <Notes>2</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自定义设计方案</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xbany</cp:lastModifiedBy>
  <dcterms:created xsi:type="dcterms:W3CDTF">2013-07-01T03:05:00Z</dcterms:created>
  <dcterms:modified xsi:type="dcterms:W3CDTF">2018-11-10T20:39:59Z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