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5" r:id="rId3"/>
    <p:sldId id="294" r:id="rId4"/>
    <p:sldId id="293" r:id="rId5"/>
    <p:sldId id="292" r:id="rId6"/>
    <p:sldId id="291" r:id="rId7"/>
    <p:sldId id="290" r:id="rId8"/>
    <p:sldId id="289" r:id="rId9"/>
    <p:sldId id="288" r:id="rId10"/>
    <p:sldId id="287" r:id="rId11"/>
    <p:sldId id="286" r:id="rId12"/>
    <p:sldId id="285" r:id="rId13"/>
    <p:sldId id="284" r:id="rId14"/>
    <p:sldId id="283" r:id="rId15"/>
    <p:sldId id="282" r:id="rId16"/>
    <p:sldId id="281" r:id="rId17"/>
    <p:sldId id="280" r:id="rId18"/>
    <p:sldId id="279" r:id="rId19"/>
    <p:sldId id="299" r:id="rId20"/>
    <p:sldId id="298" r:id="rId21"/>
    <p:sldId id="297" r:id="rId22"/>
    <p:sldId id="277" r:id="rId23"/>
    <p:sldId id="276" r:id="rId24"/>
    <p:sldId id="275" r:id="rId25"/>
    <p:sldId id="274" r:id="rId26"/>
    <p:sldId id="273" r:id="rId27"/>
    <p:sldId id="272" r:id="rId28"/>
    <p:sldId id="271" r:id="rId29"/>
    <p:sldId id="270" r:id="rId30"/>
    <p:sldId id="269" r:id="rId31"/>
    <p:sldId id="268" r:id="rId32"/>
    <p:sldId id="267" r:id="rId33"/>
    <p:sldId id="266" r:id="rId34"/>
    <p:sldId id="265" r:id="rId35"/>
    <p:sldId id="264" r:id="rId36"/>
    <p:sldId id="263" r:id="rId37"/>
    <p:sldId id="262" r:id="rId38"/>
    <p:sldId id="261" r:id="rId39"/>
    <p:sldId id="260" r:id="rId40"/>
    <p:sldId id="259" r:id="rId41"/>
    <p:sldId id="333" r:id="rId42"/>
    <p:sldId id="335" r:id="rId43"/>
    <p:sldId id="258" r:id="rId44"/>
    <p:sldId id="257" r:id="rId45"/>
    <p:sldId id="332" r:id="rId46"/>
    <p:sldId id="300" r:id="rId47"/>
    <p:sldId id="305" r:id="rId48"/>
    <p:sldId id="336" r:id="rId49"/>
    <p:sldId id="304" r:id="rId50"/>
    <p:sldId id="306" r:id="rId51"/>
    <p:sldId id="303" r:id="rId52"/>
    <p:sldId id="302" r:id="rId53"/>
    <p:sldId id="301" r:id="rId54"/>
    <p:sldId id="307" r:id="rId55"/>
    <p:sldId id="308" r:id="rId56"/>
    <p:sldId id="309" r:id="rId57"/>
    <p:sldId id="312" r:id="rId58"/>
    <p:sldId id="317" r:id="rId59"/>
    <p:sldId id="316" r:id="rId60"/>
    <p:sldId id="315" r:id="rId61"/>
    <p:sldId id="314" r:id="rId62"/>
    <p:sldId id="313" r:id="rId63"/>
    <p:sldId id="311" r:id="rId64"/>
    <p:sldId id="318" r:id="rId65"/>
    <p:sldId id="321" r:id="rId66"/>
    <p:sldId id="322" r:id="rId67"/>
    <p:sldId id="320" r:id="rId68"/>
    <p:sldId id="319" r:id="rId69"/>
    <p:sldId id="323" r:id="rId70"/>
    <p:sldId id="324" r:id="rId7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52" y="-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5BFD-99F2-47AB-92D3-1C6F5C6FC5ED}" type="datetimeFigureOut">
              <a:rPr lang="zh-CN" altLang="en-US" smtClean="0"/>
              <a:t>2018/5/4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C0C9-69E5-4A1D-9DE4-494335BFE6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537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5BFD-99F2-47AB-92D3-1C6F5C6FC5ED}" type="datetimeFigureOut">
              <a:rPr lang="zh-CN" altLang="en-US" smtClean="0"/>
              <a:t>2018/5/4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C0C9-69E5-4A1D-9DE4-494335BFE6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569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5BFD-99F2-47AB-92D3-1C6F5C6FC5ED}" type="datetimeFigureOut">
              <a:rPr lang="zh-CN" altLang="en-US" smtClean="0"/>
              <a:t>2018/5/4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C0C9-69E5-4A1D-9DE4-494335BFE6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748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5BFD-99F2-47AB-92D3-1C6F5C6FC5ED}" type="datetimeFigureOut">
              <a:rPr lang="zh-CN" altLang="en-US" smtClean="0"/>
              <a:t>2018/5/4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C0C9-69E5-4A1D-9DE4-494335BFE6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98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5BFD-99F2-47AB-92D3-1C6F5C6FC5ED}" type="datetimeFigureOut">
              <a:rPr lang="zh-CN" altLang="en-US" smtClean="0"/>
              <a:t>2018/5/4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C0C9-69E5-4A1D-9DE4-494335BFE6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139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5BFD-99F2-47AB-92D3-1C6F5C6FC5ED}" type="datetimeFigureOut">
              <a:rPr lang="zh-CN" altLang="en-US" smtClean="0"/>
              <a:t>2018/5/4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C0C9-69E5-4A1D-9DE4-494335BFE6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846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5BFD-99F2-47AB-92D3-1C6F5C6FC5ED}" type="datetimeFigureOut">
              <a:rPr lang="zh-CN" altLang="en-US" smtClean="0"/>
              <a:t>2018/5/4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C0C9-69E5-4A1D-9DE4-494335BFE6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522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5BFD-99F2-47AB-92D3-1C6F5C6FC5ED}" type="datetimeFigureOut">
              <a:rPr lang="zh-CN" altLang="en-US" smtClean="0"/>
              <a:t>2018/5/4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C0C9-69E5-4A1D-9DE4-494335BFE6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88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5BFD-99F2-47AB-92D3-1C6F5C6FC5ED}" type="datetimeFigureOut">
              <a:rPr lang="zh-CN" altLang="en-US" smtClean="0"/>
              <a:t>2018/5/4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C0C9-69E5-4A1D-9DE4-494335BFE6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121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5BFD-99F2-47AB-92D3-1C6F5C6FC5ED}" type="datetimeFigureOut">
              <a:rPr lang="zh-CN" altLang="en-US" smtClean="0"/>
              <a:t>2018/5/4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C0C9-69E5-4A1D-9DE4-494335BFE6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801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5BFD-99F2-47AB-92D3-1C6F5C6FC5ED}" type="datetimeFigureOut">
              <a:rPr lang="zh-CN" altLang="en-US" smtClean="0"/>
              <a:t>2018/5/4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C0C9-69E5-4A1D-9DE4-494335BFE6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819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0B5BFD-99F2-47AB-92D3-1C6F5C6FC5ED}" type="datetimeFigureOut">
              <a:rPr lang="zh-CN" altLang="en-US" smtClean="0"/>
              <a:t>2018/5/4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4C0C9-69E5-4A1D-9DE4-494335BFE6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195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altLang="zh-CN" sz="4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4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49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</a:t>
            </a:r>
            <a:r>
              <a:rPr lang="zh-CN" altLang="zh-CN" sz="49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为要：如何用好</a:t>
            </a:r>
            <a:r>
              <a:rPr lang="zh-CN" altLang="zh-CN" sz="49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初中</a:t>
            </a:r>
            <a:r>
              <a:rPr lang="en-US" altLang="zh-CN" sz="49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49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49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语文</a:t>
            </a:r>
            <a:r>
              <a:rPr lang="zh-CN" altLang="zh-CN" sz="49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统编教材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070C0"/>
                </a:solidFill>
              </a:rPr>
              <a:t>温儒敏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7434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新的初中语文课文干脆改“精读”为“</a:t>
            </a:r>
            <a:r>
              <a:rPr lang="zh-CN" altLang="zh-CN" b="1" dirty="0">
                <a:solidFill>
                  <a:srgbClr val="C00000"/>
                </a:solidFill>
              </a:rPr>
              <a:t>教读</a:t>
            </a:r>
            <a:r>
              <a:rPr lang="zh-CN" altLang="zh-CN" b="1" dirty="0"/>
              <a:t>”，“略读”为“</a:t>
            </a:r>
            <a:r>
              <a:rPr lang="zh-CN" altLang="zh-CN" b="1" dirty="0">
                <a:solidFill>
                  <a:srgbClr val="C00000"/>
                </a:solidFill>
              </a:rPr>
              <a:t>自读</a:t>
            </a:r>
            <a:r>
              <a:rPr lang="zh-CN" altLang="zh-CN" b="1" dirty="0"/>
              <a:t>”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这个</a:t>
            </a:r>
            <a:r>
              <a:rPr lang="zh-CN" altLang="zh-CN" b="1" dirty="0"/>
              <a:t>改变是有明确意图的，就是大课型的区分。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6821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>
                <a:solidFill>
                  <a:srgbClr val="C00000"/>
                </a:solidFill>
              </a:rPr>
              <a:t>精读课</a:t>
            </a:r>
            <a:r>
              <a:rPr lang="zh-CN" altLang="zh-CN" b="1" dirty="0"/>
              <a:t>主要老师教，一般要求讲得比较细，比较精，功能是是举例子，给方法，举一反三，激发读书的兴味</a:t>
            </a:r>
            <a:r>
              <a:rPr lang="zh-CN" altLang="zh-CN" b="1" dirty="0" smtClean="0"/>
              <a:t>；</a:t>
            </a:r>
            <a:endParaRPr lang="en-US" altLang="zh-CN" b="1" dirty="0" smtClean="0"/>
          </a:p>
          <a:p>
            <a:r>
              <a:rPr lang="zh-CN" altLang="zh-CN" b="1" dirty="0" smtClean="0"/>
              <a:t>而</a:t>
            </a:r>
            <a:r>
              <a:rPr lang="zh-CN" altLang="zh-CN" b="1" dirty="0">
                <a:solidFill>
                  <a:srgbClr val="C00000"/>
                </a:solidFill>
              </a:rPr>
              <a:t>略读课</a:t>
            </a:r>
            <a:r>
              <a:rPr lang="zh-CN" altLang="zh-CN" b="1" dirty="0"/>
              <a:t>是让学生自己读，把精读课学到的方法运用到阅读实践中，主要是泛读，自主性阅读。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224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自读课的</a:t>
            </a:r>
            <a:r>
              <a:rPr lang="zh-CN" altLang="zh-CN" b="1" dirty="0" smtClean="0">
                <a:solidFill>
                  <a:srgbClr val="C00000"/>
                </a:solidFill>
              </a:rPr>
              <a:t>导读</a:t>
            </a:r>
            <a:r>
              <a:rPr lang="zh-CN" altLang="zh-CN" b="1" dirty="0" smtClean="0"/>
              <a:t>应当</a:t>
            </a:r>
            <a:r>
              <a:rPr lang="zh-CN" altLang="zh-CN" b="1" dirty="0"/>
              <a:t>简单扼要，点拨的，提示性的，注重方法的，不要安排太多太细。空间留给学生。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17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八上《美丽的颜色》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文章记述了居里夫妇在棚屋中用四年时间提取镭的过程。作者像一个摄影师，充满深情地将一个个镜头展示出来。我们仿佛置身于残破的棚屋，看到居里夫妇忙碌的身影，感受到科学发现的艰辛，从中也领略到科学家的坚守与乐观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文章在叙事的同时，还引用了居里夫人自己的话，或补充历史细节，或展示传主的心理感受。这些引文，增强了文章的真实性，同时变换了文章的叙述节奏，使行文更加生动。多读几遍文章，感受这一特点。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130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不同</a:t>
            </a:r>
            <a:r>
              <a:rPr lang="zh-CN" altLang="zh-CN" b="1" dirty="0" smtClean="0">
                <a:solidFill>
                  <a:srgbClr val="C00000"/>
                </a:solidFill>
              </a:rPr>
              <a:t>文体</a:t>
            </a:r>
            <a:r>
              <a:rPr lang="zh-CN" altLang="en-US" b="1" dirty="0" smtClean="0"/>
              <a:t>的</a:t>
            </a:r>
            <a:r>
              <a:rPr lang="zh-CN" altLang="zh-CN" b="1" dirty="0" smtClean="0"/>
              <a:t>教学</a:t>
            </a:r>
            <a:r>
              <a:rPr lang="zh-CN" altLang="en-US" b="1" dirty="0" smtClean="0"/>
              <a:t>，</a:t>
            </a:r>
            <a:r>
              <a:rPr lang="zh-CN" altLang="zh-CN" b="1" dirty="0" smtClean="0"/>
              <a:t>课</a:t>
            </a:r>
            <a:r>
              <a:rPr lang="zh-CN" altLang="zh-CN" b="1" dirty="0"/>
              <a:t>型也要区分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>
                <a:solidFill>
                  <a:srgbClr val="C00000"/>
                </a:solidFill>
              </a:rPr>
              <a:t>阅读</a:t>
            </a:r>
            <a:r>
              <a:rPr lang="zh-CN" altLang="zh-CN" b="1" dirty="0">
                <a:solidFill>
                  <a:srgbClr val="C00000"/>
                </a:solidFill>
              </a:rPr>
              <a:t>方法</a:t>
            </a:r>
            <a:r>
              <a:rPr lang="zh-CN" altLang="zh-CN" b="1" dirty="0"/>
              <a:t>应当有所区别，授课的重点也不一样。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57835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老师每次备课最好重新</a:t>
            </a:r>
            <a:r>
              <a:rPr lang="zh-CN" altLang="zh-CN" b="1" dirty="0" smtClean="0"/>
              <a:t>读</a:t>
            </a:r>
            <a:r>
              <a:rPr lang="zh-CN" altLang="zh-CN" b="1" dirty="0"/>
              <a:t>课文，赤手空拳去读，获取真实的感觉和认知，这是很要紧的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自己</a:t>
            </a:r>
            <a:r>
              <a:rPr lang="zh-CN" altLang="zh-CN" b="1" dirty="0"/>
              <a:t>有感受，讲课才有感觉，有温度。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79599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想一想你的班上那些学生读这篇课文可能会有什么反应，有哪些难点，有可能有哪些兴趣？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9845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altLang="zh-CN" sz="4400" b="1" dirty="0"/>
              <a:t>2</a:t>
            </a:r>
            <a:r>
              <a:rPr lang="zh-CN" altLang="zh-CN" sz="4400" b="1" dirty="0"/>
              <a:t>、采用“</a:t>
            </a:r>
            <a:r>
              <a:rPr lang="en-US" altLang="zh-CN" sz="4400" b="1" dirty="0"/>
              <a:t>1</a:t>
            </a:r>
            <a:r>
              <a:rPr lang="zh-CN" altLang="zh-CN" sz="4400" b="1" dirty="0"/>
              <a:t>加</a:t>
            </a:r>
            <a:r>
              <a:rPr lang="en-US" altLang="zh-CN" sz="4400" b="1" dirty="0"/>
              <a:t>X</a:t>
            </a:r>
            <a:r>
              <a:rPr lang="zh-CN" altLang="zh-CN" sz="4400" b="1" dirty="0"/>
              <a:t>”方法拓展阅读。</a:t>
            </a:r>
            <a:endParaRPr lang="zh-CN" altLang="zh-CN" sz="4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51925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>
                <a:solidFill>
                  <a:srgbClr val="C00000"/>
                </a:solidFill>
              </a:rPr>
              <a:t>吕叔湘</a:t>
            </a:r>
            <a:r>
              <a:rPr lang="zh-CN" altLang="zh-CN" b="1" dirty="0"/>
              <a:t>批评说语文课少慢差费，花了</a:t>
            </a:r>
            <a:r>
              <a:rPr lang="en-US" altLang="zh-CN" b="1" dirty="0"/>
              <a:t> 2000</a:t>
            </a:r>
            <a:r>
              <a:rPr lang="zh-CN" altLang="zh-CN" b="1" dirty="0"/>
              <a:t>多个课时还不过关，是咄咄怪事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其实</a:t>
            </a:r>
            <a:r>
              <a:rPr lang="zh-CN" altLang="zh-CN" b="1" dirty="0"/>
              <a:t>也不奇怪，就是读得太少</a:t>
            </a:r>
            <a:r>
              <a:rPr lang="zh-CN" altLang="zh-CN" b="1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8949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所以</a:t>
            </a:r>
            <a:r>
              <a:rPr lang="zh-CN" altLang="zh-CN" b="1" dirty="0" smtClean="0"/>
              <a:t>新编语文教材要专治不读书，就在首先就在阅读量这方面下功夫。</a:t>
            </a:r>
            <a:endParaRPr lang="en-US" altLang="zh-CN" b="1" dirty="0" smtClean="0"/>
          </a:p>
          <a:p>
            <a:r>
              <a:rPr lang="zh-CN" altLang="zh-CN" b="1" dirty="0" smtClean="0"/>
              <a:t>小学一年级就有“和大人一起读”、“快乐读书吧”、“我爱阅读”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个栏目。</a:t>
            </a:r>
            <a:endParaRPr lang="en-US" altLang="zh-CN" b="1" dirty="0" smtClean="0"/>
          </a:p>
          <a:p>
            <a:r>
              <a:rPr lang="zh-CN" altLang="zh-CN" b="1" dirty="0" smtClean="0"/>
              <a:t>初中有“名著导读”，“延伸阅读”，高中有“整本书阅读”。</a:t>
            </a:r>
            <a:endParaRPr lang="en-US" altLang="zh-CN" b="1" dirty="0" smtClean="0"/>
          </a:p>
          <a:p>
            <a:r>
              <a:rPr lang="zh-CN" altLang="zh-CN" b="1" dirty="0" smtClean="0"/>
              <a:t>这些都完成了，阅读量会成倍增加。</a:t>
            </a:r>
            <a:endParaRPr lang="zh-CN" altLang="en-US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4912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社会上严酷的</a:t>
            </a:r>
            <a:r>
              <a:rPr lang="zh-CN" altLang="zh-CN" b="1" dirty="0" smtClean="0"/>
              <a:t>竞争会</a:t>
            </a:r>
            <a:r>
              <a:rPr lang="zh-CN" altLang="zh-CN" b="1" dirty="0"/>
              <a:t>对基础教育产生实质性的影响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在</a:t>
            </a:r>
            <a:r>
              <a:rPr lang="zh-CN" altLang="zh-CN" b="1" dirty="0"/>
              <a:t>教育问题上，唱高调是无济于事的，只能实事求是，做好学校和老师本身能做好的事情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能改良一</a:t>
            </a:r>
            <a:r>
              <a:rPr lang="zh-CN" altLang="zh-CN" b="1" dirty="0"/>
              <a:t>寸是一寸。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29953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实施“</a:t>
            </a:r>
            <a:r>
              <a:rPr lang="en-US" altLang="zh-CN" b="1" dirty="0"/>
              <a:t>1</a:t>
            </a:r>
            <a:r>
              <a:rPr lang="zh-CN" altLang="zh-CN" b="1" dirty="0"/>
              <a:t>加</a:t>
            </a:r>
            <a:r>
              <a:rPr lang="en-US" altLang="zh-CN" b="1" dirty="0"/>
              <a:t>X</a:t>
            </a:r>
            <a:r>
              <a:rPr lang="zh-CN" altLang="zh-CN" b="1" dirty="0"/>
              <a:t>”的办法。即每讲一课（主要是精读课），就附加若干篇同类或者相关的作品，让学生自己去读。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69339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4400" b="1" dirty="0"/>
              <a:t>北大语文教育研究所组织编写的</a:t>
            </a:r>
            <a:r>
              <a:rPr lang="zh-CN" altLang="zh-CN" sz="4400" b="1" dirty="0">
                <a:solidFill>
                  <a:srgbClr val="C00000"/>
                </a:solidFill>
              </a:rPr>
              <a:t>《语文素养读本》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8917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>
                <a:solidFill>
                  <a:srgbClr val="C00000"/>
                </a:solidFill>
              </a:rPr>
              <a:t>高考和中考</a:t>
            </a:r>
            <a:r>
              <a:rPr lang="zh-CN" altLang="zh-CN" b="1" dirty="0"/>
              <a:t>也都开始注意考阅读速度与阅读量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使用</a:t>
            </a:r>
            <a:r>
              <a:rPr lang="zh-CN" altLang="zh-CN" b="1" dirty="0"/>
              <a:t>新教材，也重视</a:t>
            </a:r>
            <a:r>
              <a:rPr lang="zh-CN" altLang="zh-CN" b="1" dirty="0">
                <a:solidFill>
                  <a:srgbClr val="C00000"/>
                </a:solidFill>
              </a:rPr>
              <a:t>阅读量</a:t>
            </a:r>
            <a:r>
              <a:rPr lang="zh-CN" altLang="zh-CN" b="1" dirty="0"/>
              <a:t>的问题。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32427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altLang="zh-CN" sz="4800" b="1" dirty="0"/>
              <a:t>3</a:t>
            </a:r>
            <a:r>
              <a:rPr lang="zh-CN" altLang="zh-CN" sz="4800" b="1" dirty="0"/>
              <a:t>、授之以渔，要教读书方法。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94461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统编教材更加注意读书方法，或者阅读策略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使用</a:t>
            </a:r>
            <a:r>
              <a:rPr lang="zh-CN" altLang="zh-CN" b="1" dirty="0"/>
              <a:t>新教材，要特别注意方法问题。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851081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阅读方法是多种多样的。比如默读、浏览、快读、跳读、猜读、互文阅读、检索阅读，以及如何读一本书，读不同类型的书如何用不同的方法，等等，以往的教材是关注不够的，老师在教学中也缺少方法意识。结果就造成一种状况：很多学生只会精读，无论碰到什么文章，全都用主题思想、段落大意加艺术手法等一套分析办法去套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87302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统编教材中有关读书方法的内容分布在导言、习题特别是“名著导读”中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每</a:t>
            </a:r>
            <a:r>
              <a:rPr lang="zh-CN" altLang="zh-CN" b="1" dirty="0"/>
              <a:t>一册</a:t>
            </a:r>
            <a:r>
              <a:rPr lang="en-US" altLang="zh-CN" b="1" dirty="0"/>
              <a:t>2</a:t>
            </a:r>
            <a:r>
              <a:rPr lang="zh-CN" altLang="zh-CN" b="1" dirty="0"/>
              <a:t>次“名著导读”，每次都会突出一种阅读方法。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68169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把散落整个初中语文教材中的各种读书方法策略理一理，看大致有哪些，整个初中语文学习应当教给学生哪些基本读书方法，然后安排到讲课中。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95042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一堂课下来，有把握得住的“干货”。读书方法就是“干货”。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78744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altLang="zh-CN" sz="4800" b="1" dirty="0"/>
              <a:t>4</a:t>
            </a:r>
            <a:r>
              <a:rPr lang="zh-CN" altLang="zh-CN" sz="4800" b="1" dirty="0"/>
              <a:t>、如何教好“名著导读”。</a:t>
            </a:r>
            <a:endParaRPr lang="zh-CN" altLang="zh-CN" sz="4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04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有水平的老师都有一个特点，就是</a:t>
            </a:r>
            <a:r>
              <a:rPr lang="zh-CN" altLang="zh-CN" b="1" dirty="0">
                <a:solidFill>
                  <a:srgbClr val="C00000"/>
                </a:solidFill>
              </a:rPr>
              <a:t>懂得平衡</a:t>
            </a:r>
            <a:r>
              <a:rPr lang="zh-CN" altLang="zh-CN" b="1" dirty="0"/>
              <a:t>，能从各种问题缠绕中厘清主要矛盾，找到比较能解决问题的办法。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25066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栏目“</a:t>
            </a:r>
            <a:r>
              <a:rPr lang="zh-CN" altLang="zh-CN" b="1" dirty="0">
                <a:solidFill>
                  <a:srgbClr val="C00000"/>
                </a:solidFill>
              </a:rPr>
              <a:t>名著导读</a:t>
            </a:r>
            <a:r>
              <a:rPr lang="zh-CN" altLang="zh-CN" b="1" dirty="0"/>
              <a:t>”，目的是什么</a:t>
            </a:r>
            <a:r>
              <a:rPr lang="zh-CN" altLang="zh-CN" b="1" dirty="0" smtClean="0"/>
              <a:t>？</a:t>
            </a:r>
            <a:endParaRPr lang="en-US" altLang="zh-CN" b="1" dirty="0" smtClean="0"/>
          </a:p>
          <a:p>
            <a:r>
              <a:rPr lang="zh-CN" altLang="zh-CN" b="1" dirty="0" smtClean="0"/>
              <a:t>引导</a:t>
            </a:r>
            <a:r>
              <a:rPr lang="zh-CN" altLang="zh-CN" b="1" dirty="0"/>
              <a:t>读名著，读经典，把人类文化的精华交给学生，让学生接触最高尚的精神产品</a:t>
            </a:r>
            <a:r>
              <a:rPr lang="zh-CN" altLang="zh-CN" b="1" dirty="0" smtClean="0"/>
              <a:t>；强化</a:t>
            </a:r>
            <a:r>
              <a:rPr lang="zh-CN" altLang="zh-CN" b="1" dirty="0"/>
              <a:t>“整本书阅读”，</a:t>
            </a:r>
            <a:r>
              <a:rPr lang="zh-CN" altLang="zh-CN" b="1" dirty="0">
                <a:solidFill>
                  <a:srgbClr val="C00000"/>
                </a:solidFill>
              </a:rPr>
              <a:t>读书养性</a:t>
            </a:r>
            <a:r>
              <a:rPr lang="zh-CN" altLang="zh-CN" b="1" dirty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47530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课内可以安排一些内容，比如简要介绍某一种书的基本情况，激发读的兴趣，重点放在</a:t>
            </a:r>
            <a:r>
              <a:rPr lang="zh-CN" altLang="zh-CN" b="1" dirty="0">
                <a:solidFill>
                  <a:srgbClr val="C00000"/>
                </a:solidFill>
              </a:rPr>
              <a:t>提示读“这一类书”的基本方法</a:t>
            </a:r>
            <a:r>
              <a:rPr lang="zh-CN" altLang="zh-CN" b="1" dirty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38325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 smtClean="0"/>
              <a:t>“</a:t>
            </a:r>
            <a:r>
              <a:rPr lang="zh-CN" altLang="zh-CN" b="1" dirty="0" smtClean="0">
                <a:solidFill>
                  <a:srgbClr val="C00000"/>
                </a:solidFill>
              </a:rPr>
              <a:t>签订阅读契约</a:t>
            </a:r>
            <a:r>
              <a:rPr lang="zh-CN" altLang="zh-CN" b="1" dirty="0" smtClean="0"/>
              <a:t>”</a:t>
            </a:r>
            <a:endParaRPr lang="en-US" altLang="zh-CN" b="1" dirty="0" smtClean="0"/>
          </a:p>
          <a:p>
            <a:r>
              <a:rPr lang="zh-CN" altLang="zh-CN" b="1" dirty="0"/>
              <a:t>如果“课程化”太明显，要求太多，学生还没有读，可能就兴趣减半了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如果</a:t>
            </a:r>
            <a:r>
              <a:rPr lang="zh-CN" altLang="zh-CN" b="1" dirty="0"/>
              <a:t>搞得很功利，处处指向写作，甚至和考试挂钩，那就更是煞风景，败坏阅读兴味。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54739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>
                <a:solidFill>
                  <a:srgbClr val="C00000"/>
                </a:solidFill>
              </a:rPr>
              <a:t>整本书的阅读</a:t>
            </a:r>
            <a:r>
              <a:rPr lang="zh-CN" altLang="zh-CN" b="1" dirty="0"/>
              <a:t>教学效果还不好，就看学生是否爱上读书，自己能找更多的书来读，而且多是整本书阅读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不要</a:t>
            </a:r>
            <a:r>
              <a:rPr lang="zh-CN" altLang="zh-CN" b="1" dirty="0"/>
              <a:t>管得太死，宁可实行目标管理，开头有个提示和引导，结尾布置一点小结之类，那就很好了。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1485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altLang="zh-CN" sz="4800" b="1" dirty="0"/>
              <a:t>5</a:t>
            </a:r>
            <a:r>
              <a:rPr lang="zh-CN" altLang="zh-CN" sz="4800" b="1" dirty="0"/>
              <a:t>、把课外阅读纳入教学计划，鼓励读闲书。</a:t>
            </a:r>
            <a:endParaRPr lang="zh-CN" altLang="zh-CN" sz="4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36251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通常讲阅读教学，往往就只是课堂上围绕课文的教学，对课外阅读并不重视，甚至放弃了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这种</a:t>
            </a:r>
            <a:r>
              <a:rPr lang="zh-CN" altLang="zh-CN" b="1" dirty="0"/>
              <a:t>状况，可称之为</a:t>
            </a:r>
            <a:r>
              <a:rPr lang="zh-CN" altLang="zh-CN" b="1" dirty="0">
                <a:solidFill>
                  <a:srgbClr val="C00000"/>
                </a:solidFill>
              </a:rPr>
              <a:t>“半截子”的阅读教学</a:t>
            </a:r>
            <a:r>
              <a:rPr lang="zh-CN" altLang="zh-CN" b="1" dirty="0"/>
              <a:t>。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34363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根据各个学段的教学目标，安排适当的课外阅读，注意循序渐进，逐级增加阅读量与阅读难度，体现教学的梯度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但是</a:t>
            </a:r>
            <a:r>
              <a:rPr lang="zh-CN" altLang="zh-CN" b="1" dirty="0"/>
              <a:t>，纳入计划不等同于上课，一定注意不要太多干预，要想办法激发阅读兴趣。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2259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要容许学生</a:t>
            </a:r>
            <a:r>
              <a:rPr lang="zh-CN" altLang="zh-CN" b="1" dirty="0">
                <a:solidFill>
                  <a:srgbClr val="C00000"/>
                </a:solidFill>
              </a:rPr>
              <a:t>读“闲书”</a:t>
            </a:r>
            <a:r>
              <a:rPr lang="zh-CN" altLang="zh-CN" b="1" dirty="0"/>
              <a:t>，尊重他们的</a:t>
            </a:r>
            <a:r>
              <a:rPr lang="zh-CN" altLang="zh-CN" b="1" dirty="0">
                <a:solidFill>
                  <a:srgbClr val="C00000"/>
                </a:solidFill>
              </a:rPr>
              <a:t>“语文生活”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14035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东野圭吾的书叫</a:t>
            </a:r>
            <a:r>
              <a:rPr lang="zh-CN" altLang="zh-CN" b="1" dirty="0" smtClean="0"/>
              <a:t>《白夜行》</a:t>
            </a:r>
            <a:endParaRPr lang="en-US" altLang="zh-CN" b="1" dirty="0" smtClean="0"/>
          </a:p>
          <a:p>
            <a:r>
              <a:rPr lang="zh-CN" altLang="zh-CN" b="1" dirty="0"/>
              <a:t>读“闲书”也是一种阅读，可以引发阅读兴趣，扩大阅读面，提高阅读能力，更重要的，这是学生的“语文生活”的重要部分。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82260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在应试教育还不可能完全取消的情况下，最好还是要兼顾一些，让学生适当保留一点自由阅读的空间，使他们的爱好与潜力能在相对宽松的个性化阅读中发展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阅读</a:t>
            </a:r>
            <a:r>
              <a:rPr lang="zh-CN" altLang="zh-CN" b="1" dirty="0"/>
              <a:t>面宽了，思维开阔了，素养高了，反过来也是有利于考试拿到好成绩的。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7153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要向那些懂得平衡的老师学习，化繁为简，抓主要矛盾，</a:t>
            </a:r>
            <a:r>
              <a:rPr lang="zh-CN" altLang="zh-CN" b="1" dirty="0">
                <a:solidFill>
                  <a:srgbClr val="C00000"/>
                </a:solidFill>
              </a:rPr>
              <a:t>抓培养读书兴趣这个“牛鼻子”。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4076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 sz="4800" b="1" dirty="0"/>
              <a:t>6</a:t>
            </a:r>
            <a:r>
              <a:rPr lang="zh-CN" altLang="zh-CN" sz="4800" b="1" dirty="0"/>
              <a:t>、如何上好古诗词的课？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0488044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怎样教好文言文</a:t>
            </a:r>
            <a:r>
              <a:rPr lang="zh-CN" altLang="zh-CN" b="1" dirty="0" smtClean="0"/>
              <a:t>？</a:t>
            </a:r>
            <a:endParaRPr lang="en-US" altLang="zh-CN" b="1" dirty="0" smtClean="0"/>
          </a:p>
          <a:p>
            <a:r>
              <a:rPr lang="zh-CN" altLang="zh-CN" b="1" dirty="0"/>
              <a:t>把</a:t>
            </a:r>
            <a:r>
              <a:rPr lang="zh-CN" altLang="zh-CN" b="1" dirty="0">
                <a:solidFill>
                  <a:srgbClr val="FF0000"/>
                </a:solidFill>
              </a:rPr>
              <a:t>诵读</a:t>
            </a:r>
            <a:r>
              <a:rPr lang="zh-CN" altLang="zh-CN" b="1" dirty="0"/>
              <a:t>作为学习文言文基本的又是最重要的环节与手段。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98768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对文言文来说，通过诵读知其大意，能对文章的</a:t>
            </a:r>
            <a:r>
              <a:rPr lang="zh-CN" altLang="zh-CN" b="1" dirty="0">
                <a:solidFill>
                  <a:srgbClr val="FF0000"/>
                </a:solidFill>
              </a:rPr>
              <a:t>文气和语感</a:t>
            </a:r>
            <a:r>
              <a:rPr lang="zh-CN" altLang="zh-CN" b="1" dirty="0"/>
              <a:t>有整体感觉，这是基础</a:t>
            </a:r>
            <a:r>
              <a:rPr lang="zh-CN" altLang="zh-CN" b="1" dirty="0" smtClean="0"/>
              <a:t>。建议</a:t>
            </a:r>
            <a:r>
              <a:rPr lang="zh-CN" altLang="zh-CN" b="1" dirty="0"/>
              <a:t>文言课少一些串讲，少一些活动，不一定要“先译后背”，也不一定“字字落实，句句翻译”，把更多时间交给学生诵读，很多课文都可以做到“</a:t>
            </a:r>
            <a:r>
              <a:rPr lang="zh-CN" altLang="zh-CN" b="1" dirty="0">
                <a:solidFill>
                  <a:srgbClr val="C00000"/>
                </a:solidFill>
              </a:rPr>
              <a:t>当堂成诵</a:t>
            </a:r>
            <a:r>
              <a:rPr lang="zh-CN" altLang="zh-CN" b="1" dirty="0"/>
              <a:t>”。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00409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古诗词教学</a:t>
            </a:r>
            <a:r>
              <a:rPr lang="zh-CN" altLang="zh-CN" b="1" dirty="0" smtClean="0"/>
              <a:t>最好</a:t>
            </a:r>
            <a:r>
              <a:rPr lang="zh-CN" altLang="zh-CN" b="1" dirty="0"/>
              <a:t>的办法就是反复诵读，读得滚花烂熟，不用有过多的阐释，也不要太多活动，宁可多读几遍、多读几篇。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13649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古诗词教学要注重让学生感受诗词音韵之美，汉语之美，也许一是说不清美在哪里，总之是积淀下来，有所感觉了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现在</a:t>
            </a:r>
            <a:r>
              <a:rPr lang="zh-CN" altLang="zh-CN" b="1" dirty="0"/>
              <a:t>有些古诗词教学过于繁琐，像外科手术，把那种“美”都给弄跑了。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6331983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 sz="4800" b="1" dirty="0" smtClean="0"/>
              <a:t>7</a:t>
            </a:r>
            <a:r>
              <a:rPr lang="zh-CN" altLang="en-US" sz="4800" b="1" dirty="0" smtClean="0"/>
              <a:t>、关于写作教学。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2471265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写作学习的目的不只是为了写好文章，更加是为了思维训练。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24065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作文课和阅读课一样，需要气氛，需要熏陶，需要不断激发学生表达言说的欲望</a:t>
            </a:r>
            <a:r>
              <a:rPr lang="zh-CN" altLang="zh-CN" b="1" dirty="0" smtClean="0"/>
              <a:t>。</a:t>
            </a:r>
            <a:r>
              <a:rPr lang="zh-CN" altLang="zh-CN" b="1" dirty="0"/>
              <a:t>提升写作能力，最重要是扩大阅读面，加上适当的思维训练和文字训练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多</a:t>
            </a:r>
            <a:r>
              <a:rPr lang="zh-CN" altLang="zh-CN" b="1" dirty="0"/>
              <a:t>读比多写能更有效地提高写作能力。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50001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作文教学是否做得好，有一个前提，就是老师自己要喜欢写作，会写文章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en-US" b="1" dirty="0" smtClean="0"/>
              <a:t>老师要</a:t>
            </a:r>
            <a:r>
              <a:rPr lang="zh-CN" altLang="zh-CN" b="1" dirty="0" smtClean="0"/>
              <a:t>敢于</a:t>
            </a:r>
            <a:r>
              <a:rPr lang="zh-CN" altLang="zh-CN" b="1" dirty="0"/>
              <a:t>和学生一起来</a:t>
            </a:r>
            <a:r>
              <a:rPr lang="zh-CN" altLang="zh-CN" b="1" dirty="0" smtClean="0"/>
              <a:t>写</a:t>
            </a:r>
            <a:r>
              <a:rPr lang="zh-CN" altLang="en-US" b="1" dirty="0" smtClean="0"/>
              <a:t>，</a:t>
            </a:r>
            <a:r>
              <a:rPr lang="zh-CN" altLang="en-US" b="1" dirty="0" smtClean="0">
                <a:solidFill>
                  <a:srgbClr val="C00000"/>
                </a:solidFill>
              </a:rPr>
              <a:t>敢于写</a:t>
            </a:r>
            <a:r>
              <a:rPr lang="zh-CN" altLang="zh-CN" b="1" dirty="0" smtClean="0">
                <a:solidFill>
                  <a:srgbClr val="C00000"/>
                </a:solidFill>
              </a:rPr>
              <a:t>“下水文”。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r>
              <a:rPr lang="zh-CN" altLang="zh-CN" b="1" dirty="0" smtClean="0"/>
              <a:t>不一定</a:t>
            </a:r>
            <a:r>
              <a:rPr lang="zh-CN" altLang="zh-CN" b="1" dirty="0"/>
              <a:t>要写的多么漂亮，但</a:t>
            </a:r>
            <a:r>
              <a:rPr lang="zh-CN" altLang="zh-CN" b="1" dirty="0">
                <a:solidFill>
                  <a:srgbClr val="C00000"/>
                </a:solidFill>
              </a:rPr>
              <a:t>起码“会写”</a:t>
            </a:r>
            <a:r>
              <a:rPr lang="zh-CN" altLang="zh-CN" b="1" dirty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91385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altLang="zh-CN" sz="4800" b="1" dirty="0"/>
              <a:t>8</a:t>
            </a:r>
            <a:r>
              <a:rPr lang="zh-CN" altLang="zh-CN" sz="4800" b="1" dirty="0"/>
              <a:t>、如何安排语文</a:t>
            </a:r>
            <a:r>
              <a:rPr lang="zh-CN" altLang="zh-CN" sz="4800" b="1" dirty="0" smtClean="0"/>
              <a:t>知识</a:t>
            </a:r>
            <a:endParaRPr lang="en-US" altLang="zh-CN" sz="4800" b="1" dirty="0" smtClean="0"/>
          </a:p>
          <a:p>
            <a:r>
              <a:rPr lang="zh-CN" altLang="zh-CN" sz="4800" b="1" dirty="0" smtClean="0"/>
              <a:t>的</a:t>
            </a:r>
            <a:r>
              <a:rPr lang="zh-CN" altLang="zh-CN" sz="4800" b="1" dirty="0"/>
              <a:t>教学？ </a:t>
            </a:r>
            <a:endParaRPr lang="zh-CN" altLang="zh-CN" sz="4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7262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“统编本”语文教材有什么特色</a:t>
            </a:r>
            <a:r>
              <a:rPr lang="zh-CN" altLang="zh-CN" b="1" dirty="0" smtClean="0"/>
              <a:t>？</a:t>
            </a:r>
            <a:endParaRPr lang="en-US" altLang="zh-CN" b="1" dirty="0" smtClean="0"/>
          </a:p>
          <a:p>
            <a:r>
              <a:rPr lang="zh-CN" altLang="zh-CN" b="1" dirty="0" smtClean="0"/>
              <a:t>最主要的就是</a:t>
            </a:r>
            <a:r>
              <a:rPr lang="zh-CN" altLang="zh-CN" b="1" dirty="0"/>
              <a:t>“读书为要”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“</a:t>
            </a:r>
            <a:r>
              <a:rPr lang="zh-CN" altLang="zh-CN" b="1" dirty="0">
                <a:solidFill>
                  <a:srgbClr val="C00000"/>
                </a:solidFill>
              </a:rPr>
              <a:t>新教材专治不读书</a:t>
            </a:r>
            <a:r>
              <a:rPr lang="zh-CN" altLang="zh-CN" b="1" dirty="0"/>
              <a:t>”。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3184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如今的语文</a:t>
            </a:r>
            <a:r>
              <a:rPr lang="zh-CN" altLang="zh-CN" b="1" dirty="0" smtClean="0"/>
              <a:t>教学知识</a:t>
            </a:r>
            <a:r>
              <a:rPr lang="zh-CN" altLang="zh-CN" b="1" dirty="0"/>
              <a:t>体系被弱化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很多</a:t>
            </a:r>
            <a:r>
              <a:rPr lang="zh-CN" altLang="zh-CN" b="1" dirty="0"/>
              <a:t>老师不敢理直气壮地讲语文知识，不敢放手设置基本能力的训练，知识点和能力训练点不突出，也不成系列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教学</a:t>
            </a:r>
            <a:r>
              <a:rPr lang="zh-CN" altLang="zh-CN" b="1" dirty="0"/>
              <a:t>梯度被打乱，必要的语文知识学习和能力训练得不到落实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有时</a:t>
            </a:r>
            <a:r>
              <a:rPr lang="zh-CN" altLang="zh-CN" b="1" dirty="0"/>
              <a:t>课上得满天飞，可就是没有把得住的“干货”。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936858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统</a:t>
            </a:r>
            <a:r>
              <a:rPr lang="zh-CN" altLang="zh-CN" b="1" dirty="0" smtClean="0"/>
              <a:t>编</a:t>
            </a:r>
            <a:r>
              <a:rPr lang="zh-CN" altLang="zh-CN" b="1" dirty="0"/>
              <a:t>本语文教材做了一些改进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每个</a:t>
            </a:r>
            <a:r>
              <a:rPr lang="zh-CN" altLang="zh-CN" b="1" dirty="0"/>
              <a:t>年级和各个单元的课程内容目标力图更清晰，教学的要点也更清晰，要让一线老师备课时了解应当有哪些 “干货”，做到</a:t>
            </a:r>
            <a:r>
              <a:rPr lang="zh-CN" altLang="zh-CN" b="1" dirty="0">
                <a:solidFill>
                  <a:srgbClr val="C00000"/>
                </a:solidFill>
              </a:rPr>
              <a:t>“一课一得”</a:t>
            </a:r>
            <a:r>
              <a:rPr lang="zh-CN" altLang="zh-CN" b="1" dirty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164644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统</a:t>
            </a:r>
            <a:r>
              <a:rPr lang="zh-CN" altLang="zh-CN" b="1" dirty="0" smtClean="0"/>
              <a:t>编</a:t>
            </a:r>
            <a:r>
              <a:rPr lang="zh-CN" altLang="zh-CN" b="1" dirty="0"/>
              <a:t>语文教材已经在努力重建中小学的语文核心素养的体系，这是</a:t>
            </a:r>
            <a:r>
              <a:rPr lang="zh-CN" altLang="zh-CN" b="1" dirty="0">
                <a:solidFill>
                  <a:srgbClr val="C00000"/>
                </a:solidFill>
              </a:rPr>
              <a:t>“隐在”的体系</a:t>
            </a:r>
            <a:r>
              <a:rPr lang="zh-CN" altLang="zh-CN" b="1" dirty="0"/>
              <a:t>，不是“显在”的，不刻意强调体系化，还是要防止过度的操练。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09690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>
                <a:solidFill>
                  <a:srgbClr val="C00000"/>
                </a:solidFill>
              </a:rPr>
              <a:t>怎么去掌握新教材的知识体系。又怎么在教学中落实那些知识点和能力点呢？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75046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 smtClean="0"/>
              <a:t>教师</a:t>
            </a:r>
            <a:r>
              <a:rPr lang="zh-CN" altLang="zh-CN" b="1" dirty="0"/>
              <a:t>用书</a:t>
            </a:r>
            <a:r>
              <a:rPr lang="zh-CN" altLang="zh-CN" b="1" dirty="0" smtClean="0"/>
              <a:t>。</a:t>
            </a:r>
            <a:endParaRPr lang="zh-CN" altLang="zh-CN" dirty="0"/>
          </a:p>
          <a:p>
            <a:r>
              <a:rPr lang="zh-CN" altLang="zh-CN" b="1" dirty="0" smtClean="0"/>
              <a:t>单元</a:t>
            </a:r>
            <a:r>
              <a:rPr lang="zh-CN" altLang="zh-CN" b="1" dirty="0"/>
              <a:t>导语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研究</a:t>
            </a:r>
            <a:r>
              <a:rPr lang="zh-CN" altLang="zh-CN" b="1" dirty="0"/>
              <a:t>思考题和各个栏目的要求。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395148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altLang="zh-CN" sz="4800" b="1" dirty="0"/>
              <a:t>9</a:t>
            </a:r>
            <a:r>
              <a:rPr lang="zh-CN" altLang="zh-CN" sz="4800" b="1" dirty="0"/>
              <a:t>、如何看待任务驱动下的群文阅读。</a:t>
            </a:r>
            <a:endParaRPr lang="zh-CN" altLang="zh-CN" sz="4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879992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任务驱动下的多文本学习</a:t>
            </a:r>
            <a:r>
              <a:rPr lang="zh-CN" altLang="zh-CN" b="1" dirty="0" smtClean="0"/>
              <a:t>，</a:t>
            </a:r>
            <a:endParaRPr lang="en-US" altLang="zh-CN" b="1" dirty="0" smtClean="0"/>
          </a:p>
          <a:p>
            <a:r>
              <a:rPr lang="zh-CN" altLang="zh-CN" b="1" dirty="0" smtClean="0"/>
              <a:t>任务</a:t>
            </a:r>
            <a:r>
              <a:rPr lang="zh-CN" altLang="zh-CN" b="1" dirty="0"/>
              <a:t>驱动下的学习活动，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788881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有利于学习目标和内容集中，明确，克服语文教学的随意性，同时有利于发挥学生学习的主动性。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583125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如果所有的阅读教学都预先布置任务，是在任务的指使下去阅读</a:t>
            </a:r>
            <a:r>
              <a:rPr lang="zh-CN" altLang="zh-CN" b="1" dirty="0" smtClean="0"/>
              <a:t>，可能</a:t>
            </a:r>
            <a:r>
              <a:rPr lang="zh-CN" altLang="zh-CN" b="1" dirty="0"/>
              <a:t>会让学生被动，降低他们阅读和学习的兴趣，</a:t>
            </a:r>
            <a:r>
              <a:rPr lang="zh-CN" altLang="zh-CN" b="1" dirty="0" smtClean="0"/>
              <a:t>适得其反</a:t>
            </a:r>
            <a:r>
              <a:rPr lang="zh-CN" altLang="en-US" b="1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482945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所以任务驱动的那个“任务”，恐怕不能预设太细，要考虑留给学生的空间大一些。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5968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很难指出一条速效的办法去提高语文素养，它需要长期的熏染、积累、习得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这</a:t>
            </a:r>
            <a:r>
              <a:rPr lang="zh-CN" altLang="zh-CN" b="1" dirty="0"/>
              <a:t>就必须大量读书，没有别的办法。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476687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在实施多文本阅读的的时候，怎么把握好精读与略读的结合，怎么防止浅阅读，是非常有必要的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改进</a:t>
            </a:r>
            <a:r>
              <a:rPr lang="zh-CN" altLang="zh-CN" b="1" dirty="0"/>
              <a:t>的办法就是，还是要把群文阅读的课文或者材料分为精读与略读，要有精读的要求。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710946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任务驱动下的学习活动，不要包揽整个教学过程。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263061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我们的语文课本来就很热闹，很浮躁，缺少沉浸式的阅读，缺少真正个性化的自由的阅读，如果老是任务驱动，老是组织各种活动，那也是不利于语文素养的提升的。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55333446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不要指望把新的办法定于一尊，那是不可能的，甚至会适得其反。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061188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可以做一些调和，吸收新课标关于任务驱动的理念，在某些教学环节可以多使用这个办法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但</a:t>
            </a:r>
            <a:r>
              <a:rPr lang="zh-CN" altLang="zh-CN" b="1" dirty="0"/>
              <a:t>不一定全部都改为任务驱动，还是要实事求是，根据教学的内容需要，还要根据学情来决定如何实施。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233754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altLang="zh-CN" sz="4800" dirty="0"/>
              <a:t>10</a:t>
            </a:r>
            <a:r>
              <a:rPr lang="zh-CN" altLang="zh-CN" sz="4800" dirty="0"/>
              <a:t>、</a:t>
            </a:r>
            <a:r>
              <a:rPr lang="zh-CN" altLang="zh-CN" sz="4800" b="1" dirty="0"/>
              <a:t>语文教学重点教的应当是书面语。</a:t>
            </a:r>
            <a:endParaRPr lang="zh-CN" altLang="zh-CN" sz="4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57118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这些年来，课程改革，增加了大量口语练习，这当然有必要，但是</a:t>
            </a:r>
            <a:r>
              <a:rPr lang="zh-CN" altLang="zh-CN" b="1" dirty="0">
                <a:solidFill>
                  <a:srgbClr val="C00000"/>
                </a:solidFill>
              </a:rPr>
              <a:t>口语练习和书面语练习有什么关系</a:t>
            </a:r>
            <a:r>
              <a:rPr lang="zh-CN" altLang="zh-CN" b="1" dirty="0"/>
              <a:t>？恐怕并没有好好探讨。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327358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书面语应当是现代汉语各个层级语言中最高端的、公认度也最高的语言，自然有它的特别的功能，是其他层级语言所不能取代的。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720925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>
                <a:solidFill>
                  <a:srgbClr val="C00000"/>
                </a:solidFill>
              </a:rPr>
              <a:t>语文教学主要学书面语</a:t>
            </a:r>
            <a:r>
              <a:rPr lang="zh-CN" altLang="zh-CN" b="1" dirty="0"/>
              <a:t>，这是书面语的功能和社会需求所决定</a:t>
            </a:r>
            <a:r>
              <a:rPr lang="zh-CN" altLang="zh-CN" b="1" dirty="0" smtClean="0"/>
              <a:t>的</a:t>
            </a:r>
            <a:r>
              <a:rPr lang="zh-CN" altLang="en-US" b="1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935817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现在的偏向是：语文应当学习书面语为主这一点有些动摇、模糊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对于</a:t>
            </a:r>
            <a:r>
              <a:rPr lang="zh-CN" altLang="zh-CN" b="1" dirty="0"/>
              <a:t>书面语学习和口语学习的不同方式，也缺乏研究和区分，在教学中容易混淆，甚至让口语教学过多地冲击（而不是结合和辅佐）书面语教学。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0225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对于语文来说，说一千道一万，还是离不开读书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不能</a:t>
            </a:r>
            <a:r>
              <a:rPr lang="zh-CN" altLang="zh-CN" b="1" dirty="0"/>
              <a:t>以为放手做各种项目驱动，把课堂搞得很活跃，学生的交际能力提高了，语文素养也随之提升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>
                <a:solidFill>
                  <a:srgbClr val="C00000"/>
                </a:solidFill>
              </a:rPr>
              <a:t>万变不离其宗</a:t>
            </a:r>
            <a:r>
              <a:rPr lang="zh-CN" altLang="zh-CN" b="1" dirty="0">
                <a:solidFill>
                  <a:srgbClr val="C00000"/>
                </a:solidFill>
              </a:rPr>
              <a:t>，这个“宗”，就是培养读书兴趣。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05746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书面语教学是否越来越被淡化</a:t>
            </a:r>
            <a:r>
              <a:rPr lang="zh-CN" altLang="zh-CN" b="1" dirty="0" smtClean="0"/>
              <a:t>？</a:t>
            </a:r>
            <a:endParaRPr lang="en-US" altLang="zh-CN" b="1" dirty="0" smtClean="0"/>
          </a:p>
          <a:p>
            <a:r>
              <a:rPr lang="zh-CN" altLang="zh-CN" b="1" dirty="0" smtClean="0"/>
              <a:t>这会</a:t>
            </a:r>
            <a:r>
              <a:rPr lang="zh-CN" altLang="zh-CN" b="1" dirty="0"/>
              <a:t>导致什么结果</a:t>
            </a:r>
            <a:r>
              <a:rPr lang="zh-CN" altLang="zh-CN" b="1" dirty="0" smtClean="0"/>
              <a:t>？</a:t>
            </a:r>
            <a:endParaRPr lang="en-US" altLang="zh-CN" b="1" dirty="0" smtClean="0"/>
          </a:p>
          <a:p>
            <a:r>
              <a:rPr lang="zh-CN" altLang="zh-CN" b="1" dirty="0" smtClean="0"/>
              <a:t>现今</a:t>
            </a:r>
            <a:r>
              <a:rPr lang="zh-CN" altLang="zh-CN" b="1" dirty="0"/>
              <a:t>社会语言的肤浅化、粗鄙化，跟我们的语文教学日趋淡化书面语教学，是否也有关系？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2186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4400" b="1" dirty="0">
                <a:solidFill>
                  <a:srgbClr val="C00000"/>
                </a:solidFill>
              </a:rPr>
              <a:t>新教材在加强读书方面有哪些措施？我们一线教学应当如何使用和实施呢？</a:t>
            </a:r>
            <a:endParaRPr lang="zh-CN" altLang="zh-CN" sz="4400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6829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 sz="4000" b="1" dirty="0"/>
              <a:t>1</a:t>
            </a:r>
            <a:r>
              <a:rPr lang="zh-CN" altLang="zh-CN" sz="4000" b="1" dirty="0"/>
              <a:t>、区分不同的课型，增强文体教学意识。</a:t>
            </a:r>
            <a:endParaRPr lang="zh-CN" altLang="zh-CN" sz="4000" dirty="0"/>
          </a:p>
          <a:p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487787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2352</Words>
  <Application>Microsoft Office PowerPoint</Application>
  <PresentationFormat>全屏显示(4:3)</PresentationFormat>
  <Paragraphs>117</Paragraphs>
  <Slides>70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1" baseType="lpstr">
      <vt:lpstr>Office 主题​​</vt:lpstr>
      <vt:lpstr> 读书为要：如何用好初中 语文统编教材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八上《美丽的颜色》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 www.xiexingcun.com【全免费】</dc:title>
  <dc:creator>语文备课大师 www.xiexingcun.com【全免费】</dc:creator>
  <dc:description>语文备课大师 www.xiexingcun.com【全免费】</dc:description>
  <cp:lastModifiedBy>wenrumin</cp:lastModifiedBy>
  <cp:revision>语文备课大师 www.xiexingcun.com【全免费】</cp:revision>
  <dcterms:created xsi:type="dcterms:W3CDTF">2018-05-03T13:48:23Z</dcterms:created>
  <dcterms:modified xsi:type="dcterms:W3CDTF">2018-05-04T02:35:14Z</dcterms:modified>
</cp:coreProperties>
</file>