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Default Extension="vml" ContentType="application/vnd.openxmlformats-officedocument.vmlDrawing"/>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Default Extension="jpeg" ContentType="image/jpeg"/>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0"/>
  </p:notesMasterIdLst>
  <p:sldIdLst>
    <p:sldId id="277" r:id="rId2"/>
    <p:sldId id="278" r:id="rId3"/>
    <p:sldId id="279" r:id="rId4"/>
    <p:sldId id="302" r:id="rId5"/>
    <p:sldId id="266" r:id="rId6"/>
    <p:sldId id="303" r:id="rId7"/>
    <p:sldId id="304" r:id="rId8"/>
    <p:sldId id="305" r:id="rId9"/>
    <p:sldId id="306" r:id="rId10"/>
    <p:sldId id="307" r:id="rId11"/>
    <p:sldId id="308" r:id="rId12"/>
    <p:sldId id="309" r:id="rId13"/>
    <p:sldId id="310" r:id="rId14"/>
    <p:sldId id="311" r:id="rId15"/>
    <p:sldId id="323" r:id="rId16"/>
    <p:sldId id="324" r:id="rId17"/>
    <p:sldId id="312" r:id="rId18"/>
    <p:sldId id="313" r:id="rId19"/>
    <p:sldId id="314" r:id="rId20"/>
    <p:sldId id="315" r:id="rId21"/>
    <p:sldId id="316" r:id="rId22"/>
    <p:sldId id="317" r:id="rId23"/>
    <p:sldId id="318" r:id="rId24"/>
    <p:sldId id="319" r:id="rId25"/>
    <p:sldId id="284" r:id="rId26"/>
    <p:sldId id="325" r:id="rId27"/>
    <p:sldId id="326" r:id="rId28"/>
    <p:sldId id="327" r:id="rId29"/>
    <p:sldId id="328" r:id="rId30"/>
    <p:sldId id="329" r:id="rId31"/>
    <p:sldId id="285" r:id="rId32"/>
    <p:sldId id="330" r:id="rId33"/>
    <p:sldId id="331" r:id="rId34"/>
    <p:sldId id="332" r:id="rId35"/>
    <p:sldId id="333" r:id="rId36"/>
    <p:sldId id="334" r:id="rId37"/>
    <p:sldId id="339" r:id="rId38"/>
    <p:sldId id="340" r:id="rId39"/>
    <p:sldId id="341" r:id="rId40"/>
    <p:sldId id="342" r:id="rId41"/>
    <p:sldId id="343" r:id="rId42"/>
    <p:sldId id="344" r:id="rId43"/>
    <p:sldId id="267" r:id="rId44"/>
    <p:sldId id="345" r:id="rId45"/>
    <p:sldId id="346" r:id="rId46"/>
    <p:sldId id="347" r:id="rId47"/>
    <p:sldId id="348" r:id="rId48"/>
    <p:sldId id="349" r:id="rId49"/>
    <p:sldId id="359" r:id="rId50"/>
    <p:sldId id="360" r:id="rId51"/>
    <p:sldId id="361" r:id="rId52"/>
    <p:sldId id="362" r:id="rId53"/>
    <p:sldId id="363" r:id="rId54"/>
    <p:sldId id="364" r:id="rId55"/>
    <p:sldId id="365" r:id="rId56"/>
    <p:sldId id="366" r:id="rId57"/>
    <p:sldId id="367" r:id="rId58"/>
    <p:sldId id="368" r:id="rId59"/>
    <p:sldId id="369" r:id="rId60"/>
    <p:sldId id="287" r:id="rId61"/>
    <p:sldId id="370" r:id="rId62"/>
    <p:sldId id="371" r:id="rId63"/>
    <p:sldId id="372" r:id="rId64"/>
    <p:sldId id="288" r:id="rId65"/>
    <p:sldId id="373" r:id="rId66"/>
    <p:sldId id="374" r:id="rId67"/>
    <p:sldId id="375" r:id="rId68"/>
    <p:sldId id="376" r:id="rId69"/>
    <p:sldId id="377" r:id="rId70"/>
    <p:sldId id="335" r:id="rId71"/>
    <p:sldId id="336" r:id="rId72"/>
    <p:sldId id="268" r:id="rId73"/>
    <p:sldId id="378" r:id="rId74"/>
    <p:sldId id="379" r:id="rId75"/>
    <p:sldId id="380" r:id="rId76"/>
    <p:sldId id="381" r:id="rId77"/>
    <p:sldId id="382" r:id="rId78"/>
    <p:sldId id="290" r:id="rId79"/>
    <p:sldId id="383" r:id="rId80"/>
    <p:sldId id="384" r:id="rId81"/>
    <p:sldId id="291" r:id="rId82"/>
    <p:sldId id="385" r:id="rId83"/>
    <p:sldId id="386" r:id="rId84"/>
    <p:sldId id="387" r:id="rId85"/>
    <p:sldId id="388" r:id="rId86"/>
    <p:sldId id="389" r:id="rId87"/>
    <p:sldId id="390" r:id="rId88"/>
    <p:sldId id="391" r:id="rId89"/>
    <p:sldId id="280" r:id="rId90"/>
    <p:sldId id="401" r:id="rId91"/>
    <p:sldId id="402" r:id="rId92"/>
    <p:sldId id="392" r:id="rId93"/>
    <p:sldId id="393" r:id="rId94"/>
    <p:sldId id="394" r:id="rId95"/>
    <p:sldId id="293" r:id="rId96"/>
    <p:sldId id="403" r:id="rId97"/>
    <p:sldId id="404" r:id="rId98"/>
    <p:sldId id="405" r:id="rId99"/>
    <p:sldId id="406" r:id="rId100"/>
    <p:sldId id="407" r:id="rId101"/>
    <p:sldId id="408" r:id="rId102"/>
    <p:sldId id="409" r:id="rId103"/>
    <p:sldId id="294" r:id="rId104"/>
    <p:sldId id="410" r:id="rId105"/>
    <p:sldId id="411" r:id="rId106"/>
    <p:sldId id="412" r:id="rId107"/>
    <p:sldId id="413" r:id="rId108"/>
    <p:sldId id="414" r:id="rId109"/>
    <p:sldId id="415" r:id="rId110"/>
    <p:sldId id="281" r:id="rId111"/>
    <p:sldId id="416" r:id="rId112"/>
    <p:sldId id="417" r:id="rId113"/>
    <p:sldId id="418" r:id="rId114"/>
    <p:sldId id="419" r:id="rId115"/>
    <p:sldId id="420" r:id="rId116"/>
    <p:sldId id="421" r:id="rId117"/>
    <p:sldId id="296" r:id="rId118"/>
    <p:sldId id="422" r:id="rId119"/>
    <p:sldId id="297" r:id="rId120"/>
    <p:sldId id="423" r:id="rId121"/>
    <p:sldId id="424" r:id="rId122"/>
    <p:sldId id="425" r:id="rId123"/>
    <p:sldId id="426" r:id="rId124"/>
    <p:sldId id="427" r:id="rId125"/>
    <p:sldId id="428" r:id="rId126"/>
    <p:sldId id="429" r:id="rId127"/>
    <p:sldId id="430" r:id="rId128"/>
    <p:sldId id="282" r:id="rId129"/>
    <p:sldId id="431" r:id="rId130"/>
    <p:sldId id="432" r:id="rId131"/>
    <p:sldId id="433" r:id="rId132"/>
    <p:sldId id="434" r:id="rId133"/>
    <p:sldId id="435" r:id="rId134"/>
    <p:sldId id="436" r:id="rId135"/>
    <p:sldId id="437" r:id="rId136"/>
    <p:sldId id="438" r:id="rId137"/>
    <p:sldId id="439" r:id="rId138"/>
    <p:sldId id="440" r:id="rId139"/>
    <p:sldId id="441" r:id="rId140"/>
    <p:sldId id="442" r:id="rId141"/>
    <p:sldId id="299" r:id="rId142"/>
    <p:sldId id="443" r:id="rId143"/>
    <p:sldId id="444" r:id="rId144"/>
    <p:sldId id="445" r:id="rId145"/>
    <p:sldId id="446" r:id="rId146"/>
    <p:sldId id="447" r:id="rId147"/>
    <p:sldId id="449" r:id="rId148"/>
    <p:sldId id="300" r:id="rId149"/>
    <p:sldId id="450" r:id="rId150"/>
    <p:sldId id="451" r:id="rId151"/>
    <p:sldId id="452" r:id="rId152"/>
    <p:sldId id="453" r:id="rId153"/>
    <p:sldId id="454" r:id="rId154"/>
    <p:sldId id="448" r:id="rId155"/>
    <p:sldId id="455" r:id="rId156"/>
    <p:sldId id="456" r:id="rId157"/>
    <p:sldId id="457" r:id="rId158"/>
    <p:sldId id="458" r:id="rId159"/>
    <p:sldId id="459" r:id="rId160"/>
    <p:sldId id="460" r:id="rId161"/>
    <p:sldId id="461" r:id="rId162"/>
    <p:sldId id="462" r:id="rId163"/>
    <p:sldId id="463" r:id="rId164"/>
    <p:sldId id="464" r:id="rId165"/>
    <p:sldId id="465" r:id="rId166"/>
    <p:sldId id="466" r:id="rId167"/>
    <p:sldId id="467" r:id="rId168"/>
    <p:sldId id="468" r:id="rId16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a:t>
            </a:r>
            <a:r>
              <a:rPr lang="zh-CN" altLang="en-US" sz="1400" dirty="0" smtClean="0">
                <a:solidFill>
                  <a:schemeClr val="bg1"/>
                </a:solidFill>
                <a:latin typeface="黑体" panose="02010600030101010101" pitchFamily="2" charset="-122"/>
                <a:ea typeface="黑体" panose="02010600030101010101" pitchFamily="2" charset="-122"/>
              </a:rPr>
              <a:t>高手洞考</a:t>
            </a:r>
            <a:r>
              <a:rPr lang="zh-CN" altLang="en-US" sz="1400" baseline="0" dirty="0" smtClean="0">
                <a:solidFill>
                  <a:schemeClr val="bg1"/>
                </a:solidFill>
                <a:latin typeface="黑体" panose="02010600030101010101" pitchFamily="2" charset="-122"/>
                <a:ea typeface="黑体" panose="02010600030101010101" pitchFamily="2" charset="-122"/>
              </a:rPr>
              <a:t>     </a:t>
            </a:r>
            <a:r>
              <a:rPr lang="zh-CN" altLang="en-US" sz="1400" baseline="0" dirty="0" smtClean="0">
                <a:solidFill>
                  <a:schemeClr val="bg1"/>
                </a:solidFill>
                <a:latin typeface="黑体" panose="02010600030101010101" pitchFamily="2" charset="-122"/>
                <a:ea typeface="黑体" panose="02010600030101010101" pitchFamily="2" charset="-122"/>
              </a:rPr>
              <a:t>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00.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8.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12.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103.xml"/><Relationship Id="rId11" Type="http://schemas.openxmlformats.org/officeDocument/2006/relationships/oleObject" Target="../embeddings/oleObject12.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101.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9.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13.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103.xml"/><Relationship Id="rId11" Type="http://schemas.openxmlformats.org/officeDocument/2006/relationships/oleObject" Target="../embeddings/oleObject13.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102.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20.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14.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03.xml"/><Relationship Id="rId11" Type="http://schemas.openxmlformats.org/officeDocument/2006/relationships/oleObject" Target="../embeddings/oleObject14.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10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0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11.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10.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1.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2.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3.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4.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5.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6.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7.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8.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19.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20.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1.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2.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3.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4.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5.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6.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7.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10.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19.xml"/><Relationship Id="rId4" Type="http://schemas.openxmlformats.org/officeDocument/2006/relationships/slide" Target="slide117.xml"/><Relationship Id="rId9" Type="http://schemas.openxmlformats.org/officeDocument/2006/relationships/slide" Target="slide128.xml"/></Relationships>
</file>

<file path=ppt/slides/_rels/slide128.xml.rels><?xml version="1.0" encoding="UTF-8" standalone="yes"?>
<Relationships xmlns="http://schemas.openxmlformats.org/package/2006/relationships"><Relationship Id="rId8" Type="http://schemas.openxmlformats.org/officeDocument/2006/relationships/slide" Target="slide89.xml"/><Relationship Id="rId3" Type="http://schemas.openxmlformats.org/officeDocument/2006/relationships/slide" Target="slide128.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48.xml"/><Relationship Id="rId4" Type="http://schemas.openxmlformats.org/officeDocument/2006/relationships/slide" Target="slide141.xml"/><Relationship Id="rId9" Type="http://schemas.openxmlformats.org/officeDocument/2006/relationships/slide" Target="slide110.xml"/></Relationships>
</file>

<file path=ppt/slides/_rels/slide129.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30.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1.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2.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3.xml.rels><?xml version="1.0" encoding="UTF-8" standalone="yes"?>
<Relationships xmlns="http://schemas.openxmlformats.org/package/2006/relationships"><Relationship Id="rId8" Type="http://schemas.openxmlformats.org/officeDocument/2006/relationships/slide" Target="slide110.xml"/><Relationship Id="rId13" Type="http://schemas.openxmlformats.org/officeDocument/2006/relationships/slide" Target="slide148.xml"/><Relationship Id="rId3" Type="http://schemas.openxmlformats.org/officeDocument/2006/relationships/slide" Target="slide5.xml"/><Relationship Id="rId7" Type="http://schemas.openxmlformats.org/officeDocument/2006/relationships/slide" Target="slide89.xml"/><Relationship Id="rId12" Type="http://schemas.openxmlformats.org/officeDocument/2006/relationships/slide" Target="slide141.xml"/><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72.xml"/><Relationship Id="rId11" Type="http://schemas.openxmlformats.org/officeDocument/2006/relationships/image" Target="../media/image21.emf"/><Relationship Id="rId5" Type="http://schemas.openxmlformats.org/officeDocument/2006/relationships/slide" Target="slide43.xml"/><Relationship Id="rId10" Type="http://schemas.openxmlformats.org/officeDocument/2006/relationships/package" Target="../embeddings/Microsoft_Word___15.docx"/><Relationship Id="rId4" Type="http://schemas.openxmlformats.org/officeDocument/2006/relationships/slide" Target="slide128.xml"/><Relationship Id="rId9" Type="http://schemas.openxmlformats.org/officeDocument/2006/relationships/oleObject" Target="../embeddings/oleObject15.bin"/></Relationships>
</file>

<file path=ppt/slides/_rels/slide134.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5.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6.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7.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8.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39.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40.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1.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2.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3.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4.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5.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6.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7.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8.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49.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50.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1.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2.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3.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4.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5.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6.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7.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8.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59.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60.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1.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2.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3.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4.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5.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6.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7.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68.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slide" Target="slide128.xml"/><Relationship Id="rId7" Type="http://schemas.openxmlformats.org/officeDocument/2006/relationships/slide" Target="slide110.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89.xml"/><Relationship Id="rId5" Type="http://schemas.openxmlformats.org/officeDocument/2006/relationships/slide" Target="slide72.xml"/><Relationship Id="rId4" Type="http://schemas.openxmlformats.org/officeDocument/2006/relationships/slide" Target="slide43.xml"/><Relationship Id="rId9" Type="http://schemas.openxmlformats.org/officeDocument/2006/relationships/slide" Target="slide148.xml"/></Relationships>
</file>

<file path=ppt/slides/_rels/slide17.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8.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19.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1.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2.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3.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4.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2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2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2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2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2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3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4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4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4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25.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43.xml"/><Relationship Id="rId4" Type="http://schemas.openxmlformats.org/officeDocument/2006/relationships/slide" Target="slide31.xml"/><Relationship Id="rId9" Type="http://schemas.openxmlformats.org/officeDocument/2006/relationships/slide" Target="slide128.xml"/></Relationships>
</file>

<file path=ppt/slides/_rels/slide4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4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5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10" Type="http://schemas.openxmlformats.org/officeDocument/2006/relationships/image" Target="../media/image8.png"/><Relationship Id="rId4" Type="http://schemas.openxmlformats.org/officeDocument/2006/relationships/slide" Target="slide60.xml"/><Relationship Id="rId9" Type="http://schemas.openxmlformats.org/officeDocument/2006/relationships/slide" Target="slide128.xml"/></Relationships>
</file>

<file path=ppt/slides/_rels/slide5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5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6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1.xml.rels><?xml version="1.0" encoding="UTF-8" standalone="yes"?>
<Relationships xmlns="http://schemas.openxmlformats.org/package/2006/relationships"><Relationship Id="rId8" Type="http://schemas.openxmlformats.org/officeDocument/2006/relationships/slide" Target="slide89.xml"/><Relationship Id="rId13" Type="http://schemas.openxmlformats.org/officeDocument/2006/relationships/image" Target="../media/image9.emf"/><Relationship Id="rId3" Type="http://schemas.openxmlformats.org/officeDocument/2006/relationships/slide" Target="slide5.xml"/><Relationship Id="rId7" Type="http://schemas.openxmlformats.org/officeDocument/2006/relationships/slide" Target="slide72.xml"/><Relationship Id="rId12"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64.xml"/><Relationship Id="rId11" Type="http://schemas.openxmlformats.org/officeDocument/2006/relationships/oleObject" Target="../embeddings/oleObject3.bin"/><Relationship Id="rId5" Type="http://schemas.openxmlformats.org/officeDocument/2006/relationships/slide" Target="slide60.xml"/><Relationship Id="rId10" Type="http://schemas.openxmlformats.org/officeDocument/2006/relationships/slide" Target="slide128.xml"/><Relationship Id="rId4" Type="http://schemas.openxmlformats.org/officeDocument/2006/relationships/slide" Target="slide43.xml"/><Relationship Id="rId9" Type="http://schemas.openxmlformats.org/officeDocument/2006/relationships/slide" Target="slide110.xml"/></Relationships>
</file>

<file path=ppt/slides/_rels/slide62.xml.rels><?xml version="1.0" encoding="UTF-8" standalone="yes"?>
<Relationships xmlns="http://schemas.openxmlformats.org/package/2006/relationships"><Relationship Id="rId8" Type="http://schemas.openxmlformats.org/officeDocument/2006/relationships/slide" Target="slide89.xml"/><Relationship Id="rId13" Type="http://schemas.openxmlformats.org/officeDocument/2006/relationships/image" Target="../media/image10.emf"/><Relationship Id="rId3" Type="http://schemas.openxmlformats.org/officeDocument/2006/relationships/slide" Target="slide5.xml"/><Relationship Id="rId7" Type="http://schemas.openxmlformats.org/officeDocument/2006/relationships/slide" Target="slide72.xml"/><Relationship Id="rId12"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64.xml"/><Relationship Id="rId11" Type="http://schemas.openxmlformats.org/officeDocument/2006/relationships/oleObject" Target="../embeddings/oleObject4.bin"/><Relationship Id="rId5" Type="http://schemas.openxmlformats.org/officeDocument/2006/relationships/slide" Target="slide60.xml"/><Relationship Id="rId10" Type="http://schemas.openxmlformats.org/officeDocument/2006/relationships/slide" Target="slide128.xml"/><Relationship Id="rId4" Type="http://schemas.openxmlformats.org/officeDocument/2006/relationships/slide" Target="slide43.xml"/><Relationship Id="rId9" Type="http://schemas.openxmlformats.org/officeDocument/2006/relationships/slide" Target="slide110.xml"/></Relationships>
</file>

<file path=ppt/slides/_rels/slide6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6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7.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7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7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43.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72.xml"/><Relationship Id="rId5" Type="http://schemas.openxmlformats.org/officeDocument/2006/relationships/slide" Target="slide64.xml"/><Relationship Id="rId4" Type="http://schemas.openxmlformats.org/officeDocument/2006/relationships/slide" Target="slide60.xml"/><Relationship Id="rId9" Type="http://schemas.openxmlformats.org/officeDocument/2006/relationships/slide" Target="slide128.xml"/></Relationships>
</file>

<file path=ppt/slides/_rels/slide7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79.xml.rels><?xml version="1.0" encoding="UTF-8" standalone="yes"?>
<Relationships xmlns="http://schemas.openxmlformats.org/package/2006/relationships"><Relationship Id="rId8" Type="http://schemas.openxmlformats.org/officeDocument/2006/relationships/slide" Target="slide89.xml"/><Relationship Id="rId13" Type="http://schemas.openxmlformats.org/officeDocument/2006/relationships/image" Target="../media/image11.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81.xml"/><Relationship Id="rId11" Type="http://schemas.openxmlformats.org/officeDocument/2006/relationships/oleObject" Target="../embeddings/oleObject5.bin"/><Relationship Id="rId5" Type="http://schemas.openxmlformats.org/officeDocument/2006/relationships/slide" Target="slide78.xml"/><Relationship Id="rId10" Type="http://schemas.openxmlformats.org/officeDocument/2006/relationships/slide" Target="slide128.xml"/><Relationship Id="rId4" Type="http://schemas.openxmlformats.org/officeDocument/2006/relationships/slide" Target="slide72.xml"/><Relationship Id="rId9" Type="http://schemas.openxmlformats.org/officeDocument/2006/relationships/slide" Target="slide110.xml"/></Relationships>
</file>

<file path=ppt/slides/_rels/slide8.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80.xml.rels><?xml version="1.0" encoding="UTF-8" standalone="yes"?>
<Relationships xmlns="http://schemas.openxmlformats.org/package/2006/relationships"><Relationship Id="rId8" Type="http://schemas.openxmlformats.org/officeDocument/2006/relationships/slide" Target="slide89.xml"/><Relationship Id="rId13" Type="http://schemas.openxmlformats.org/officeDocument/2006/relationships/image" Target="../media/image12.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81.xml"/><Relationship Id="rId11" Type="http://schemas.openxmlformats.org/officeDocument/2006/relationships/oleObject" Target="../embeddings/oleObject6.bin"/><Relationship Id="rId5" Type="http://schemas.openxmlformats.org/officeDocument/2006/relationships/slide" Target="slide78.xml"/><Relationship Id="rId10" Type="http://schemas.openxmlformats.org/officeDocument/2006/relationships/slide" Target="slide128.xml"/><Relationship Id="rId4" Type="http://schemas.openxmlformats.org/officeDocument/2006/relationships/slide" Target="slide72.xml"/><Relationship Id="rId9" Type="http://schemas.openxmlformats.org/officeDocument/2006/relationships/slide" Target="slide110.xml"/></Relationships>
</file>

<file path=ppt/slides/_rels/slide8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5.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6.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7.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8.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72.xml"/><Relationship Id="rId7" Type="http://schemas.openxmlformats.org/officeDocument/2006/relationships/slide" Target="slide89.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81.xml"/><Relationship Id="rId4" Type="http://schemas.openxmlformats.org/officeDocument/2006/relationships/slide" Target="slide78.xml"/><Relationship Id="rId9" Type="http://schemas.openxmlformats.org/officeDocument/2006/relationships/slide" Target="slide128.xml"/></Relationships>
</file>

<file path=ppt/slides/_rels/slide89.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43.xml"/><Relationship Id="rId7" Type="http://schemas.openxmlformats.org/officeDocument/2006/relationships/slide" Target="slide128.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110.xml"/><Relationship Id="rId5" Type="http://schemas.openxmlformats.org/officeDocument/2006/relationships/slide" Target="slide89.xml"/><Relationship Id="rId4" Type="http://schemas.openxmlformats.org/officeDocument/2006/relationships/slide" Target="slide72.xml"/><Relationship Id="rId9" Type="http://schemas.openxmlformats.org/officeDocument/2006/relationships/slide" Target="slide31.xml"/></Relationships>
</file>

<file path=ppt/slides/_rels/slide90.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1.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2.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3.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4.xml.rels><?xml version="1.0" encoding="UTF-8" standalone="yes"?>
<Relationships xmlns="http://schemas.openxmlformats.org/package/2006/relationships"><Relationship Id="rId8" Type="http://schemas.openxmlformats.org/officeDocument/2006/relationships/slide" Target="slide110.xml"/><Relationship Id="rId3" Type="http://schemas.openxmlformats.org/officeDocument/2006/relationships/slide" Target="slide89.xml"/><Relationship Id="rId7" Type="http://schemas.openxmlformats.org/officeDocument/2006/relationships/slide" Target="slide72.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43.xml"/><Relationship Id="rId5" Type="http://schemas.openxmlformats.org/officeDocument/2006/relationships/slide" Target="slide103.xml"/><Relationship Id="rId4" Type="http://schemas.openxmlformats.org/officeDocument/2006/relationships/slide" Target="slide95.xml"/><Relationship Id="rId9" Type="http://schemas.openxmlformats.org/officeDocument/2006/relationships/slide" Target="slide128.xml"/></Relationships>
</file>

<file path=ppt/slides/_rels/slide95.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3.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03.xml"/><Relationship Id="rId11" Type="http://schemas.openxmlformats.org/officeDocument/2006/relationships/oleObject" Target="../embeddings/oleObject7.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96.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4.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03.xml"/><Relationship Id="rId11" Type="http://schemas.openxmlformats.org/officeDocument/2006/relationships/oleObject" Target="../embeddings/oleObject8.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97.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5.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03.xml"/><Relationship Id="rId11" Type="http://schemas.openxmlformats.org/officeDocument/2006/relationships/oleObject" Target="../embeddings/oleObject9.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98.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6.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03.xml"/><Relationship Id="rId11" Type="http://schemas.openxmlformats.org/officeDocument/2006/relationships/oleObject" Target="../embeddings/oleObject10.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_rels/slide99.xml.rels><?xml version="1.0" encoding="UTF-8" standalone="yes"?>
<Relationships xmlns="http://schemas.openxmlformats.org/package/2006/relationships"><Relationship Id="rId8" Type="http://schemas.openxmlformats.org/officeDocument/2006/relationships/slide" Target="slide72.xml"/><Relationship Id="rId13" Type="http://schemas.openxmlformats.org/officeDocument/2006/relationships/image" Target="../media/image17.emf"/><Relationship Id="rId3" Type="http://schemas.openxmlformats.org/officeDocument/2006/relationships/slide" Target="slide5.xml"/><Relationship Id="rId7" Type="http://schemas.openxmlformats.org/officeDocument/2006/relationships/slide" Target="slide43.xml"/><Relationship Id="rId12"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103.xml"/><Relationship Id="rId11" Type="http://schemas.openxmlformats.org/officeDocument/2006/relationships/oleObject" Target="../embeddings/oleObject11.bin"/><Relationship Id="rId5" Type="http://schemas.openxmlformats.org/officeDocument/2006/relationships/slide" Target="slide95.xml"/><Relationship Id="rId10" Type="http://schemas.openxmlformats.org/officeDocument/2006/relationships/slide" Target="slide128.xml"/><Relationship Id="rId4" Type="http://schemas.openxmlformats.org/officeDocument/2006/relationships/slide" Target="slide89.xml"/><Relationship Id="rId9" Type="http://schemas.openxmlformats.org/officeDocument/2006/relationships/slide" Target="slide1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dirty="0"/>
              <a:t>二、散文阅读</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9111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下列对文本相关内容和艺术特色的分析鉴赏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第二段描写窗外四个乡下人的背影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笔触细致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表露出观看者对他们的陌生与好奇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并引发下文关于窗子内外的感叹。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既然所有活动的颜色、声音、生的滋味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永远都只在窗子之外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那么通过健康的旅行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领略了名胜古迹和风土人情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就会获得深刻的认识。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时髦的学者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架上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科学的眼镜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到陌生的地方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瞭望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是以调侃的方式来讥刺他们的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不过是浮光掠影罢了。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话从哪里说起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一句看似多余而突兀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但读完全文之后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就会明白作者正是从那种渺茫之感开始梳理自己思路的。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本题考查鉴赏散文的思想内容与艺术特色的能力。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就会获得深刻的认识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807536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5777"/>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手法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62092967"/>
              </p:ext>
            </p:extLst>
          </p:nvPr>
        </p:nvGraphicFramePr>
        <p:xfrm>
          <a:off x="508000" y="1594669"/>
          <a:ext cx="8128000" cy="4961119"/>
        </p:xfrm>
        <a:graphic>
          <a:graphicData uri="http://schemas.openxmlformats.org/presentationml/2006/ole">
            <mc:AlternateContent xmlns:mc="http://schemas.openxmlformats.org/markup-compatibility/2006">
              <mc:Choice xmlns:v="urn:schemas-microsoft-com:vml" Requires="v">
                <p:oleObj spid="_x0000_s12306" name="文档" r:id="rId12" imgW="3948631" imgH="2409190" progId="Word.Document.12">
                  <p:embed/>
                </p:oleObj>
              </mc:Choice>
              <mc:Fallback>
                <p:oleObj name="文档" r:id="rId12" imgW="3948631" imgH="2409190" progId="Word.Document.12">
                  <p:embed/>
                  <p:pic>
                    <p:nvPicPr>
                      <p:cNvPr id="0" name=""/>
                      <p:cNvPicPr/>
                      <p:nvPr/>
                    </p:nvPicPr>
                    <p:blipFill>
                      <a:blip r:embed="rId13"/>
                      <a:stretch>
                        <a:fillRect/>
                      </a:stretch>
                    </p:blipFill>
                    <p:spPr>
                      <a:xfrm>
                        <a:off x="508000" y="1594669"/>
                        <a:ext cx="8128000" cy="4961119"/>
                      </a:xfrm>
                      <a:prstGeom prst="rect">
                        <a:avLst/>
                      </a:prstGeom>
                    </p:spPr>
                  </p:pic>
                </p:oleObj>
              </mc:Fallback>
            </mc:AlternateContent>
          </a:graphicData>
        </a:graphic>
      </p:graphicFrame>
    </p:spTree>
    <p:extLst>
      <p:ext uri="{BB962C8B-B14F-4D97-AF65-F5344CB8AC3E}">
        <p14:creationId xmlns:p14="http://schemas.microsoft.com/office/powerpoint/2010/main" val="1230377321"/>
      </p:ext>
    </p:extLst>
  </p:cSld>
  <p:clrMapOvr>
    <a:masterClrMapping/>
  </p:clrMapOvr>
  <p:transition>
    <p:fade thruBlk="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967624950"/>
              </p:ext>
            </p:extLst>
          </p:nvPr>
        </p:nvGraphicFramePr>
        <p:xfrm>
          <a:off x="508000" y="988712"/>
          <a:ext cx="8128000" cy="6091914"/>
        </p:xfrm>
        <a:graphic>
          <a:graphicData uri="http://schemas.openxmlformats.org/presentationml/2006/ole">
            <mc:AlternateContent xmlns:mc="http://schemas.openxmlformats.org/markup-compatibility/2006">
              <mc:Choice xmlns:v="urn:schemas-microsoft-com:vml" Requires="v">
                <p:oleObj spid="_x0000_s13330" name="文档" r:id="rId12" imgW="3948631" imgH="2959728" progId="Word.Document.12">
                  <p:embed/>
                </p:oleObj>
              </mc:Choice>
              <mc:Fallback>
                <p:oleObj name="文档" r:id="rId12" imgW="3948631" imgH="2959728" progId="Word.Document.12">
                  <p:embed/>
                  <p:pic>
                    <p:nvPicPr>
                      <p:cNvPr id="0" name=""/>
                      <p:cNvPicPr/>
                      <p:nvPr/>
                    </p:nvPicPr>
                    <p:blipFill>
                      <a:blip r:embed="rId13"/>
                      <a:stretch>
                        <a:fillRect/>
                      </a:stretch>
                    </p:blipFill>
                    <p:spPr>
                      <a:xfrm>
                        <a:off x="508000" y="988712"/>
                        <a:ext cx="8128000" cy="6091914"/>
                      </a:xfrm>
                      <a:prstGeom prst="rect">
                        <a:avLst/>
                      </a:prstGeom>
                    </p:spPr>
                  </p:pic>
                </p:oleObj>
              </mc:Fallback>
            </mc:AlternateContent>
          </a:graphicData>
        </a:graphic>
      </p:graphicFrame>
    </p:spTree>
    <p:extLst>
      <p:ext uri="{BB962C8B-B14F-4D97-AF65-F5344CB8AC3E}">
        <p14:creationId xmlns:p14="http://schemas.microsoft.com/office/powerpoint/2010/main" val="3694855489"/>
      </p:ext>
    </p:extLst>
  </p:cSld>
  <p:clrMapOvr>
    <a:masterClrMapping/>
  </p:clrMapOvr>
  <p:transition>
    <p:fade thruBlk="1"/>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5892"/>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布局谋</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篇</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4999385"/>
              </p:ext>
            </p:extLst>
          </p:nvPr>
        </p:nvGraphicFramePr>
        <p:xfrm>
          <a:off x="508000" y="1382656"/>
          <a:ext cx="8128000" cy="5729143"/>
        </p:xfrm>
        <a:graphic>
          <a:graphicData uri="http://schemas.openxmlformats.org/presentationml/2006/ole">
            <mc:AlternateContent xmlns:mc="http://schemas.openxmlformats.org/markup-compatibility/2006">
              <mc:Choice xmlns:v="urn:schemas-microsoft-com:vml" Requires="v">
                <p:oleObj spid="_x0000_s14354" name="文档" r:id="rId12" imgW="3948631" imgH="2783657" progId="Word.Document.12">
                  <p:embed/>
                </p:oleObj>
              </mc:Choice>
              <mc:Fallback>
                <p:oleObj name="文档" r:id="rId12" imgW="3948631" imgH="2783657" progId="Word.Document.12">
                  <p:embed/>
                  <p:pic>
                    <p:nvPicPr>
                      <p:cNvPr id="0" name=""/>
                      <p:cNvPicPr/>
                      <p:nvPr/>
                    </p:nvPicPr>
                    <p:blipFill>
                      <a:blip r:embed="rId13"/>
                      <a:stretch>
                        <a:fillRect/>
                      </a:stretch>
                    </p:blipFill>
                    <p:spPr>
                      <a:xfrm>
                        <a:off x="508000" y="1382656"/>
                        <a:ext cx="8128000" cy="5729143"/>
                      </a:xfrm>
                      <a:prstGeom prst="rect">
                        <a:avLst/>
                      </a:prstGeom>
                    </p:spPr>
                  </p:pic>
                </p:oleObj>
              </mc:Fallback>
            </mc:AlternateContent>
          </a:graphicData>
        </a:graphic>
      </p:graphicFrame>
    </p:spTree>
    <p:extLst>
      <p:ext uri="{BB962C8B-B14F-4D97-AF65-F5344CB8AC3E}">
        <p14:creationId xmlns:p14="http://schemas.microsoft.com/office/powerpoint/2010/main" val="611124456"/>
      </p:ext>
    </p:extLst>
  </p:cSld>
  <p:clrMapOvr>
    <a:masterClrMapping/>
  </p:clrMapOvr>
  <p:transition>
    <p:fade thruBlk="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087906"/>
            <a:ext cx="8128000" cy="2936188"/>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西湖的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风</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柯</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地上的乐园早经失去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人间的天堂都已毁灭……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我们的艺术家常常精通商业三昧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而商人却总兼有着名士才情。多谢那一片玲珑心机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如今我们闲情的士女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只要略略破费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上也得从容地欣赏沦陷了的西子风光了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775930"/>
      </p:ext>
    </p:extLst>
  </p:cSld>
  <p:clrMapOvr>
    <a:masterClrMapping/>
  </p:clrMapOvr>
  <p:transition>
    <p:fade thruBlk="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这一带木头的雉堞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俨然是杭州城廓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围着一片扰攘与太平。灵隐古刹也建立在缭绕的脂粉香中了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虽然缺少些参天的古木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四周未凋的绿树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在游客的心里也该有些凉意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这里是紫霞洞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过去点儿还有飞来峰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人工的堆砌也居然不缺乏丘壑之胜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小沟里一样浮着游艇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且有着比湖上更加美艳的船娘。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三潭印月赏中秋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难得是团圆佳节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先别管世乱年衰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万人失所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我们也得有一夜狂欢。你看着电炬下的长堤蜿蜒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楼台隐约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这一池子水还不够我们幻想的游泳吗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伟大的匠心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你们真使我不能咽下这一声赞叹了。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5585793"/>
      </p:ext>
    </p:extLst>
  </p:cSld>
  <p:clrMapOvr>
    <a:masterClrMapping/>
  </p:clrMapOvr>
  <p:transition>
    <p:fade thruBlk="1"/>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我这不懂风雅的俗人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却无端地引起了忧烦。你自然不会知道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我的家正在浙东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离钱塘江还不到百里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离乡和还乡那是道必经的津梁。在义渡的木船上望着连天烟水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我曾多少次因为出游和还乡的喜悦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在心里亲切地叫着它的名字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像叫着久别的亲友。去年秋天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钱塘江上架起了钢铁大桥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那是个稀有的大工程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国家为它耗费过巨量的物力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无数人为它流汗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千余个工友因为工作被夜潮卷去。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火车可以从上海一直通到我们故乡了。……可是谁知道现在成了什么样子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我想得出那残断的骨架</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在呜咽的江声中傲然独对西风。堤岸寂静</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除却天边的云树</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沙滩上的铁蒺藜</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江上失去了白色的帆影</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岸畔也不见一个行人。夜来了</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涛声拍岸。子夜的潮头狂怒地涌起</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迎着下弦的月色</a:t>
            </a:r>
            <a:r>
              <a:rPr lang="en-US" altLang="zh-CN" sz="2200" u="wavy"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唱出它满腔悲愤。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0536108"/>
      </p:ext>
    </p:extLst>
  </p:cSld>
  <p:clrMapOvr>
    <a:masterClrMapping/>
  </p:clrMapOvr>
  <p:transition>
    <p:fade thruBlk="1"/>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自然你更不知道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杭州城里有着不少我的故旧和新知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湖上也曾有我繁密的屐痕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如今我还摸得出那一把欢喜与哀愁。杭州的街道在喧扰中也有着平静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一道柳荫掩映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只能给少妇在岸边捣衣的浣纱溪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象征着的正是杭州的情调。西湖是杭州人的骄傲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那一湖的烟波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一堤的细柳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一带的层峦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诗人为它们倾倒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阔客为它们一时间也起了闲逸的心。而杭州人是吃了麦稀饭也要饿着肚子游西湖的。这些平静惯了的人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平常我讨厌他们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这一会却有了衷心的怀念。美色对于女人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在乱世只有一面招揽暴客的酒帘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秀丽的湖山胜迹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在炮火下更不堪闻问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西湖的劫数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谁又能够想象呢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前夜有客自湖畔来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问起消息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他只有摇头与叹惋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眼睛泫然了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可是射出来的是愤怒和复仇的光。他说一切伤心都无从说起。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5206404"/>
      </p:ext>
    </p:extLst>
  </p:cSld>
  <p:clrMapOvr>
    <a:masterClrMapping/>
  </p:clrMapOvr>
  <p:transition>
    <p:fade thruBlk="1"/>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聪明的先生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我真佩服你们的机智。可是人的思想是奇怪的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我的思路这一下子被引得多么辽远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湖山如梦……说真的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一切到过杭州的人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他记忆里的湖山比你们创造的世界更阔更美。而现在西湖的风里是夹着血腥气的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我们闻得出。湖畔的一根草一朵花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我们也应当看得出那含愁的颜色。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我们几时能够到真的西湖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去看看那无边的烟水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你可以告诉我们一点湖畔的真的消息吗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一九三八年十月十八日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作者写作此文时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杭州已被日寇侵占。这一年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上海某电影公司举办了一个所谓的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西湖博览会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用布景搭出西湖风景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上海的士女游览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很多善男信女还去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灵隐寺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在上海滩引起了轰动。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2163656"/>
      </p:ext>
    </p:extLst>
  </p:cSld>
  <p:clrMapOvr>
    <a:masterClrMapping/>
  </p:clrMapOvr>
  <p:transition>
    <p:fade thruBlk="1"/>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赏析文中画波浪线的句子。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此题考查鉴赏精彩语言表达艺术的能力。对语言的鉴赏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首先要看使用了怎样的表达技巧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然后看这种技巧产生的表达效果。从这段文字的内容不难看出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描绘的钱塘江战争期间萧条的景象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使用了拟人、借景抒情的手法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表达了作者对日本帝国主义的痛恨和抵御外侮的决心。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运用了借景抒情的表现手法。通过描绘钱塘江景的萧条与天空月色的凄清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表达了作者的伤怀、悲愤之情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通过描绘大桥骨架的傲然与钱江浪涛的狂怒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寄寓了民众不屈的意志和御侮的决心。</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运用了拟人的修辞手法。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呜咽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傲然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骨架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狂怒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潮头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将景物人格化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生动形象地抒发了作者强烈的感情。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3520826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明晰设问巧作答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明确设问方式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文中运用了侧面描写的手法来表现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的艺术魅力。请举两例并加以分析。</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段运用了多种手法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请结合具体语句加以赏析。</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作者在旅途中与到达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后的所见有何不同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这样写运用了什么表现手法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有何表达效果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文中画横线的句子主要运用了哪些修辞方法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叠音词的运用有何效果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审清题干要求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明辨是哪种技巧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是否要举例分析。再次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看清具体运用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体会表达效果。最后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明确答题程式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要说出这段话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运用了什么艺术技巧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具体解释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就是结合文章的中心及相关内容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阐述这一手法在文中是如何运用的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简述效果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就是叙述这一手法运用的作用、意义。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6226738"/>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指具体的窗子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如铁纱窗、玻璃窗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分隔了不同的生活场景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无形的窗子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即心态与观念的限制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造成了自我与外部世界的隔膜。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本题考查理解文中重要词语的含义的能力。文本中的窗子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既指现实世界中的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可以是铁纱窗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或者是玻璃窗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又是隔绝自己生活与他人世界的象征。有的人坐在窗子里面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有的人行走在窗子外面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而一扇窗子隔绝出来的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是两个截然不同的世界。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06045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84076"/>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分析散文的文学形象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领悟艺术魅力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说起梅花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我出生的那一天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家门前的梅花初绽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据说是朱砂梅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家人就给我取名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字。父亲自小教我古诗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关于梅花的诗很多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到现在还能一口气背出不少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冰雪林中著此身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不同桃李混芳尘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不受尘埃半点侵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竹篱茅舍自甘心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。我最喜欢曹雪芹的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冻脸有痕皆是血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酸心无恨亦成灰。误吞丹药移真骨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偷下瑶池脱旧胎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人们谈论太多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梅深入到人们生活的各个角落。虽知道这名字极美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但每当别人问起我的名字时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又觉得难以启齿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取这个名字的人太多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声音听起来也闷声闷气的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对这个名字的尴尬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一直不能释怀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到美国后就马上给自己取了一个雅致的英文名字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以为总可以脱俗了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不料一些好事的西方人非要知道我的中文名字。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8465262"/>
      </p:ext>
    </p:extLst>
  </p:cSld>
  <p:clrMapOvr>
    <a:masterClrMapping/>
  </p:clrMapOvr>
  <p:transition>
    <p:fade thruBlk="1"/>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记得第一次有个墨西哥人问我名字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我就告诉他我的名字是梅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我说是一种花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那人打破砂锅问到底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问什么花。我突然张口结舌起来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记得梅翻译成英语是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就是李子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迟疑了一下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plum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。那人噢了一声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就不再问了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显然他对这个答案很失望。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第二次一个美国人问起梅花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我接受上次的教训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不再说李子花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就启发他说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你猜猜看。那人就说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是玫瑰花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。我有点失望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进一步启发说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在冬天开放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中国人最喜欢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经常把它画成画挂在墙上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写进诗里。那人想了想说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是牡丹吧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牡丹又大又美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我看很多中国人的家里挂着牡丹花。而且牡丹是我唯一认识的中国花。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我一听又没有希望了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很少美国人了解中国的历史与文化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何况一种花草。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0929044"/>
      </p:ext>
    </p:extLst>
  </p:cSld>
  <p:clrMapOvr>
    <a:masterClrMapping/>
  </p:clrMapOvr>
  <p:transition>
    <p:fade thruBlk="1"/>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我说梅花是被中国人挂在墙上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捧在手上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供在心里的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是深入血液和灵魂的一种花。他似乎被我感动了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突然对梅来了兴趣。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这胖胖的老美认真起来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有一天他突然跑来兴冲冲地告诉我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我找到了梅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结一种酸酸的果子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是可以做色拉醋的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很好吃。我讶然了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有些梅是可以结果子的。大多花草有艳花者无果实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有美实者无艳花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难得梅两者俱美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梅的美不仅是果实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这老美只知道吃。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0146284"/>
      </p:ext>
    </p:extLst>
  </p:cSld>
  <p:clrMapOvr>
    <a:masterClrMapping/>
  </p:clrMapOvr>
  <p:transition>
    <p:fade thruBlk="1"/>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第三个问的是意大利人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是搞音乐的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我想这人是有艺术感受力的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反正他没见过梅花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就信口开河起来。我说梅花是中国最美的花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有几千年的栽培史。梅花是我们中华民族精神的象征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凌寒飘香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不屈不挠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自强不息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铁骨冰心。中国人倾心于梅的很多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清朝曾有一位叫陈介眉的官员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听说孤山的梅花开了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立即弃官丢印从京城千里迢迢骑马狂奔至杭州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何物关心归思急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孤山开遍早梅花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。还有一个叫林和靖的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有一天独自欣赏梅花时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一下子被梅花的神姿吸引了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从此入孤山种梅花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一辈子没有下山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以梅花为妻。那人睁大了眼睛问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他有一首写梅花的七律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在所有写梅花的诗中独占鳌头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无人能比。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众芳摇落独暄妍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占尽风情向小园。疏影横斜水清浅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暗香浮动月黄昏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我脱口而出。如果你读了这诗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看了这梅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你一定能作出美的乐曲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中国有名曲《梅花三弄》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你可以写出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梅花四弄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666976"/>
      </p:ext>
    </p:extLst>
  </p:cSld>
  <p:clrMapOvr>
    <a:masterClrMapping/>
  </p:clrMapOvr>
  <p:transition>
    <p:fade thruBlk="1"/>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6463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那人每次见我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必问梅消息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一天被逼无奈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就从网上找出梅花的照片与绘画作品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其中有一幅《墨梅》。那人端详半天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很像桃花吗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枯瘦的桃花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还有黑色的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很稀有的颜色。我不再想解释那是墨梅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也不想再说梅花的美就在于疏、瘦、清、斜。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显然这位艺术家也误解了梅花。我怎么告诉他在万木萧瑟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大雪压境的冬天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忽然看到一树梅花迎雪吐艳时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那种惊心动魄。怎么才能告诉他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千年老梅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铁枝铜干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如枯若死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一夜风雪后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突然琼枝吐艳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那种绝处逢生的沧桑感。怎样才能告诉他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当你为情所困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辗转反侧时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突然一股梅香袭来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幽幽而来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又悄然而去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那种神魂颠倒。梅花的美是摄人魂魄的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如果赏梅在淡云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薄寒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或小桥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再加上诗酒横琴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林间吹笛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这时候你很难再做凡人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梅花是人间尤物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人间与仙境的使者。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2415691"/>
      </p:ext>
    </p:extLst>
  </p:cSld>
  <p:clrMapOvr>
    <a:masterClrMapping/>
  </p:clrMapOvr>
  <p:transition>
    <p:fade thruBlk="1"/>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有一次和一个西方人闲聊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不知怎么就谈到他自己国家的国花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他异常兴奋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竟说得泪花点点。我也不由自主又谈起梅花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他说的我不太懂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我相信我说的他也不懂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有一点是相通的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对一种花的深入灵魂的热爱。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几千年的书香缭绕得骨清魂香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几千年的诗心陶冶得如此美丽。中国人心里千回百转的梅魂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在与世界相遇的过程中焕发出独异的魅力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成为民族精神的写照。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取材于苏菲的同名散文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1607199"/>
      </p:ext>
    </p:extLst>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本文倒数第三段描写了哪些赏梅的情境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作者借此写出了梅花怎样的品质与格调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万木萧瑟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大雪压境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凌霜傲雪的风骨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千年老梅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如枯若死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一夜风雪后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突然琼枝吐艳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绝处逢生的生命力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淡云晓日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薄寒细雨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小桥清溪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明窗疏篱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诗酒横琴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林间吹笛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超凡脱俗的品格。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本题考查鉴赏散文形象的能力。解题时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应回到原文倒数第三段的语境中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倒数第三段中有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怎么才能告诉他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怎样才能告诉他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的明显标志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排比句段分别展现了不同情景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而作者直接抒情的句子也直接展现了梅花的品质格调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作答时应该能比较容易确定描写梅花的三种情境。然后分别概括出描写了梅花的什么品质与格调即</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a:t>
            </a:r>
          </a:p>
        </p:txBody>
      </p:sp>
    </p:spTree>
    <p:extLst>
      <p:ext uri="{BB962C8B-B14F-4D97-AF65-F5344CB8AC3E}">
        <p14:creationId xmlns:p14="http://schemas.microsoft.com/office/powerpoint/2010/main" val="14452035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9" name="矩形 8"/>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散文中的人物形象主要出现在记人叙事类的散文中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多是在特定的场景中描写人物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通过人物寄托一定的意义和情感。散文对人物形象的刻画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一般不如小说的人物形象那样丰满、完整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它可以是人物的一个神态、一个笑容、一个动作、一个微妙的心理变化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或一组人物的语言、一个典型的细节等。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景物形象就是作品中所出现的具体景物或事物形象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主要出现在写景状物或托物言志的抒情散文中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它往往蕴含着作者或作品中人物的思想感情。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382036"/>
      </p:ext>
    </p:extLst>
  </p:cSld>
  <p:clrMapOvr>
    <a:masterClrMapping/>
  </p:clrMapOvr>
  <p:transition>
    <p:fade thruBlk="1"/>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1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圆角矩形 16">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设题方式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简要概述文章写了什么景物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简要回答第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段写了什么场景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有何特点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简要分析文章描写了什么样的意境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简要赏析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镜头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场面、细节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景象与物象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指文学作品塑造的具有人的特性的景与物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它是作者的情感、心绪、意志与具体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的融合体。欣赏景象与物象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要设法找到这个景象或物象与人的特性的契合点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同时还要结合作者借助这个景象或物象想要表达的情感与思想。需要提醒的是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如果景象或物象与人物形象特点一致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就是正衬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如果不一致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就是反衬。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2629588"/>
      </p:ext>
    </p:extLst>
  </p:cSld>
  <p:clrMapOvr>
    <a:masterClrMapping/>
  </p:clrMapOvr>
  <p:transition>
    <p:fade thruBlk="1"/>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89790"/>
            <a:ext cx="8128000" cy="578004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为废墟</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留影</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胡廷楣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我去了废墟。又见到了那只花猫。白天不见它的踪影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天微微亮的时候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它卧在门楣上睡觉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门早就拆了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它就像是悬在空中。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它都是被我惊醒的。醒来了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便呆呆地看着我。这是一只傻猫啊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你以为谁都是你的旧主人吗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这里成为废墟那么多日子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还待在那里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等着什么呢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说是废墟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其实是工地。住户搬走了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拆了好几条弄堂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只留下沿马路的那几间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保留水电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临时给农村来的工人住着。似乎还是乡野的习惯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有人不免在瓦砾堆里面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用铁锹开出小片的地来点豆种瓜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南瓜的藤已经蔓延到了篮球场那样大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开出了黄花。星星点点的紫色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是扁豆的花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和无主的牵牛花开在一起。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996966"/>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作者交替使用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两个不同的人称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其中蕴含着怎样的态度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请结合全文进行分析。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成为自我观察与描写的对象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蕴含着作者冷静审视的态度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又使用了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蕴含着作者的自嘲与反思。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本题考查对作品表现出的价值判断和审美取向做出评价的能力。文本中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代表了两种不同的视角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体现了作者冷静的思考。作者既关注窗外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又无法真正走出窗子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不同的人称中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体现出作者的自嘲与反思。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493237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一个妇人从地里走回来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手中是一把鲜嫩的山芋秧子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这就是时鲜菜了。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彼此寒暄。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拍照吗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我来这里已经十多次了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拍照拍得流连忘返。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一架上阁楼用的梯子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脚步挡已经凹下去了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那是赤着脚无数次上下的痕迹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就这样扔在草丛中了。用自来水管焊接成的晒衣架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依旧像雷达的天线那样矗在晒台上。脚桶和马桶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子孙桶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是哪位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家主婆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当年的陪嫁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现在遗留在断砖烂瓦之间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无人问津。有一扇磨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纹理已经不太清楚了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想来以往过年的时候磨糯米粉的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现在倚在墙角下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和两只甏</a:t>
            </a:r>
            <a:r>
              <a:rPr lang="zh-CN" altLang="zh-CN" sz="2200" baseline="300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和一份购粮证的封套扔在一起……在废墟中找到的东西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大多数是在未来的新房中没有位置的。即使风吹雨打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依旧可以看出那些东西用得非常小心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大约主人丢弃时还恋恋不舍。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6364894"/>
      </p:ext>
    </p:extLst>
  </p:cSld>
  <p:clrMapOvr>
    <a:masterClrMapping/>
  </p:clrMapOvr>
  <p:transition>
    <p:fade thruBlk="1"/>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一开始我颇为悠闲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总是先拍几张样子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回家放大了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细细地看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然后再去重新拍过。意识到需要只争朝夕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是因为四五天后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我找到的每一件东西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大多数第二天就不见了。一个曙光熹微的早晨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终于发现一个拾荒老太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浑浊而敏锐的双眼一寸寸搜索着废墟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拖着巨大沉重的编织袋蹒跚而行。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酒瓶是废墟中最多的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是临时借住的农民工的弃物。我取了几只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放置于一截破墙上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还有乳白、浅棕、墨绿的。让我诧异的是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每一次从各处找到酒瓶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第二天总是被石子击破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飞溅的碎玻璃落在乱草丛中。茫然四顾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只见边上有一条是农民工上下班的小道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便知原来他们虽然长大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依旧有着几分玩心。残留在墙上的半个瓶子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玻璃的裂纹被阳光一照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非常艺术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便再拍。拾荒老太没有这等心情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她翻检碎玻璃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没有找到完整的酒瓶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扭过头来恨恨地喃喃地骂着缺德之类。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7644144"/>
      </p:ext>
    </p:extLst>
  </p:cSld>
  <p:clrMapOvr>
    <a:masterClrMapping/>
  </p:clrMapOvr>
  <p:transition>
    <p:fade thruBlk="1"/>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我在一堆草丛中发现了六辆玩具汽车。都是只有指头长的小车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很旧了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轮子还能动。小孩都是喜新厌旧的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或许小主人已经长大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有了新的玩物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便弃之不顾。我小心捡入塑料袋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在废墟中到处摆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总是摆不成一张照片。让六辆车鱼贯于一双孩子的弃鞋之间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如小人国一样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又太做作了。最后找到一处断墙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排起来好像是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悬崖勒车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这才有点意思。有人在背后牵动着我的衣襟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原来是妇人的孙子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他想要那些汽车。在厨房炒山芋秧的妇人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急忙将菜盛入碗中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从里屋拿出一个畚箕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装了小汽车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准备用水去冲干净。那些小车在蓝色塑料畚箕中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很有陌生感。我便说别忙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让我再拍一张。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51475272"/>
      </p:ext>
    </p:extLst>
  </p:cSld>
  <p:clrMapOvr>
    <a:masterClrMapping/>
  </p:clrMapOvr>
  <p:transition>
    <p:fade thruBlk="1"/>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废墟中的遗物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凡是年轻人留下的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都有一些几乎全新的。年轻的女郎和她们的老公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都是太愿意扔掉东西的人。在一间积着厚厚灰尘的小屋里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找到一双新鞋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小孩的鞋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男鞋和女鞋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共有七八双。有几双女鞋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装在鞋盒之中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简直可以重上柜台。面对这一堆弃鞋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我拍了几十张照片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都不满意。摇着头想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没有走动的美足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鞋也不可能活泛。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在桌上见到一顶湖蓝色的夏帽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浪漫而张扬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也必是那女郎的。她曾经非常喜欢吧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忽然又见到了一个装着结婚照的镜框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随便扔在屋角……拿来拍照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那是最亮眼的静物。但作为守旧的老头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便又有一些愤懑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难道结婚照也可以随便丢在废墟里的吗</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0063164"/>
      </p:ext>
    </p:extLst>
  </p:cSld>
  <p:clrMapOvr>
    <a:masterClrMapping/>
  </p:clrMapOvr>
  <p:transition>
    <p:fade thruBlk="1"/>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细细看着那张照片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女郎很美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稍稍丰满了一点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新郎非常英俊。他们的幸福生活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由男鞋、女鞋和他们孩子的鞋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以及那顶帽子记载着。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远处一个男孩走来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是一个身高约一米九、约二十岁的美国孩子。他背着沉重的摄影包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显然有备而来。男孩是那种快手快脚拍照的人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三两下摆弄一番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便是一张照片。两个小时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就走完了这一片不小的废墟。美国男孩很有一些匪夷所思的想法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他将破旧的衣箱打开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里面竖上三个啤酒瓶。甚至挖出瓦砾中一个玩偶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放在窗台上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作朱丽叶式的脉脉含情状。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他也发现了那张结婚照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便将它靠在一把破椅子上。在瓦砾中跳来跳去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拍了几张。他走后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我走到椅子前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光线黯淡幽秘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男孩营造的氛围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是对一场婚姻的祭奠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090566"/>
      </p:ext>
    </p:extLst>
  </p:cSld>
  <p:clrMapOvr>
    <a:masterClrMapping/>
  </p:clrMapOvr>
  <p:transition>
    <p:fade thruBlk="1"/>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你见过一张结婚照吗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行走于废墟之中的时候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一个女孩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外国的女孩问我。我不禁惊讶来自异乡的男女青年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为什么都会对废墟里的结婚照这样感兴趣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便拿出镜框递给她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她立刻把镜框放在一堆瓦砾之上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转着圈连着拍。拍完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她叹了口气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我会为这张照片配上诗句……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下了几天雨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出了大太阳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我又去废墟。花猫终于绝望地走了。南瓜地旁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妇人叉着手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看看那些拳头大的小瓜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等不到吃山芋和南瓜了。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废墟的一角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一排简易房已经搭起来了。所有人都将搬出老房子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三两天之后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这里将夷为平地……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选自《百家散文》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bèng</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是一种盛放食物的器皿。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8068810"/>
      </p:ext>
    </p:extLst>
  </p:cSld>
  <p:clrMapOvr>
    <a:masterClrMapping/>
  </p:clrMapOvr>
  <p:transition>
    <p:fade thruBlk="1"/>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作者在第</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段描写的事物有什么特点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抒发了作者什么感慨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本题考查鉴赏作品形象的能力。就本题而言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作品形象核心是第</a:t>
            </a: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段所描摹的事物。首先应明确所描摹的废墟草丛、断砖烂瓦以及晒衣架、脚桶马桶、磨、两只甏等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体察其荒败萧条之象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要锁定文本中有浓烈情感的词语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痕迹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无人问津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非常小心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恋恋不舍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体察出浓浓的家庭味道及因新旧转换而带来的变化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寓感慨于陈旧、舍弃的物件中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由新旧对比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折射出作者的情感思绪。稍加整合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润色作答。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这一段中作者实写在废墟的草丛断砖烂瓦中所看到的物件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荒凉残破。作者由实及虚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推想到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陪嫁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以及丢弃时的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恋恋不舍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等很温暖的事情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物是人非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冷暖移转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令人唏嘘。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067726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343162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鉴赏物象抓两点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鉴赏散文主要物象与意境。可分三步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明了形象的外在特征或特点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包括形态、声音、色彩、气味等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分析形象的表达技法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如象征、联想和想象以及常用的修辞手法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继而把握形象的内在品质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内涵、本质、精神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提炼出所言之志。其次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鉴赏次要物象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开头结尾的策划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详略主次的安排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行文线索的贯串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过渡照应的勾连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伏笔悬念的设置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寄托作者的思想感情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对内容的充实作用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对主旨的深化升华作用等。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9029991"/>
      </p:ext>
    </p:extLst>
  </p:cSld>
  <p:clrMapOvr>
    <a:masterClrMapping/>
  </p:clrMapOvr>
  <p:transition>
    <p:fade thruBlk="1"/>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0" name="TextBox 40">
            <a:hlinkClick r:id="rId4"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矩形 17"/>
          <p:cNvSpPr>
            <a:spLocks noChangeAspect="1"/>
          </p:cNvSpPr>
          <p:nvPr/>
        </p:nvSpPr>
        <p:spPr>
          <a:xfrm>
            <a:off x="508000" y="99111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本文的语言充满生活气息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请结合全文对此加以赏析。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语言生活化、口语化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亲切自然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人物语言有地域特点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鲜活真实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整体上形成了明快风趣的语言风格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率真不做作。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此题考查对小说语言的鉴赏能力。如写到年轻媳妇做裙子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提醒别让自己的公公知道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说公公知道了要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唠叨、责怪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说明人物语言有地域特点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鲜活真实。如年轻媳妇用三只鸡来换裙子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我们要鸡干什么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但是我们还是要了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说明小说语言生活化、口语化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亲切自然。叙述语言如同拉家常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温和朴实之中又有深厚的情味。如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裁缝的活不算劳累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就是太麻烦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表明语言明快风趣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率真不做作。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07476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xEl>
                                              <p:pRg st="3" end="3"/>
                                            </p:txEl>
                                          </p:spTgt>
                                        </p:tgtEl>
                                        <p:attrNameLst>
                                          <p:attrName>style.visibility</p:attrName>
                                        </p:attrNameLst>
                                      </p:cBhvr>
                                      <p:to>
                                        <p:strVal val="visible"/>
                                      </p:to>
                                    </p:set>
                                    <p:animEffect transition="in" filter="wipe(down)">
                                      <p:cBhvr>
                                        <p:cTn id="7" dur="500"/>
                                        <p:tgtEl>
                                          <p:spTgt spid="18">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xEl>
                                              <p:pRg st="4" end="4"/>
                                            </p:txEl>
                                          </p:spTgt>
                                        </p:tgtEl>
                                        <p:attrNameLst>
                                          <p:attrName>style.visibility</p:attrName>
                                        </p:attrNameLst>
                                      </p:cBhvr>
                                      <p:to>
                                        <p:strVal val="visible"/>
                                      </p:to>
                                    </p:set>
                                    <p:animEffect transition="in" filter="wipe(down)">
                                      <p:cBhvr>
                                        <p:cTn id="12" dur="500"/>
                                        <p:tgtEl>
                                          <p:spTgt spid="1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563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鉴赏小说语言表达特色题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注意从以下几个方面思考。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词语的锤炼。准确、简练、生动、形象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叠音词、拟声词、有表现力的动词、形容词、副词等。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句式的选择。长短句的交错运用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对偶句、排比句、四字格短语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、散句的运用。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手法的运用。</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修辞格的运用。比喻、比拟、借代、夸张、对偶、排比、设问、反问、顶真、互文、反语。</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表达方式的运用。叙述、议论、描写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多角度描写、色彩方面、动静方面、点面结合、细描和白描等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整体的语言风格。平实、清新、华丽、幽默、辛辣、自然、简洁明快、含蓄深沉、寓庄于谐、口语化、生动形象、有地方色彩、富有情趣、符合人物身份等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4177899751"/>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9466"/>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在母语的屋檐</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下</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少年时代的伙伴自大洋彼岸归来探亲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多年未见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把盏竟夜长谈。我们聊到故乡种种情形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特别谈到了家乡方言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兴之所至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后来两人干脆用家乡话谈起来。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本来以为这么多年不使用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很多方言都已忘记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不料却在此时鲜明地复活了。恍惚中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甚至忆起了听到这些话时的具体情境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眼前浮现出了说话人的模样。友人感慨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真过瘾。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在一种语言中浸润得深入长久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才有资格进入它的内部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感知它的种种微妙和玄奥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那些羽毛上的光色一样的波动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青瓷上的釉彩一般的韵味。几乎只有母语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我们从牙牙学语时就亲吻的语言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才应允我们做到这一点。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6501622"/>
      </p:ext>
    </p:extLst>
  </p:cSld>
  <p:clrMapOvr>
    <a:masterClrMapping/>
  </p:clrMapOvr>
  <p:transition>
    <p:fade thruBlk="1"/>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探究标题意蕴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原文《白鹿原上奏响一支老腔》见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试做真题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作者在小说《白鹿原》中并没有写到老腔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为什么本文题目却是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白鹿原上奏响一支老腔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文章题目中的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巧借小说《白鹿原》的书名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暗指关中大地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点明了老腔生长的土壤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作者为小说《白鹿原》中没有写到老腔而感到遗憾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白鹿原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为题有弥补之意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也暗含了对老腔的敬意。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381242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从标题与写作对象的关系看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作者的小说《白鹿原》是写关中大地的生活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而老腔正是关中生活的提炼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饱含着关中大地的神韵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因此本文的题目中用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体现了老腔与关中大地的联系。从标题与主旨情感的关系看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《白鹿原》是作者的代表作品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文中写到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不单是一笔或几笔画面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而是整个叙述的文字里如果有老腔的气韵弥漫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写出了作者曾为《白鹿原》没有写到老腔而遗憾。本文以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白鹿原上奏响一支老腔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则带有弥补遗憾的意思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表现老腔对作者的影响与震撼</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415075921"/>
      </p:ext>
    </p:extLst>
  </p:cSld>
  <p:clrMapOvr>
    <a:masterClrMapping/>
  </p:clrMapOvr>
  <p:transition>
    <p:fade thruBlk="1"/>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9206"/>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探究情感体验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独木舟之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道</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西格德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奥尔森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移动的独木舟颇像一叶风中摇曳的芦苇。宁静是它的一部分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还有拍打的水声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树中的鸟语和风声。荡舟之人是独木舟的一部分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从而也与它所熟悉的山水融为一体。从他将船桨浸入水中的那一刻起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他便与它一起漂流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独木舟在他的手下服服帖帖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完全依照他的意愿而行。</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船桨是他延长的手臂</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一如手臂是他身体的器官。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划独木舟的感觉与在一片绝好的雪坡上滑雪几近相同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带着那种轻快如飞的惬意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小舟灵活敏捷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任你摆布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划独木舟还有一种与大地和睦相处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融为一体的感觉。然而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对于一个划独木舟的人而言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最重要的莫过于当他荡起船桨时所体验的那种欢乐。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2410110741"/>
      </p:ext>
    </p:extLst>
  </p:cSld>
  <p:clrMapOvr>
    <a:masterClrMapping/>
  </p:clrMapOvr>
  <p:transition>
    <p:fade thruBlk="1"/>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4"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3663846"/>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掌控独木舟需要平衡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要使小舟与灵活摇摆的身体成为一体。当每次划桨的节律与独木舟本身前进的节律相吻合时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疲劳便被忘却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还有时间来观望天空和岸上的风景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不必费力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也不必去考虑行驶的距离。此时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独木舟随意滑行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划桨就如同呼吸那样毫无意识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悠然自得。倘若你幸而划过一片映照着云影的平静水面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或许还会有悬在天地之间的感觉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仿佛不是在水中而是在天上荡舟。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66571157"/>
              </p:ext>
            </p:extLst>
          </p:nvPr>
        </p:nvGraphicFramePr>
        <p:xfrm>
          <a:off x="508000" y="1071558"/>
          <a:ext cx="8128000" cy="2581598"/>
        </p:xfrm>
        <a:graphic>
          <a:graphicData uri="http://schemas.openxmlformats.org/presentationml/2006/ole">
            <mc:AlternateContent xmlns:mc="http://schemas.openxmlformats.org/markup-compatibility/2006">
              <mc:Choice xmlns:v="urn:schemas-microsoft-com:vml" Requires="v">
                <p:oleObj spid="_x0000_s15372" name="文档" r:id="rId10" imgW="3839157" imgH="1219538" progId="Word.Document.12">
                  <p:embed/>
                </p:oleObj>
              </mc:Choice>
              <mc:Fallback>
                <p:oleObj name="文档" r:id="rId10" imgW="3839157" imgH="1219538" progId="Word.Document.12">
                  <p:embed/>
                  <p:pic>
                    <p:nvPicPr>
                      <p:cNvPr id="0" name=""/>
                      <p:cNvPicPr/>
                      <p:nvPr/>
                    </p:nvPicPr>
                    <p:blipFill>
                      <a:blip r:embed="rId11"/>
                      <a:stretch>
                        <a:fillRect/>
                      </a:stretch>
                    </p:blipFill>
                    <p:spPr>
                      <a:xfrm>
                        <a:off x="508000" y="1071558"/>
                        <a:ext cx="8128000" cy="2581598"/>
                      </a:xfrm>
                      <a:prstGeom prst="rect">
                        <a:avLst/>
                      </a:prstGeom>
                    </p:spPr>
                  </p:pic>
                </p:oleObj>
              </mc:Fallback>
            </mc:AlternateContent>
          </a:graphicData>
        </a:graphic>
      </p:graphicFrame>
      <p:sp>
        <p:nvSpPr>
          <p:cNvPr id="18" name="TextBox 40">
            <a:hlinkClick r:id="rId12"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1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986784222"/>
      </p:ext>
    </p:extLst>
  </p:cSld>
  <p:clrMapOvr>
    <a:masterClrMapping/>
  </p:clrMapOvr>
  <p:transition>
    <p:fade thruBlk="1"/>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如果风起浪涌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你必须破浪前进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则另有一番奋战的乐趣。每一道席卷而来的浪头都成为要被挫败的敌手。顶风破浪的一天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巧妙地躲过一个又一个小岛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沿着狂风肆虐的水域下风处的岸边艰难行进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猛然再冲进激荡的水流和狂风之中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如此这般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周而复始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可以确保你晚上睡得香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做个好梦。在独木舟上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你是独自一人在用自己的体魄、机智和勇气来与狂风暴雨抗争。这就是为什么当经过一天的搏斗之后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终于在能挡风避雨的悬崖的背风处支起帐篷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竖起独木舟晾干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烧着晚饭时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心中会油然升起那种只有划独木舟的人才会有的得意之情。乘风破浪需要的不只是划桨的技巧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而且要凭直觉判断出浪的规模势头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要知道它们在身后如何破碎。荡舟之人不仅要熟悉他的独木舟及其路数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还要懂得身后涌起的波涛意味着什么。在狂野的水路上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乘着万马奔腾般的风浪冲向蓝色的地平线是何等欢快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3555468758"/>
      </p:ext>
    </p:extLst>
  </p:cSld>
  <p:clrMapOvr>
    <a:masterClrMapping/>
  </p:clrMapOvr>
  <p:transition>
    <p:fade thruBlk="1"/>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急流也是一种挑战。尽管它们充满险情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变化多端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无法预测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但凡是熟悉独木舟水路的人都喜爱它们的怒吼和激流。人们可以在大船、驳船、橡皮船及木筏上冲过急流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只有在独木舟上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你才能真正感受到河流及其力量。当独木舟冲向一泻千里、奔腾咆哮的急流边缘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继而被它那看不见的力量所掌控时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在全神贯注之中是否也会有隐隐的不安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并无速度的感觉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陡然间你便成为急流的一部分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被卷入吐着白沫、水花四溅的岩石之中。当你明白已经无法掌控命运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没有任何选择时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便如同以往所有那些荡舟人一样高喊着冲入激流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将自己的生死置之度外。当小舟完全处于河流的掌控之中时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荡舟人便知道了超然的含义。当他凭借着技巧或运气穿过河中的沉树、突出的岩石和掀起的巨浪时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他没必要得到别的奖赏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只要他体验到那种欢乐就足矣。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2766315695"/>
      </p:ext>
    </p:extLst>
  </p:cSld>
  <p:clrMapOvr>
    <a:masterClrMapping/>
  </p:clrMapOvr>
  <p:transition>
    <p:fade thruBlk="1"/>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印第安人说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只有傻子才在急流中荡舟。然而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我却知道只要眼里闪烁着探险的目光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心中怀有触摸荒野之愿望的年轻人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就会有人在急流中荡舟。体验大自然的风雨及风险是可怕而又奇妙的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尽管我也悲叹年轻人的鲁莽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可是也疑惑倘若没有它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世界会是个什么样子。我知道这种鲁莽不对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可是我赞成年轻人敢想敢做的精神。我赞许他们所知道的那种荣耀。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比冲过白浪、迎战飓风或躲过它们更重要的是那种感性认识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即只要水路之间有可以连接的陆路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就没有你去不了的地方。独木舟所给予的是无边无际的水域和自由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是毫无约束的漂流和探索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那种感觉是大船永远无法体验的。帆船、划艇、汽艇和游艇无不因其重量和规模而受制于所航行的水域。但独木舟全无这种限制。它如同风一般自由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可以随心所欲地到达任何心驰神往的地方。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806495269"/>
      </p:ext>
    </p:extLst>
  </p:cSld>
  <p:clrMapOvr>
    <a:masterClrMapping/>
  </p:clrMapOvr>
  <p:transition>
    <p:fade thruBlk="1"/>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只要有水路的地方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就有连接水路之间的小路。尽管路上长满了荒草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有时难以被发现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但它们总是在那里。</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当你背着行囊穿过这些小路时</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你与历史上曾走过这里的无数旅者结伴而行。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荡舟人喜欢划桨的声音及它在水中移动的感觉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其原因之一便是这使他与传统联系在一起。在人类实施机械化运输和学会使用舵轮之前很多年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古人便划着小木舟、兽皮制作的打猎小舟和独木舟在大地的水路上运行。荡舟人随着桨的划动和小舟的前行而摇荡时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便沉浸于忘却已久的回忆之中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并在潜意识中激起了深深的沧桑感。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当他荡舟漂流多日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远离自己的家园时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当他查看外出的行囊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知道那是他的全部家当并将靠着它旅行到任何他想去的新天地时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就会感到自己终于可以直接面对真实的生活本质。以前他在一些烦琐小事中花费了过多的精力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如今才回到一种古老明智的生活惯例之中。不知何故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生活突然间变得简单圆满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他的欲望所剩无几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迷茫与困惑全无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取而代之的是深深的幸福和满足。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1242296844"/>
      </p:ext>
    </p:extLst>
  </p:cSld>
  <p:clrMapOvr>
    <a:masterClrMapping/>
  </p:clrMapOvr>
  <p:transition>
    <p:fade thruBlk="1"/>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划桨和荡舟的感觉中有魔力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那是一种由距离、探险、孤独和宁静融合在一起的魔力。当你与自己的独木舟融为一体时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便与独木舟所经过的山水密不可分。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新知三联书店《低吟的荒野》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在本文中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不仅指独木舟行驶的水路与划独木舟的技巧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更指由荡舟引发的诸多感悟。请结合文本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从两个不同的角度谈谈你所悟到的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1715386033"/>
      </p:ext>
    </p:extLst>
  </p:cSld>
  <p:clrMapOvr>
    <a:masterClrMapping/>
  </p:clrMapOvr>
  <p:transition>
    <p:fade thruBlk="1"/>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独木舟之道即自然之道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体现了人与自然的和谐之美。划独木舟有一种与大地和睦相处、融为一体的感觉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荡舟的过程中既能感受荡舟之乐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欣赏自然之美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也能从自然中获得精神启迪。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独木舟之道即生存之道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体现了一种朴素的生活哲学。荡舟人背着行囊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远离家园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漂流荒野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就能直面生活的本质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懂得简单就是幸福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从而获得精神的充实与内心的宁静。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独木舟之道即探险之道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就是崇尚一种敢想敢做的挑战精神。狂风暴雨和急流中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充满着变化多端、无法预测的险情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荡舟其中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能够真正感受自然的力量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激发出置生死于度外、抗争命运的勇气与豪情。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3070477985"/>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英文里的一个说法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最有情感温度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也最能准确地贴近本质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:mother</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tongue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。直译就是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妈妈的舌头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。从妈妈舌头上发出的声音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是生命降临时听到的最初的声音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浸润着爱的声音。多么深邃动人的诗意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在母语的呼唤、吟唱和诵读中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我们张开眼睛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诗作为浓缩提炼过的语言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是语言的极致。它可以作为标尺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衡量一个人对一种语言熟悉和理解的程度。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眼看他起高楼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眼看他宴宾客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眼看他楼坍了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说的是世事沧桑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人生无常。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而今识尽愁滋味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欲说还休。欲说还休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却道天凉好个秋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说的是心绪流转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昨日迢遥。没有历史文化为之打底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没有人生经历作为铺垫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就难以深入地感受和理解其间的沉痛和哀伤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无奈和迷茫。它们宜于意会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0131323"/>
      </p:ext>
    </p:extLst>
  </p:cSld>
  <p:clrMapOvr>
    <a:masterClrMapping/>
  </p:clrMapOvr>
  <p:transition>
    <p:fade thruBlk="1"/>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独木舟之道即自由之道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就是追求一种超越限制、摆脱羁绊的自由境界。独木舟小巧灵活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不受水域限制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荡舟人可以到达任何心驰神往的地方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充分享受划独木舟带来的自在与乐趣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体验到无拘无束的心灵自由。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本题考查对作品主题的探究能力。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独木舟之道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即超越限制、无拘无束的自由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特别要联系到人与自然的关系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即人对自然的探索、人与自然的融合等。选择两个角度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要注意角度的区分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要在理解作品主题的基础上结合文本相关内容阐发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要言之成理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Tree>
    <p:extLst>
      <p:ext uri="{BB962C8B-B14F-4D97-AF65-F5344CB8AC3E}">
        <p14:creationId xmlns:p14="http://schemas.microsoft.com/office/powerpoint/2010/main" val="121313672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9" name="矩形 8"/>
          <p:cNvSpPr>
            <a:spLocks noChangeAspect="1"/>
          </p:cNvSpPr>
          <p:nvPr/>
        </p:nvSpPr>
        <p:spPr>
          <a:xfrm>
            <a:off x="508000" y="1681641"/>
            <a:ext cx="8128000" cy="374871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很亮的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秋天</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南方的季节分野不是很明显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还穿短袖的时候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秋季就在不知不觉中来临了。叶子还是那么绿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偶尔飘落几片黄叶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但这还不是秋天。看万山红遍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层林尽染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在南方往往也等到冬天。郁达夫曾感慨南国的秋色彩不浓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回味不永。如果不是肌肤偶尔感觉有点凉意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看到那轮月比夜色还早升上有些黯淡的天空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我还真的感觉不到秋季的足迹正从远处逶迤而来</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6344957"/>
      </p:ext>
    </p:extLst>
  </p:cSld>
  <p:clrMapOvr>
    <a:masterClrMapping/>
  </p:clrMapOvr>
  <p:transition>
    <p:fade thruBlk="1"/>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我很少仰望天空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也极少出门。刚读过两句古诗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人行秋色里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雁落客愁边。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我只是用肌肤感觉到一点很淡的秋意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而大雁好像有很多年不见了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这些旧时相识大概也忘了混迹于普通市民的我了吧。如果我也能够长出翅膀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大概也很能飞离这复制一般的日子。站在楼的最高层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我在高处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但天空在更高的地方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秋高气爽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秋天的高度不是任何人可以触摸到的。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但秋天毕竟到来了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尽管不像故都的秋那样来得清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来得悲凉。前天中午出门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天气还很热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天似乎显得高了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应该是逐渐枯落的河水给天空腾出一些位置了吧。立秋以来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有几个阴天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太阳似乎在夏天把自己的能量挥洒殆尽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显得有点有气无力的。不过这一天还好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在很高的天空中太阳依旧炽热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秋天不是诗人所感慨的那样愁云惨雾、落木萧萧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秋天也是很亮的。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9802145"/>
      </p:ext>
    </p:extLst>
  </p:cSld>
  <p:clrMapOvr>
    <a:masterClrMapping/>
  </p:clrMapOvr>
  <p:transition>
    <p:fade thruBlk="1"/>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夏天是在炎热的极致中自己化掉的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很亮的秋天是怎么到来的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秋在心上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就是愁。年轻的时候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我面对悄然侵袭而来的秋天总有一种诗人般的感伤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现在没有了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或许是心灵钝化了吧。但有一点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我是明确的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秋天从心境开始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也在心境中延伸。我所要做的就是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在自己的心境中酝酿一个属于自己的秋天。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走在很亮的秋天里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我们也没有萧瑟的感受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南方的秋天更适宜心灵的远行。我很自然地默念几句前人写秋的诗句。比如刘禹锡的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晴空一鹤排云上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便引诗情到碧霄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空中有没有鹤不要紧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重要的是我让自己的思绪翱翔起来了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再比如毛泽东的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鱼在清浅的水底也能够飞翔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真的有点佩服诗人的想象了。鱼没有天空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没有翅膀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但照样可以飞翔。环境只能限制身体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但不能束缚人的心灵。昂扬向上的人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或无暇感伤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或超越了悲伤。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177117"/>
      </p:ext>
    </p:extLst>
  </p:cSld>
  <p:clrMapOvr>
    <a:masterClrMapping/>
  </p:clrMapOvr>
  <p:transition>
    <p:fade thruBlk="1"/>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人生也有四季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秋季是人的壮年时期。读蒋捷的《虞美人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词人感慨壮年的羁旅漂泊生活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壮年听雨客舟中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江阔云低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断雁叫西风。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其实在秋雨中听雨滴落在心上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偶尔感伤一下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说明内心的诗意并没有随流水消逝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随黄叶飘零。晴朗的时候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也不妨让这只断雁引诗情到碧霄。壮年漂泊的生活足够让自己的人生也波澜壮阔。换一个角度看秋天。我们或许能够从中看出秋天的缤纷、高远和壮阔。说过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人生即痛苦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的叔本华也说过这么一句话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事物的本身并不影响人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人们只受对事物看法的影响。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秋在心上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也可以是无边的诗意。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3730039"/>
      </p:ext>
    </p:extLst>
  </p:cSld>
  <p:clrMapOvr>
    <a:masterClrMapping/>
  </p:clrMapOvr>
  <p:transition>
    <p:fade thruBlk="1"/>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秋天是在心境里展开的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也是在心境中酝酿的。秋天是收获的季节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犹如酝酿果实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我们也为自己的秋天灌浆、着色。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一年好景君须记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最是橙黄橘绿时。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我想我的秋天应该会有自己的收获的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秋天来过我的心灵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在我的心内停留了一段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我的秋天就在心境中铺展开去。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或许秋意渐浓的时候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我也会有点感伤。我不喜欢张爱玲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但她写的一段话我喜欢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有一天我们的文明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不论是升华还是浮华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都要成为过去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然而现在还是清如水明如镜的秋天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我应当是快乐的。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走在很亮的秋天里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我应当也是快乐的。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87488652"/>
      </p:ext>
    </p:extLst>
  </p:cSld>
  <p:clrMapOvr>
    <a:masterClrMapping/>
  </p:clrMapOvr>
  <p:transition>
    <p:fade thruBlk="1"/>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本文题目是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很亮的秋天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有哪几个层面的意义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请探究分析。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此题考查探究标题意蕴。题目中的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可谓本文的核心内涵。要理解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我们要从文中去寻找能表现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这个字本身的多重内涵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对文章信息进行概括。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有三个层面的意义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指南方因为季节分野不明显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秋天天气还很热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太阳依旧炽热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阳光很亮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指在秋天没有萧瑟的感受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没有感伤的情绪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指在人生的壮年时期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人生的秋季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以高远、壮阔的视角看待人生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超越苦难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从而收获一种成熟的感悟。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995893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圆角矩形 16">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TextBox 40">
            <a:hlinkClick r:id="rId8"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23"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标题意蕴五思考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一是思考标题的表层含义和在文中的含意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词组或短语为标题的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要注意词语的引申义、比喻义、象征义等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以语句为标题的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注意标题的表层含义和在文中的深层含意。二是思考题目是否点明写作对象的特点或写作内容。三是思考题目是否表达作者主观的感情和态度。四是思考题目是否揭示文章的主旨。五是思考题目是否是文章的线索和结构思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9914729"/>
      </p:ext>
    </p:extLst>
  </p:cSld>
  <p:clrMapOvr>
    <a:masterClrMapping/>
  </p:clrMapOvr>
  <p:transition>
    <p:fade thruBlk="1"/>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21" name="矩形 20"/>
          <p:cNvSpPr>
            <a:spLocks noChangeAspect="1"/>
          </p:cNvSpPr>
          <p:nvPr/>
        </p:nvSpPr>
        <p:spPr>
          <a:xfrm>
            <a:off x="508000" y="1701069"/>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中原名校联盟一模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万</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墙</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陕北多山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千山万壑。有村名赤牛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世代农耕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名不见经传。近年有退休回村的干部老高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下决心搜集本地藏品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建起一农耕博物馆。我前去参观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不外乎锄、犁、耧、耙、车、斗、磨、碾之类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也未有见奇。当转入一巨大窑洞时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迎面一堵高墙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齐齐地码着穿旧了、遗弃了的布鞋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足有两人之高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数丈之长。我问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我脱口而出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好一堵万鞋墙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5425012"/>
      </p:ext>
    </p:extLst>
  </p:cSld>
  <p:clrMapOvr>
    <a:masterClrMapping/>
  </p:clrMapOvr>
  <p:transition>
    <p:fade thruBlk="1"/>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这鞋平常是踩在脚底下的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与汗臭为伴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与尘土、泥水厮磨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是最脏最贱之物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穿之不觉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弃之不惜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几乎感觉不到它的存在。今天忽然被请到墙上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隆重聚会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就像一支浩浩荡荡的翻身奴隶大军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让人顿然感到它的伟大。不管什么鞋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都已经磨得穿帮破底、绽开线头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鞋底也磨成了薄片。仔细看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还能依稀辨出原来的形状、针脚、颜色。每一双鞋的后面都有一个故事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从女人做鞋到男人穿它去种田、赶脚、打工等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一个长长的故事。我们这一代人都是穿着母亲亲手做的布鞋长大的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又穿着布鞋从乡下走进城市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每一双鞋都能勾起心底一段甜蜜或辛酸的回忆。这鞋墙就像是一堵磁墙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又像是一个黑洞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我伫立良久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一时无语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眼眶里竟有点潮湿。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0050456"/>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每一种语言都连接着一种文化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通向一种共同的记忆。文化有着自己的基因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被封存在作为载体和符号的特有的语言中。仿佛一千零一夜的故事中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阿里巴巴的山洞里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藏着稀世的珍宝。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芝麻开门吧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咒语念起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山洞石门訇然敞开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堆积的珠宝浮光跃彩。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但洞察和把握一种语言的奥秘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不需要咒语。时间是最重要的条件。在一种语言中沉浸得足够久了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自然就会了解其精妙。有如窖藏老酒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被时光层层堆叠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然后醇香。瓜熟蒂落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风生水起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到了一定的时候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语言中的神秘和魅惑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次第显影。音调的升降平仄中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笔画的横竖撇捺里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有花朵摇曳的姿态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水波被风吹拂出的纹路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阳光下明媚的笑容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暗夜里隐忍的啜泣。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5321024"/>
      </p:ext>
    </p:extLst>
  </p:cSld>
  <p:clrMapOvr>
    <a:masterClrMapping/>
  </p:clrMapOvr>
  <p:transition>
    <p:fade thruBlk="1"/>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在回县里的车上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大家还在说鞋。想不到这个最普通的穿戴之物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经今天这样一上墙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竟牵动了每一个人的神经。一种鞋就是一个时代的标志。中国革命是穿着草鞋和布鞋走过来的。新中国成立之初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我们建第一个驻外使馆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大使临行前才发现脚上还穿着延安的布鞋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匆忙到委托店里买了一双旧皮鞋上路。大约在上世纪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北方农村的人一律穿自家做的布鞋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小时穿妈妈做的鞋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成家后穿老婆做的鞋。布鞋是维系农耕社会中的男女关系、农民与土地关系的一根纽带。我想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做鞋也成了农村妇女生命的一部分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从少女时学纳鞋底开始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一直到为妇为母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满头白发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满脸皱纹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她们一针一线地纳着青春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纳着生命。遇孩子多的人家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做鞋成了女人的沉重负担。男人们很珍惜这一双鞋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夏天干活尽量打赤脚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出门时穿上鞋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到地头就脱下来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两鞋相扣小心地放在田垄上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收工时再穿回来。每年农历正月穿新鞋是孩子们永远的企盼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也是母亲笑容最灿烂的时刻。要说乡愁、亲情、家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布鞋是最好的标志。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7990093"/>
      </p:ext>
    </p:extLst>
  </p:cSld>
  <p:clrMapOvr>
    <a:masterClrMapping/>
  </p:clrMapOvr>
  <p:transition>
    <p:fade thruBlk="1"/>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鞋不但是人情关系的标志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还是社会进步的符号。有人说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看一个人富不富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就看他家地上摆的鞋。我是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年进大学的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同班有一位从湘西大山里考来的同学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赤着脚上课。老师问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为什么不穿鞋。他说长这么大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就没有穿过鞋。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1968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年大学毕业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按那时的规矩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我到内蒙古农村当农民劳动一年。生产队饲养院的热炕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是冬季的晚上村民们聚会、抽烟、说事的热闹地方。腾腾的烟雾和昏暗的灯光中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炕沿下总是一大堆七扭八歪、又脏又瘪的鞋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其中有一双就是我从北京穿来的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上面已补了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个补丁。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年代我已在北京中央国家机关工作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那时的会议通知常会附一句话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请着正装。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什么意思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就是要穿皮鞋。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0842394"/>
      </p:ext>
    </p:extLst>
  </p:cSld>
  <p:clrMapOvr>
    <a:masterClrMapping/>
  </p:clrMapOvr>
  <p:transition>
    <p:fade thruBlk="1"/>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那几天在县里采访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虽还有许多其他内容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但脑子里总是转着那些鞋。立一堵墙以之纪念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是人们常用的方法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最著名的如巴黎公社墙、犹太人的哭墙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还有国内外经常看到的烈士人名墙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但集鞋为墙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还是第一次见到。鞋虽踩在脚下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不像帽子风光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却要承一身之重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走一生之路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最是苦重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也最易被人忘记。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慈母手中线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游子身上衣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却很少人说到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游子脚下鞋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首要是结实。先要用布浆成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裁成帮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裹成底。将麻搓成绳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锥一下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纳一针。记得幼时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深夜油灯下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我躺在母亲身旁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是听着纳鞋底的声音入睡的。现在市面上已找不到人工布鞋了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那天我在县里托人找了一双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是想数一下一双鞋底要纳多少针。你猜多少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针。那堵鞋墙共有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你算一下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总共有多少针呀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每一个人都说自己的事业轰轰烈烈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走过的道路艰苦曲折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又有谁想到脚下千针万线的慈母鞋呢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9053855"/>
      </p:ext>
    </p:extLst>
  </p:cSld>
  <p:clrMapOvr>
    <a:masterClrMapping/>
  </p:clrMapOvr>
  <p:transition>
    <p:fade thruBlk="1"/>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1" name="矩形 10"/>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鞋墙不朽。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572451"/>
      </p:ext>
    </p:extLst>
  </p:cSld>
  <p:clrMapOvr>
    <a:masterClrMapping/>
  </p:clrMapOvr>
  <p:transition>
    <p:fade thruBlk="1"/>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4" name="矩形 3"/>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作品开头一段写赤牛村名不见经传和老高建起的农耕博物馆也未有见奇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以此来反衬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一堵万鞋墙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的惊奇感受。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第二段通过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隆重聚会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像一支浩浩荡荡的翻身奴隶大军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这两个比喻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把无生命的鞋写活了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字表达了作者的敬意。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赤着脚上课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反映出湘西的贫困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一大堆七扭八歪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又脏又瘪的鞋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反映出农村的落后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着正装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反映城市的富裕。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这篇散文运用以小见大的构思手法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通过塑造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穿之不觉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弃之不惜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的鞋这个意象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表达了深刻的主旨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形成幽默的风格</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5280554"/>
      </p:ext>
    </p:extLst>
  </p:cSld>
  <p:clrMapOvr>
    <a:masterClrMapping/>
  </p:clrMapOvr>
  <p:transition>
    <p:fade thruBlk="1"/>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本题考查分析作品结构、概括作品主题与分析作品的体裁特征和主要表现手法的能力。就本题而言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隆重聚会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作者以赤着脚上课和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一大堆七扭八歪、又脏又瘪的鞋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到开会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着正装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的变化来反映社会的进步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形成幽默的风格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形成庄重的风格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6882460"/>
      </p:ext>
    </p:extLst>
  </p:cSld>
  <p:clrMapOvr>
    <a:masterClrMapping/>
  </p:clrMapOvr>
  <p:transition>
    <p:fade thruBlk="1"/>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梁衡的散文善于运用联想、想象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请以第三段为例简要分析。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从鞋墙联想到中国革命的历史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联想到第一个驻外使馆大使临行前匆忙买一双旧皮鞋上路的情形。</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想象农村妇女纳鞋底的情景和男人们珍惜鞋子的情景等。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这些联想与想象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拓宽了思路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丰富了内容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深化了主题。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锁定文本第三段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并圈点出关键语句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想不到这个最普通的穿戴之物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经今天这样一上墙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竟牵动了每一个人的神经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一种鞋就是一个时代的标志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运用相似联想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梳理出作者联想的方向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结合联想的具体内容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体察联想的作用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尤其是对文章主旨的作用。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35394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294804"/>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作品结尾说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鞋墙不朽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这句话的含意是什么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作品以这句话结尾有什么用意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鞋子所象征的艰苦奋斗的精神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所代表的社会进步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所象征的乡愁、亲情、家等应永远缅怀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永远传承。第二问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照应题目与开头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使作品结构严谨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揭示作品的主题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表达了作者对万鞋墙的赞美之情。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一是梳理文章结构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明确文章由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的演进过程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带入语境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借以体察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的具体含义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的象征意义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体会其对文章主题的表现作用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四是从圆合首尾、呼应标题角度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体察其在文章结构方面所起的作用</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10975148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904201"/>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广东深圳二模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我读《时间简史》</a:t>
            </a:r>
            <a:r>
              <a:rPr lang="zh-CN" altLang="zh-CN" sz="2200" baseline="30000" dirty="0" smtClean="0">
                <a:solidFill>
                  <a:srgbClr val="000000"/>
                </a:solidFill>
                <a:latin typeface="NEU-BZ-S92"/>
                <a:ea typeface="宋体" panose="02010600030101010101" pitchFamily="2" charset="-122"/>
                <a:cs typeface="宋体" panose="02010600030101010101" pitchFamily="2" charset="-122"/>
              </a:rPr>
              <a:t>①</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《时间简史》这本书我读过许多遍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没有一次有收获。每一次读《时间简史》我都觉得自己是在旅游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在西藏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或者在新疆。窗外就是雪山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雪峰皑皑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陡峭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离我非常远。我清楚地知道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我这辈子都不可能登上去。但是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浪漫一点说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我为什么一定要登上去呢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再浪漫一点说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隔着窗户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远远地望着它们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这不是很好吗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73515402"/>
      </p:ext>
    </p:extLst>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9111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和霍金相比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爱因斯坦更像一个小说家。我喜欢他。在普林斯顿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爱因斯坦这样给年轻的大学生解释了相对论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一列火车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它无论有多快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都追不上光的速度。因为火车越快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它自身的质量就越大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阻力也越大。当我在一本书里读到这段话的时候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我高兴得不知所以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就差抓耳挠腮了。我居然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相对论了。理性一点说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爱因斯坦的这番话谁都能听得懂。我只能说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在爱因斯坦用火车这个意象去描绘相对论的时候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他是这个世界上最伟大的诗人。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毕加索有一个特殊的喜好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他爱读爱因斯坦。毕加索说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当我读爱因斯坦写的一本物理书时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我啥也没弄明白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它让我明白了别的东西。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毕加索说得多好啊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如果你喜欢读爱因斯坦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明白别的东西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阅读最大的魅力就在这里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我是乞丐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我向你索取一碗米饭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你给了我一张笑脸或一张电影票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你是仁慈的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慷慨的。我接受你的笑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接受你的票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并向你鞠躬致谢。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2405550"/>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对绝大多数人来说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才有这样的魅力和魄力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承担和覆盖。日升月落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春秋代序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昼夜不舍的流水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亘古沉默的荒野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鹰隼呼啸着射向天空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羊群蠕动成地上的云团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一颗从眼角滑落的泪珠有怎样的哀怨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一声自喉咙迸发的呐喊有怎样的愤懑。一切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都被母语捕捉和绾结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表达和诉说。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我骄傲于自己母语的强大的生命力。五千年的漫长历史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灾祸连绵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兵燹不绝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而一个个方块汉字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就是一块块砖石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当它们排列衔接时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便仿佛垒砌了一个广阔而坚固的壁垒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牢牢守卫了一种古老的文化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庇护了一代代呼吸沐浴着它的气息的亿兆的灵魂。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1836300"/>
      </p:ext>
    </p:extLst>
  </p:cSld>
  <p:clrMapOvr>
    <a:masterClrMapping/>
  </p:clrMapOvr>
  <p:transition>
    <p:fade thruBlk="1"/>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爱因斯坦告诉我们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并不是一个平面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有弧度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的。他这么一说我就明白了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其实就是一张阿拉伯飞毯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我们就生活在四只角都翘起来的那个飞毯里头。我要说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人类所有的快乐与悲伤都与时间和空间的限度有关。我要住更大的房子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我要开更快的汽车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我要活更长的寿命。是的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人们都渴望自己在时间和空间这两个维度上获得更大的份额。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顾拜旦是了不起的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是他建立了现代奥林匹克。现代奥林匹克精神在本质上其实就是两条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争夺更多的空间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用最短的时间去争夺最大的空间。现代奥林匹克精神的伟大之处就在这里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它不是灭绝贪婪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而是给贪婪以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也就是制定游戏的规则。于是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贪婪体面了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贪婪文明了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贪婪带上了观赏性。最关键的是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现代奥林匹克有效地规避了贪婪所带来的流血、阴谋、禁锢和杀戮。它甚至可以让争夺的双方变成永恒的朋友。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4657885"/>
      </p:ext>
    </p:extLst>
  </p:cSld>
  <p:clrMapOvr>
    <a:masterClrMapping/>
  </p:clrMapOvr>
  <p:transition>
    <p:fade thruBlk="1"/>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在我还是一个乡村儿童的时候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家里一贫如洗。可是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我母亲却有一块瑞士手表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方圆几十里之内唯一的手表。我崇拜我的母亲。任何人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只要他想知道时间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得到的建议只能是这样的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去找陈老师。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那时我以为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时间是手表内部的一个存在。等我可以和母亲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母亲却告诉我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手表的内部并没有意义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就是零件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最重要的是玻璃罩着的那个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。长针转一圈等于一分钟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短针走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等于五分钟。我母亲的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时间教育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是有效的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时间其实不是时间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它是空间。它被分成许多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。这个世界根本就没有什么时间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所谓的时间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就是被一巴掌拍扁了的汤圆。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9549440"/>
      </p:ext>
    </p:extLst>
  </p:cSld>
  <p:clrMapOvr>
    <a:masterClrMapping/>
  </p:clrMapOvr>
  <p:transition>
    <p:fade thruBlk="1"/>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我人生的第一次误机是在香港机场。那是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年代。香港机场的候机大厅里有一块特殊的表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非常大。那块透明的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是由无数的齿轮构成的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每一个齿轮都是一颗光芒四射的太阳。我终于发现了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时间其实是一根绵软的面条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它在齿轮的切点上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由这一个齿轮交递给下一个齿轮。它是有起点的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当然也有它的终点。我像一个白痴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傻乎乎的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就这样站在透明的机芯面前。我无法形容内心的喜悦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为此错过了我的航班。这是多么吊诡的一件事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表是告诉我们时间的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我一直在看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偏偏把时间忘了。是的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我从头到尾都在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那块硕大的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最终得到的却是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5326999"/>
      </p:ext>
    </p:extLst>
  </p:cSld>
  <p:clrMapOvr>
    <a:masterClrMapping/>
  </p:clrMapOvr>
  <p:transition>
    <p:fade thruBlk="1"/>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回到《时间简史》。我不知道别人是如何阅读《时间简史》的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我读得极其慢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为了一页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我会耗费几十分钟。我知道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这样的阅读不可能有所收获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它依然是必需的。难度会带来特殊的快感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这快感首先是一种调动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你被调动起来了。一个人所谓的精神历练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也一定和难度阅读有着千丝万缕的联系。一个没有经历过难度阅读的人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很难得到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《时间简史》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英国著名物理学家斯蒂芬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霍金的作品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介绍了爱因斯坦的狭义相对论以及时间、宇宙的起源等宇宙学。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911850"/>
      </p:ext>
    </p:extLst>
  </p:cSld>
  <p:clrMapOvr>
    <a:masterClrMapping/>
  </p:clrMapOvr>
  <p:transition>
    <p:fade thruBlk="1"/>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下列对文章相关内容和艺术特色的分析鉴赏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开头以雪山的美丽、圣洁来形容《时间简史》的魅力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以雪山的遥远、不可攀登来表明作者因无法理解此书而沮丧的心情。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相比霍金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作者更喜欢爱因斯坦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因为爱因斯坦既能像小说家一样通俗生动地讲述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又能像诗人一样借形象来传达深意。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文中引述他人观点、描写个人感悟与经历的大量文字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看似与题目无关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其实都属于对《时间简史》一书的阐释与补充。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回到《时间简史》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点题并照应开头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还包含了言外之意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之前已经历过遥远的精神漫游。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1935827"/>
      </p:ext>
    </p:extLst>
  </p:cSld>
  <p:clrMapOvr>
    <a:masterClrMapping/>
  </p:clrMapOvr>
  <p:transition>
    <p:fade thruBlk="1"/>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本题考查内容理解的能力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沮丧的心情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作者对于读不懂《时间简史》并没有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沮丧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把握人物情感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分析常用手法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错在前面的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更喜欢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文中并没有提到作者对霍金的态度。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把握文章写作思路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对《时间简史》一书内容的阐释与补充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。作者说了自己读此书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不可能有所收获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既然没有读懂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阐释与补充就无从谈起。文章围绕着读《时间简史》而明白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这一线索来展开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那些文字是由此书引发的别的思考与感悟。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理解句子的深层含义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6706463"/>
      </p:ext>
    </p:extLst>
  </p:cSld>
  <p:clrMapOvr>
    <a:masterClrMapping/>
  </p:clrMapOvr>
  <p:transition>
    <p:fade thruBlk="1"/>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的认识先后经历了哪些变化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请根据文本简要说明。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时间是手表内部的一个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存在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时间是空间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被分成了许多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时间意味着别的东西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时间有起点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也有终点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时间与空间都是有弧度的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人的欲望与时间和空间有关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应为此制定规则。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本题考查概括文章内容的能力。首先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应从文章的表现手法入手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梳理对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抓住核心要素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按序呈现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分点陈述。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615484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这样的阅读不可能有所收获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为什么作者坚持认为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它依然是必需的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请结合全文具体分析。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这样的阅读是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因为有意外的、别的收获。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不懂得作者收获了对阅读魅力的领悟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对时空本质的理解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对童年往事的追忆等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体会到书本之外的‘别的快乐’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获得了特殊的阅读快感。〔或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作者思维变得活跃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状态被调动起来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想到了爱因斯坦、毕加索、顾拜旦等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获得特殊的快感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获得了阅读的精神磨砺。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作者耗费大量的时间与精力来读此书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明知难以读懂仍坚持不懈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获得精神的磨炼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得到别的乐趣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这正是阅读的魅力</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731505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3" name="圆角矩形 12">
            <a:hlinkClick r:id="rId4"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5"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3" action="ppaction://hlinksldjump"/>
          </p:cNvPr>
          <p:cNvSpPr/>
          <p:nvPr/>
        </p:nvSpPr>
        <p:spPr>
          <a:xfrm>
            <a:off x="4200867" y="698502"/>
            <a:ext cx="737243" cy="288000"/>
          </a:xfrm>
          <a:prstGeom prst="roundRect">
            <a:avLst>
              <a:gd name="adj" fmla="val 0"/>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40">
            <a:hlinkClick r:id="rId8" action="ppaction://hlinksldjump"/>
          </p:cNvPr>
          <p:cNvSpPr txBox="1"/>
          <p:nvPr/>
        </p:nvSpPr>
        <p:spPr>
          <a:xfrm>
            <a:off x="6863510" y="708893"/>
            <a:ext cx="800219"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萃取高招</a:t>
            </a:r>
            <a:endParaRPr lang="zh-CN" altLang="en-US" sz="1200" dirty="0">
              <a:solidFill>
                <a:schemeClr val="bg1">
                  <a:lumMod val="75000"/>
                </a:schemeClr>
              </a:solidFill>
              <a:latin typeface="+mj-ea"/>
              <a:ea typeface="+mj-ea"/>
            </a:endParaRPr>
          </a:p>
        </p:txBody>
      </p:sp>
      <p:sp>
        <p:nvSpPr>
          <p:cNvPr id="19" name="TextBox 3">
            <a:hlinkClick r:id="rId9"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本题考查理解文章主旨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挖掘文本丰富内涵的能力。就本题而言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应梳理文本结构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概括文段大意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还原语境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圈定相关语段。再次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分析语段层次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尤其要关注语段结尾语句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联系前文对答案进行整合。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1168464"/>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童年在农村度过。记事不久的年龄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有一年夏天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大人在睡午觉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我独自走出屋门到外面玩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追着一只蹦蹦跳跳的兔子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不小心走远了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一直走进村外一片茂密的树林中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迷路了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害怕得大哭。但四周没有人听到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只好在林子里乱走。过了好久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终于从树干的缝隙间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望见了村头一户人家的屋檐。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一颗悬空的心倏地落地了。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对于长期漂泊在外的人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母语熟悉的音调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带给他的正应该是这样的一种返归家园之感。一个汉语的子民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寄居他乡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母语便是故乡的方言土语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置身异国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母语便是方块的中文汉字。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官秩加身应谬得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乡音到耳是真归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母语的最为具体直观的形式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甚至关联到了存在的确凿感。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4540880"/>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因为时时相与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反而熟视无睹。</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就像对于一尾悠然游弋的鱼儿</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水的环抱和裹挟是自然而然的</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不需要去意识和诘问的。但一当因某种缘故离开了那个环境</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就会感受到置身盛夏沙漠中般的窒息。被拘禁于全然陌生的语言中</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一个人也仿佛涸辙之鲋</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最渴望母语的濡沫。那亲切的音节声调</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是一股直透心底的清凉水流。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每一种语言的子民们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在自己母语的河流中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泅渡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创造出灿烂的文化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并经由翻译传播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成为说着不同语言的人们共同的精神财富。以诗歌为证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《鲁拜集》中波斯大诗人伽亚谟及时行乐的咏叹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和《古诗十九首》里汉代中国人生命短暂的感喟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贯串了相通的哲学追问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中世纪的意大利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彼特拉克对心上人劳拉的十四行诗倾诉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和晚唐洛阳城里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李商隐写给不知名恋人的无题七律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或者隽永清新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或者宛转迷离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各有一种入骨的缠绵。让不同的语言彼此尊重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在交流中使各自的美质得到彰显和分享。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6723797"/>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热爱来自母亲的舌尖上的声音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应该被视为一个人的职责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他的伦理的基点。他可以走向天高地阔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但母语是他的出发地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是他不断向前伸延的生命坐标轴线上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那一处不变的原点。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原载《光明日报》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4427577"/>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519846"/>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诗云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人间春色江山丽。状物抒怀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始终是散文不变的使命。对散文而言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一般要先搞清楚文体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是写人散文还是叙事散文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如果是写人散文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就要考虑如下问题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写了什么人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怎样写的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用了什么样的方法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写得效果如何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表现了什么样的主题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如果是写景散文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我一贯用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法阅读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何种景色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何种特征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三问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什么方法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四问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效果如何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诘问之下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焉有漏网之鱼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张栋杰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3473129" y="677115"/>
            <a:ext cx="2197742" cy="2842731"/>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作者回忆童年迷路的经历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在文中有什么作用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用孩子迷路比喻游子离开母语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强调母语给人带来的庇护感和安全感。</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屋檐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引出下面的议论。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本题考查分析句段作用的能力。作答此类题目可以从内容和结构两个方面考虑。就内容上来说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这一经历是一种比喻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对于长期漂泊在外的人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母语熟悉的音调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带给他的正应该是这样的一种返归家园之感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一句所说。从结构上来说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该段中的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一词恰到好处地呼应了题目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而且引出下文的议论。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06421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赏析文中画线的文字。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运用比喻、对比等手法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揭示出人和母语之间生死难离的关系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使事理具象化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本题考查赏析句子的能力。作答此类题目可以从修辞运用、内容表达、感情抒发等方面入手。本处画线句子把人比作鱼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而且把置身于母语环境中和脱离这种环境进行了对比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生动形象地表现出人和母语之间的密切关系。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344627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作者深情地诠释了母语的多重意义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请结合全文加以概括。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母语可以拉近彼此关系。</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母语最早打通人与世界的联系。</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母语可以自由地抒情状物。</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母语包蕴文化基因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守卫民族文化。</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母语给人以家的归宿感。</a:t>
            </a: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各民族用自己的母语创造了人类共同的精神财富。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本题考查归纳内容要点的能力。题目要求概括母语的多重意义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而且提示我们要从全文考虑。解答此类题目需要找准答题区间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进行归纳概括。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804336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下列对文章的理解与分析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不正确的两项是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文中引用英语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mother tongue,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是为了引出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妈妈的舌头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这一形象说法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强调母语的温馨可亲。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羽毛上的光色一样的波动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青瓷上的釉彩一般的韵味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来形容母语的微妙和玄奥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是说母语宜于意会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难以言传。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文中引用阿里巴巴的故事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旨在说明封存在语言中的文化基因如珠宝般珍贵。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文中列举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昼夜不舍的流水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亘古沉默的荒野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一颗从眼角滑落的泪珠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等意象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意在说明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只有用母语才能准确言说它们的内在情韵。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文章融记叙、议论、抒情为一体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引经据典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华美而不失厚重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有较深的文化意蕴。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4705611"/>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此题考查对文章内容与手法的理解分析能力。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诗作为浓缩提炼过的语言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是语言的极致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它们宜于意会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。也就是说诗歌是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宜于意会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难以言传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文中引用阿里巴巴的故事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旨在说明语言仿佛阿里巴巴的山洞里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藏着稀世的珍宝。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2506098"/>
      </p:ext>
    </p:extLst>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散文是一种自由、灵活的抒写见闻感受的文体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通过精粹、亲切、随性、丰富多样的形式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来表现作者对人生或自然的感悟。散文有广义与狭义之分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广义散文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是指除小说、诗歌、戏剧以外的所有具有文学性的散体文章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狭义散文则指文艺性散文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是一种以记叙或抒情为主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运用生动形象的语言描摹社会生活中的人、事、景、物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深入挖掘其中的内涵、哲理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表达对自然、社会、人生的感悟的文体。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散文的分类。一是叙事写人散文。偏重于记人的散文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则以人物为中心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抓住人物的性格特征进行粗线条勾勒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偏重表现人物的基本气质、性格和精神面貌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其中人物形象是否真实是这类散文与小说的区别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叙事散文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则以事件发展为线索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偏重对事件的叙述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可以是一个有头有尾的故事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也可以是几个片段的剪辑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叙事中倾注作者真挚的感情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不要求情节完整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是这类散文与小说在叙事上的最显著区别。二是抒情散文。注重表达作者的思想感受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抒发作者的思想感情的散文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多采用象征、比兴、拟人等方法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通过对外在形象的描绘来传达作者的情思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因此借景抒情和托物言志是这类散文最常用的手法。三是议论散文。以议论为主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借助某种形象说理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或直接发表议论的散文被称为议论散文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又叫说理散文或哲理散文。它既有生动的形象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又有严密的逻辑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既要以情动人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又要以理服人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熔形、情、理于一炉。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36137099"/>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散文的特点。一是真实。散文取材于真人真事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抒写真情实感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决不仰仗虚构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这是散文的首要特点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也是和小说、戏剧的首要区别。取材于某个重大历史事件和重要历史人物的散文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整体与细节均不允许失实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一般散文则可在真人真事的基础上作局部细节的艺术加工。二是真挚。散文是作者感情的产物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注重表现真实的生活感受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具有强烈的抒情性。三是短小。首先是篇幅短小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其次是以小见大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见微知著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观古今于须臾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抚四海于一瞬。四是随性。散文取材广泛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宇宙之大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苍蝇之微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均可入文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体式多样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书信体、日记体、论语体、纪传体均可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方法多样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可议论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可抒情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并且多用想象和联想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但均应恪守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形散神聚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的原则。五是华美。散文亦被称为美文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以绘画的眼光和技法写景状物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构架生活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富有诗情画意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散文语言骈散兼用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长短结合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有自然、和谐的旋律之美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散文以绘画美、音乐美、诗意美、品质美使读者愉悦、陶醉。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8059901"/>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3130530"/>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散文的线索。散文的线索多姿多态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有情感线索、物象线索、人物线索、思绪线索、时间线索、空间线索、游踪线索等</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47245085"/>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8946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散文的结构。结构是散文内部的组织架构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包括线索、脉络、层次与段落、过渡与照应、开头与结尾等。结构往往体现作者的思路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而思路是作者写作时的思维流程及走向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表现为先写什么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采取何种方式等。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统摄全文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点明题旨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提示线索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开头的作用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总领全文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开篇点题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为下文作铺垫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引人注意。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过渡段的作用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总结上文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内容转换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表达方式转换。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结尾段的作用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圆合首尾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收束全文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留有空白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回味深长。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线索的作用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贯串全文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把人物和事件有机地连在一起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使文章条理清晰。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9249020"/>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89369978"/>
              </p:ext>
            </p:extLst>
          </p:nvPr>
        </p:nvGraphicFramePr>
        <p:xfrm>
          <a:off x="508000" y="737884"/>
          <a:ext cx="8128000" cy="5910694"/>
        </p:xfrm>
        <a:graphic>
          <a:graphicData uri="http://schemas.openxmlformats.org/presentationml/2006/ole">
            <mc:AlternateContent xmlns:mc="http://schemas.openxmlformats.org/markup-compatibility/2006">
              <mc:Choice xmlns:v="urn:schemas-microsoft-com:vml" Requires="v">
                <p:oleObj spid="_x0000_s1063" name="文档" r:id="rId4" imgW="4055584" imgH="2948926" progId="Word.Document.12">
                  <p:embed/>
                </p:oleObj>
              </mc:Choice>
              <mc:Fallback>
                <p:oleObj name="文档" r:id="rId4" imgW="4055584" imgH="2948926" progId="Word.Document.12">
                  <p:embed/>
                  <p:pic>
                    <p:nvPicPr>
                      <p:cNvPr id="0" name=""/>
                      <p:cNvPicPr/>
                      <p:nvPr/>
                    </p:nvPicPr>
                    <p:blipFill>
                      <a:blip r:embed="rId5"/>
                      <a:stretch>
                        <a:fillRect/>
                      </a:stretch>
                    </p:blipFill>
                    <p:spPr>
                      <a:xfrm>
                        <a:off x="508000" y="737884"/>
                        <a:ext cx="8128000" cy="5910694"/>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3"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形象主题。散文主题指作品中所表现的中心思想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是散文的神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包括文章核心内容、作者写作意图、作者感悟思考、形象意境意义。散文形象指散文中的人物形象与景物形象。人物形象多在特定的场景中出现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通过人物神态、笑容、动作、心理、语言、细节等表现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景物形象指作品中的具体景物或事物形象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主要出现在托物言志或写景状物的抒情散文中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它往往包含着作者或作品中人物的思想感情。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表达技巧。表达技巧是一个很复杂的概念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包括抒情手法、描写手法、修辞手法、表现手法、结构手法等。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7894772"/>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991119"/>
            <a:ext cx="8128000" cy="578004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母亲的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宗教</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我怎么也想不明白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我们坐在自家的屋子吃菜豆子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远在对门园子里的菜豆怎么看得见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怎么看不见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风就来了。我看见风从对门过来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进了我家的方格子木窗。风是庄稼们的眼光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还是她们的听觉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我不作声了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我们规规矩矩地等父亲回来。时候过了晌午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屋背后有山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山背后有田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父亲赶着孱弱的水牛在哦起哦起地犁田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不犁完那块二三亩的蛇湾丘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父亲是不会回来的。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我们的肚子早饿了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平时母亲会让我们先吃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今天不。今天既不是观音菩萨的生日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也不是我爷爷的忌日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只是吃今年的第一道蔬菜。母亲说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要等父亲先尝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菜豆子才肯结的。谁先尝谁后尝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蔬菜们怎么知道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怎么不晓得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天地万物都是有灵心的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她们什么都晓得。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菜豆子是报春最早的蔬菜吧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她们长得那么快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长得那么美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当然也有因由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母亲厚待乃至厚爱她们。她们下地之初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母亲就烧了草皮山灰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与大粪一起搅拌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母亲用手抓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一兜一兜散播。你知道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那山灰掺粪便多肥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那味道有多重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三五天那手依然不可闻的。母亲曾经叫我抓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我找了一副手套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母亲一巴掌拍过来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你对庄稼这么不敬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我见过母亲抢肥。牛吃草吃饱后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后面会跟着好几个叔伯婶嫂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他们有的拿笸箩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有的拿灰斗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有的拿撮箕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虎视眈眈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等牛拉屎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牛尾巴一翘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一哄而上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谁抢得归谁。那次我母亲没拿工具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一头牛要拉了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母亲一个箭步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拉起上衣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全兜了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脸上都星星点点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母亲以胜利者的姿态哈哈笑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一路兜着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倒在自家的菜园子里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那菜园子里正长着菜豆子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那一坨的菜豆子长得格外茂盛。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22386164"/>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466"/>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母亲不太信神。隔壁的三奶奶信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三奶奶时时刻刻手上都拿着一副卦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砌房子出远门这些大事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要打卦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就是扛锄头去锄麦子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也要打一卦问神仙宜不宜动土。母亲从不打卦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父亲不在家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端午、中秋乃至元旦、春节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母亲都有可能不给祖宗上香。母亲信另外一种神灵。母亲下红薯种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挑选阳光热烈的晌午。晌午时分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人都回去吃饭了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鸟们也回去午休了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母亲便领着一帮孩子上园子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闷着挖土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不说话。总是有那么几个迟归的婶娘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这时节还在野外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碰到母亲总要喊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刘婶子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还不回去啊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母亲平时很热情的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此刻却装聋作哑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不应人。母亲说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不能应人的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鸟就晓得了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鸟就来啄种了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老鼠就听到了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老鼠就来偷吃了。鸟是走世界走江湖的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它见多识广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它有本事到哪里都能活下去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话语能力肯定超人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老鼠是土著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祖祖辈辈生活在我们这里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懂得我们的方言不是一件很怪的事情。有鸟嗖的一声带着哨音飞过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母亲就举头打了一个手势</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6775705"/>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2474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我到现在也不明白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母亲的这个手势与鸟做了一次什么交流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所有的宗教里头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都会存在一些神秘莫解的东西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母亲也一定会有。我们的红薯或者小麦在此之后确实平安无事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都蓬勃生长。对门的伯母与屋背后的婶娘每次下完种回来没几天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骂老鼠偷吃了红薯种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骂麻雀把麦子啄了个稀烂。母亲从来没这回事。这是超然于我们感官之外的神秘力量。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对门的伯母与后面的婶娘喜欢骂。她们喜欢在菜上做记号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一旦蔬菜丢了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就拿一块虬树菜板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拿一把厚钝菜刀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砍一下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骂一句。母亲不骂人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我家的菜圈子也经常失窃。母亲说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菜园子是不能骂人的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那些恶话毒誓口里骂出来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落到土里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会变成虫子咬菜。母亲的菜十分光鲜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毫无瑕疵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即或是天生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的苦瓜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也比别人家的光滑。我老家有个说法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人太恶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养个崽都是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实屁眼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8943107"/>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像所有的教徒一样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母亲虔诚地修炼自己的内心。每一年新鲜蔬菜上桌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母亲都要请父亲先尝。鸡爪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母亲夹给父亲吃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那是因为要父亲扒财喜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新鲜蔬菜叫父亲先吃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是叫我们孝敬。竹子有上节下节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人有尊长晚幼。忠信孝悌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与人为善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那些蔬菜们大概在她们种子时节就考察了我母亲的品性的吧。开春的菜豆子也许这么喊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铁道冲的刘婶子家是个好人家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我们都去她家吧。菜豆子一声喊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蔬菜们便纷纷响应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结伴来了。我们家的南瓜都有一抱大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个个都像弥勒佛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我们家的冬瓜站起来有人高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一排排靠在屋墙上像十八罗汉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一线一线地吊串串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像春天密密麻麻的雨脚。年年都是这样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我家蔬菜大丰收。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5566169"/>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我家的碓屋有个神龛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正中端坐着我的爷爷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爷爷旁边有一只青瓷坛子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里头装的都是种子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辣椒种子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玉米种子以及南瓜、线瓜、高粱种子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她们被母亲分门别类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用红布包裹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一层一层地放在坛子里。神龛的后面是我家的柴火灶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在寒冷的腊月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我家在这里煮猪潲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蒸饭炒菜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天天有薪火燃烧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种子们在这里既享受春天般的温暖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又歆享母亲宗教般的供奉。这是母亲的宗教。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是母亲的宗教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也是我们农耕民族子民的宗教吧。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选自《中国经济时报》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1653777"/>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下列对作品有关内容的分析和概括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《母亲的宗教》内容上渗透着浓厚的乡土风味、乡风民俗。如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母亲抢牛粪肥、伯母婶娘拿砧板砍菜刀骂人等事例极富乡土气息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读来让人倍感亲切。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《母亲的宗教》注重细微处写人。第三段从动作、外貌、神态等方面生动形象地写出了母亲抢粪肥的情景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表现母亲对庄稼的厚爱和作为乡村农妇的狭隘心理。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本文善于运用对比的艺术手法。如第五段将婶娘骂老鼠和麻雀与母亲的不骂形成对比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凸显了母亲把庄稼作为根植在她心中的神圣宗教的信仰。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作者遣词造句十分讲究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具有独特的语言风格。如第六段末尾运用了三个比喻句生动形象地描写了母亲蔬菜大丰收的情景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语言含蓄隽永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典雅洗练。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9360728"/>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母亲的宗教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虽然表现了母亲对土地和庄稼有深厚的感情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对人情世故有自己独到的见解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但使全文笼罩了一层浓厚的唯心主义宿命论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让读者感悟到心诚则事成。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本题考查对文本思想内容和艺术特色的分析和鉴赏能力。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作为乡村农妇的狭隘心理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主观臆断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语言含蓄隽永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典雅洗练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应为直接直白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通俗易懂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笼罩了一层浓厚的唯心主义宿命论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为无中生有。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08149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wipe(down)">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文章开头写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我们规规矩矩地等父亲回来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有何作用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本题考查分析理解文中重要句子的作用的能力。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我们规规矩矩地等父亲回来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包含如下要素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规规矩矩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等父亲回来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指母子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规规矩矩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指态度情感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等父亲回来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交代对象。结合文句分析作答即可。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等父亲回家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是要父亲先尝今年的第一道菜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表现了母亲对辛勤劳作的父亲的尊重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教育孩子学会孝敬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更好地突出了母亲的品性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母亲认为父亲先尝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菜豆子才肯结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规规矩矩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营造了一种庄严而虔诚的氛围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表现了母亲对庄稼的虔诚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从结构上看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为了引出下文母亲虔诚对待庄稼的内容。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79239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wipe(down)">
                                      <p:cBhvr>
                                        <p:cTn id="7" dur="500"/>
                                        <p:tgtEl>
                                          <p:spTgt spid="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wipe(down)">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4179005581"/>
              </p:ext>
            </p:extLst>
          </p:nvPr>
        </p:nvGraphicFramePr>
        <p:xfrm>
          <a:off x="508000" y="697717"/>
          <a:ext cx="8128000" cy="6146103"/>
        </p:xfrm>
        <a:graphic>
          <a:graphicData uri="http://schemas.openxmlformats.org/presentationml/2006/ole">
            <mc:AlternateContent xmlns:mc="http://schemas.openxmlformats.org/markup-compatibility/2006">
              <mc:Choice xmlns:v="urn:schemas-microsoft-com:vml" Requires="v">
                <p:oleObj spid="_x0000_s2087" name="文档" r:id="rId4" imgW="4055584" imgH="3066307" progId="Word.Document.12">
                  <p:embed/>
                </p:oleObj>
              </mc:Choice>
              <mc:Fallback>
                <p:oleObj name="文档" r:id="rId4" imgW="4055584" imgH="3066307" progId="Word.Document.12">
                  <p:embed/>
                  <p:pic>
                    <p:nvPicPr>
                      <p:cNvPr id="0" name=""/>
                      <p:cNvPicPr/>
                      <p:nvPr/>
                    </p:nvPicPr>
                    <p:blipFill>
                      <a:blip r:embed="rId5"/>
                      <a:stretch>
                        <a:fillRect/>
                      </a:stretch>
                    </p:blipFill>
                    <p:spPr>
                      <a:xfrm>
                        <a:off x="508000" y="697717"/>
                        <a:ext cx="8128000" cy="6146103"/>
                      </a:xfrm>
                      <a:prstGeom prst="rect">
                        <a:avLst/>
                      </a:prstGeom>
                    </p:spPr>
                  </p:pic>
                </p:oleObj>
              </mc:Fallback>
            </mc:AlternateContent>
          </a:graphicData>
        </a:graphic>
      </p:graphicFrame>
    </p:spTree>
    <p:extLst>
      <p:ext uri="{BB962C8B-B14F-4D97-AF65-F5344CB8AC3E}">
        <p14:creationId xmlns:p14="http://schemas.microsoft.com/office/powerpoint/2010/main" val="3449282319"/>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理解文中最后一段话的含意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并联系实际探究其现实意义。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本题考查探究文本主旨的能力。最后一段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是……也是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由点及面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分析含义时应兼顾母亲和作者。探究要联系自身的生活、学习和当时的社会现实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表达自己对此的深层思考。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0731079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母亲以宗教般的情怀虔诚地对待庄稼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故而说庄稼是母亲的宗教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单纯而丰饶的生命体验来自村庄和田野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而庄稼又维系着农耕民族的鲜活生命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表现出作者对乡土和农耕文化的眷恋与宗教般的虔诚之心。探究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无论对学习、工作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还是对生活都需要有一种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才能对学习扎扎实实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才能对工作兢兢业业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唯其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才能生活得有滋有味。要做到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一定要虔诚地修炼自己的内心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做一个有内涵有品性的人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做一个有教养的人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是对生活最恰当的态度。</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当人们不断涌向喧嚣的城市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而逐渐远离乡村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乡村的淳朴与原始诗意正渐行渐远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民族生活中那些朴素的场景和思想也即将消失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我们需要重新审视当下的城市文化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去感悟乡土生活的岁月诗意与心灵之美。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4099288"/>
      </p:ext>
    </p:extLst>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4" name="圆角矩形 13">
            <a:hlinkClick r:id="rId5"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0" name="圆角矩形 19">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2" name="圆角矩形 21">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2724265"/>
            <a:ext cx="8128000" cy="166346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细处切入理层次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一是关键词语、关键语句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二是文章标题、文章注释、文章作者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三是场景、镜头、动作等细节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四是文章开头、收束、过渡句等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五是文中具体形象的描绘特点等。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1094985"/>
      </p:ext>
    </p:extLst>
  </p:cSld>
  <p:clrMapOvr>
    <a:masterClrMapping/>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991119"/>
            <a:ext cx="8128000" cy="578004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概括主题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我们的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裁缝店</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裁缝和裁缝店越来越少了。但在喀吾图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生活迥然不同。这是游牧地区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人们体格普遍高大宽厚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再加上常年的繁重劳动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很多人身体都有着不同程度的变形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只有量身订做的衣服才能穿得平展。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我们租的店面实在太小了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十来个平方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中间拉块布帘子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前半截做生意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后半截睡觉、做饭。但这样的房间一烧起炉子来便会特别暖和。很多个那样的日子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狂风呼啸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昏天暗地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小碎石子和冰雹砸在玻璃窗上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啪啪啪啪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响个没完没了……但我们的房子里却温暖和平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锅里炖的风干羊肉溢出的香气一波一波地滚动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墙皮似乎都给香得酥掉了。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055205"/>
      </p:ext>
    </p:extLst>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我们还养了金鱼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每当和顾客讨价还价相持不下时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我们就请他们看金鱼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这样的精灵实在是这偏远荒寒地带最不可思议的尤物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清洁的水和清洁的美艳在清洁的玻璃缸里曼妙地闪动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透明的尾翼和双鳍缓缓在水中张开、收拢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携着音乐一般……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等他们回过神来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再谈价钱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口气往往会软下去许多。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当地男人们很少进店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最固执的是一些老头儿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偶尔来一次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取了衣服却死活不愿试穿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即使试了也死活不肯照镜子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你开玩笑地拽着他往镜子跟前拖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让他亲眼看一看这身衣服多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漂亮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可越这样他越害羞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双手死死捂着脸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快要哭出来似的。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女人们就热闹多了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三三两两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不做衣服也时常过来瞅一瞅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看我们有没有进新的布料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如果有了中意的一块布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未来三个月就一边努力攒钱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一边再三提醒我们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一定要给她留一块够做一条裙子的。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3361382"/>
      </p:ext>
    </p:extLst>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库尔马罕的儿媳妇也来做裙子了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她的婆婆拎只编织袋跟在后面。量完尺寸我们让她先付订金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这个漂亮女人二话不说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从婆婆拎着的袋子里抓出三只鸡来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三只鸡嘛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换条裙子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够不够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她订的是我们最新进的晃着金色碎点的布料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这块布料一挂出来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村子里几乎所有的年轻媳妇都跑来做了一条裙子。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不要让公公知道啊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公公嘛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小气嘛。给他知道了嘛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要当当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唠叨、责怪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婆婆知道就没事了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婆婆嘛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好得很嘛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她说着揽过旁边那矮小的老妇人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地亲一口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裙子做好了嘛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我们两个嘛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你一天我一天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轮流换着穿嘛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她的婆婆轻轻嘟囔一句什么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露出长辈才有的笑容。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但是我们要鸡干什么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但是我们还是要了</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5261643"/>
      </p:ext>
    </p:extLst>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还有的人自己送布来做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衣服做好后却凑不够现钱来取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只好挂在我家店里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一有空就来看一看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试穿一下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再叹着气脱下来挂回原处。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有个小姑娘的一件小花衬衣也在我们这儿挂着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加工费也就八元钱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可她妈妈始终凑不出来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小姑娘每天放学路过我家店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都会进来捏着新衣服摸了又摸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不厌其烦地给同伴介绍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穿衬衣的季节都快过去了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可它还在我们店里挂着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我们先受不了了。有一天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这孩子再来看望她的衣服时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我们就取下来让她拿走。小姑娘惊喜得不敢相信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在那儿不知所措地站了好一会儿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才慢吞吞挪出房子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然后转身飞快跑掉</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0626111"/>
      </p:ext>
    </p:extLst>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裁缝的活不算劳累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就是太麻烦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量体、排料、剪裁、锁边、配零料、烫粘合衬、合缝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做成后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还得开扣眼、钉扣子、缝垫肩、缲裤边。浅色衣服还得洗一洗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缝纫机经常加油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难免会染脏一点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而且烙铁也没有电熨斗那么干净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黑黑的煤灰就从气孔漾出来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沾得到处都是。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从我们当裁缝的第一天起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就发誓一旦有别的出路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死也不会再干这个了。但假如有一天不做裁缝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我们还是得想办法赚钱过日子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过同样辛苦的生活。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可能干什么都一样的吧</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是这样的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帕孜依拉来做衬衣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我们给她弄得漂漂亮亮的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她穿上以后高兴得在镜子面前转来转去地看。但是我立刻发现袖子那里有一点不平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就殷勤地劝她脱下来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烧好烙铁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地一家伙下去……烫糊一大片……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4261889"/>
      </p:ext>
    </p:extLst>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我们商量了半天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把糊的地方裁掉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用同样的布接了一截子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将袖口做大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呈小喇叭的样式敞开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还钉上了漂亮的扣子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最后又给它取了个名字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马蹄袖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但是后来……几乎全村的年轻女人都把衬衣袖子裁掉一截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跑来要求我们给她们加工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马蹄袖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干裁缝真的很辛苦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但那么多事情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一针一线的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不是说拆就能拆得掉。当我再一次把一股线平稳准确地穿进一个针孔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总会在一刹那想通很多事情。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0353669"/>
      </p:ext>
    </p:extLst>
  </p:cSld>
  <p:clrMapOvr>
    <a:masterClrMapping/>
  </p:clrMapOvr>
  <p:transition>
    <p:fade thruBlk="1"/>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【文本概览】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本文主要叙写了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在喀吾图经营一家裁缝店的寻常事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作者善于借小故事来表达情感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如很多女人做衣服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或因为贫穷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或因为喜爱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或因为爱美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既有裁缝做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马蹄袖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温馨的插曲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也含有一种对质朴人情的认同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表现了她们对生活的热爱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而一针一线辛苦踏实的劳动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才是平稳真切的生活感受。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066361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991119"/>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窗子</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以外</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徽因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话从哪里说起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等到你要说话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什么话都是那样渺茫地找不到个源头。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就在我眼帘底下坐着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是四个乡下人的背影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一个头上包着黯黑的白布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两个褪色的蓝布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又一个光头。他们支起膝盖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半蹲半坐的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在溪沿的短墙上休息。每人手里一件简单的东西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一个是白木棒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一个篮子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那两个在树荫底下我看不清楚。无疑地他们已经走了许多路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再过一刻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抽完一筒旱烟以后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是还要走许多路的。兰花烟的香味频频随着微风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袭到我官觉上来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模糊中还有几段山西梆子的声调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虽然他们坐的地方是在我廊子的铁纱窗以外。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永远是窗子以外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不是铁纱窗就是玻璃窗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总而言之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144797"/>
            <a:ext cx="22878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【文脉梳理】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图片 13"/>
          <p:cNvPicPr>
            <a:picLocks noChangeAspect="1"/>
          </p:cNvPicPr>
          <p:nvPr/>
        </p:nvPicPr>
        <p:blipFill>
          <a:blip r:embed="rId10"/>
          <a:stretch>
            <a:fillRect/>
          </a:stretch>
        </p:blipFill>
        <p:spPr>
          <a:xfrm>
            <a:off x="1259632" y="1674568"/>
            <a:ext cx="6762984" cy="4373058"/>
          </a:xfrm>
          <a:prstGeom prst="rect">
            <a:avLst/>
          </a:prstGeom>
        </p:spPr>
      </p:pic>
    </p:spTree>
    <p:extLst>
      <p:ext uri="{BB962C8B-B14F-4D97-AF65-F5344CB8AC3E}">
        <p14:creationId xmlns:p14="http://schemas.microsoft.com/office/powerpoint/2010/main" val="629471499"/>
      </p:ext>
    </p:extLst>
  </p:cSld>
  <p:clrMapOvr>
    <a:masterClrMapping/>
  </p:clrMapOvr>
  <p:transition>
    <p:fade thruBlk="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5" name="矩形 24"/>
          <p:cNvSpPr>
            <a:spLocks noChangeAspect="1"/>
          </p:cNvSpPr>
          <p:nvPr/>
        </p:nvSpPr>
        <p:spPr>
          <a:xfrm>
            <a:off x="508000" y="98478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下列对文本相关内容和艺术特色的分析鉴赏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不正确的一项是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作为游牧地区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喀吾图与城市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生活迥然不同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读者由这一点出发会感受到裁缝店里的寻常事别有趣味。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养金鱼可以成为裁缝店独特的生意经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是因为金鱼转移了顾客的注意力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让他们在美的愉悦里一改平日的斤斤计较。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作者善于借小故事来表达情感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比如接受女顾客以鸡换衣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既是对她个人爱美之心的赞赏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也含有一种对质朴人情的认同。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本文记述了裁缝生活中温馨的插曲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但并没将这种生活过于浪漫化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一针一线辛苦踏实的劳动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才是平稳真切的生活感受。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本题重点考查对作品的分析及鉴赏能力。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养金鱼并不是生意经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看金鱼转移了顾客的注意力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并没有让他们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一改平日的斤斤计较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931718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xEl>
                                              <p:pRg st="5" end="5"/>
                                            </p:txEl>
                                          </p:spTgt>
                                        </p:tgtEl>
                                        <p:attrNameLst>
                                          <p:attrName>style.visibility</p:attrName>
                                        </p:attrNameLst>
                                      </p:cBhvr>
                                      <p:to>
                                        <p:strVal val="visible"/>
                                      </p:to>
                                    </p:set>
                                    <p:animEffect transition="in" filter="wipe(down)">
                                      <p:cBhvr>
                                        <p:cTn id="7"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理解文本的内容和技巧可在整体感知小说内容的基础上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从小说的人物、故事情节、环境三个角度分析。解答本题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首先应根据小说的三要素把握小说的故事梗概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比如有哪些人物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主人公是谁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主要情节是什么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写了什么事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体现了人物什么特点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表现了什么主旨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塑造人物形象的过程中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使用了哪些方式。选项中如涉及这些方面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就应该到文中找一找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看这些分析是否有问题。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5495984"/>
      </p:ext>
    </p:extLst>
  </p:cSld>
  <p:clrMapOvr>
    <a:masterClrMapping/>
  </p:clrMapOvr>
  <p:transition>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114353"/>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白鹿原上奏响一支老腔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我第一次看老腔演出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是前两三年的事。朋友跟我说老腔如何如何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我却很难产生惊诧之类的反应。因为尽管我在关中地区生活了几十年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却从来没听说过老腔这个剧种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可见其影响的宽窄了。开幕演出前的等待中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作曲家赵季平也来了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打过招呼握过手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他在我旁边落座。屁股刚挨着椅子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他忽然站起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匆匆离席赶到舞台左侧的台下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和蹲在那儿的一位白头发白眉毛的老汉握手拍肩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异常热乎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又与白发白眉老汉周围的一群人逐个握手问好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想必是打过交道的熟人了。我在入座时也看见了白发白眉老汉和他跟前的十多个人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一眼就能看出他们都是地道的关中乡村人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也就能想到他们是某个剧种的民间演出班社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也未太注意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120299"/>
      </p:ext>
    </p:extLst>
  </p:cSld>
  <p:clrMapOvr>
    <a:masterClrMapping/>
  </p:clrMapOvr>
  <p:transition>
    <p:fade thruBlk="1"/>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99111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赵季平重新归位坐定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便很郑重地对我介绍说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这是华阴县的老腔演出班社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老腔是很了不得的一种唱法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尤其是那个白眉老汉……老腔能得到赵季平的赏识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我对老腔便刮目相看了。再看白发白眉老汉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安静地在台角下坐着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我突然生出神秘感来。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轮到老腔登台了。大约八九个演员刚一从舞台左边走出来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台下观众便响起一阵哄笑声。我也忍不住笑了。笑声是由他们上台的举动引发的。他们一只手抱着各自的乐器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另一只手提着一只小木凳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木凳有方形有条形的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还有一位肩头架着一条可以坐两三个人的长条板凳。这些家什在关中乡村每一家农户的院子里、锅灶间都是常见的必备之物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却被他们提着扛着登上了西安的大戏台。他们没有任何舞台动作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用如同在村巷或自家院子里随意走动的脚步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走到戏台中心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各自选一个位置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放下条凳或方凳坐下来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开始调试各自的琴弦。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2309421"/>
      </p:ext>
    </p:extLst>
  </p:cSld>
  <p:clrMapOvr>
    <a:masterClrMapping/>
  </p:clrMapOvr>
  <p:transition>
    <p:fade thruBlk="1"/>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锣鼓敲响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间以两声喇叭嘶鸣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板胡、二胡和月琴便合奏起来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似无太多特点。而当另一位抱着月琴的中年汉子开口刚唱了两句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台下观众便爆出掌声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白毛老汉也是刚刚接唱了两声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那掌声又骤然爆响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有人接连用关中土语高声喝彩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太斩劲了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我也是这种感受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也拍着手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只是没喊出来。他们遵照事先的演出安排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唱了两段折子戏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几乎掌声连着掌声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喝彩连着喝彩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无疑成为演出的一个高潮。然而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令人惊讶的一幕出现了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站在最后的一位穿着粗布对门襟的半大老汉扛着长条板凳走到台前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左手拎起长凳一头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另一头支在舞台上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用右手握着的一块木砖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随着乐器的节奏和演员的合唱连续敲击长条板凳。任谁也意料不及的这种举动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竟然把台下的掌声和叫好声震哑了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出现了鸦雀无声的静场。短暂的静默之后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掌声和欢呼声骤然爆响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经久不息……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9592638"/>
      </p:ext>
    </p:extLst>
  </p:cSld>
  <p:clrMapOvr>
    <a:masterClrMapping/>
  </p:clrMapOvr>
  <p:transition>
    <p:fade thruBlk="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我在这腔调里沉迷且陷入遐想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这是发自雄浑的关中大地深处的声响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抑或是渭水波浪的涛声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也像是骤雨拍击无边秋禾的啸响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亦不无知时节的好雨润泽秦川初春返青麦苗的细近于无的柔声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甚至让我想到柴烟弥漫的村巷里牛哞马叫的声音……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我能想到的这些语言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似乎还是难以表述老腔撼人胸腑的神韵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听来酣畅淋漓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久久难以平复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我却生出相见恨晚的不无懊丧自责的心绪。这样富于艺术魅力的老腔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此前却从未听说过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也就缺失了老腔旋律的熏陶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设想心底如若有老腔的旋律不时响动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肯定会影响到我对关中乡村生活的感受和体味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也会影响到笔下文字的色调和质地。后来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有作家朋友看过老腔的演出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不无遗憾地对我说过这样的话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你的小说《白鹿原》是写关中大地的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要是有一笔老腔的画面就好了。我却想到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不单是一笔或几笔画面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而是在整个叙述的文字里如果有老腔的气韵弥漫……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2279490"/>
      </p:ext>
    </p:extLst>
  </p:cSld>
  <p:clrMapOvr>
    <a:masterClrMapping/>
  </p:clrMapOvr>
  <p:transition>
    <p:fade thruBlk="1"/>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直到后来小说《白鹿原》改编成话剧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导演林兆华在其中加入了老腔的演唱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让我有了一种释然的感觉。从此老腔借助话剧《白鹿原》登上了北京人民艺术剧院的舞台。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后来还想再听老腔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却难得如愿。不过两年之后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我竟然在中山音乐堂再次过足了老腔的瘾。那天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无论白毛老汉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还是其他演员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都是尽兴尽情完全投入地演唱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把老腔的独特魅力发挥到最好的程度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台下观众一阵强过一阵的掌声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当属一种心灵的应和。纯正的关中东府地方的发音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观众能听懂多少内容可想而知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何以会有如此强烈的呼应和感染力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我想到的是旋律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一种发自久远时空的绝响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又饱含着关中大地深厚的神韵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把当代人潜存在心灵底层的那一根尚未被各种或高雅或通俗的音律所淹没的神经撞响了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这几乎是本能地呼应着这种堪为大美的民间原生形态的心灵旋律。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0401711"/>
      </p:ext>
    </p:extLst>
  </p:cSld>
  <p:clrMapOvr>
    <a:masterClrMapping/>
  </p:clrMapOvr>
  <p:transition>
    <p:fade thruBlk="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矩形 1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我在那一刻颇为感慨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无论秦腔或老腔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原本就这么唱着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也许从宋代就唱着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无论元、明、清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以至民国到解放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直到现在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一直在乡野在村舍在庙会就这样唱着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在中山音乐堂演唱。我想和台上的乡党拉开更大的距离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便从前排座位离开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在剧场最后找到一个空位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远距离欣赏这些乡党的演唱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企图排除因乡党乡情而生出的难以避免的偏爱。这似乎还有一定的效应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确凿是那腔儿自身所产生的震撼人的心灵的艺术魅力……在我陷入那种拉开间距的纯粹品赏的意境时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节目主持人濮存昕却做出了一个令全场哗然的非常举动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他由台角的主持人位置快步走到台前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从正在吼唱的演员手中夺下长条板凳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又从他高举着的右手中夺取木砖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自己在长条板凳上猛砸起来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接着扬起木砖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高声吼唱。观众席顿时沸腾起来。这位声名显赫的濮存昕已经和老腔融和了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我顿然意识到自己拉开间距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寻求客观欣赏的举措是多余的。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取材于陈忠实的同名散文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4196068"/>
      </p:ext>
    </p:extLst>
  </p:cSld>
  <p:clrMapOvr>
    <a:masterClrMapping/>
  </p:clrMapOvr>
  <p:transition>
    <p:fade thruBlk="1"/>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3" name="矩形 12"/>
          <p:cNvSpPr>
            <a:spLocks noChangeAspect="1"/>
          </p:cNvSpPr>
          <p:nvPr/>
        </p:nvSpPr>
        <p:spPr>
          <a:xfrm>
            <a:off x="508000" y="1135135"/>
            <a:ext cx="8168456" cy="4967514"/>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作者对老腔的认识经历了怎样的变化过程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请结合全文作简要说明。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开始不知道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后产生神秘感。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第一次看过老腔表演之后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感到震撼。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再看老腔表演时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怀疑其中是否掺杂了乡情带来的偏爱。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要点四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最后认识到自己被老腔征服完全是因为老腔自身强大的艺术魅力。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本题考查分析散文的结构思路的能力。解题时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应按时间顺序从文本中找到作者对老腔认识的关键词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结合文本加以解释。从全文来看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作者从没有听过老腔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认为老腔影响小。认为老腔演出者不过是民间演出班社。到后来听过一次老腔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深深地被老腔震撼。为自己的小说《白鹿原》中没有加入老腔的表演而遗憾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到最后在中山音乐堂再次领悟了老腔的震撼力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对老腔的理解更加深入了。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373705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wipe(down)">
                                      <p:cBhvr>
                                        <p:cTn id="7" dur="500"/>
                                        <p:tgtEl>
                                          <p:spTgt spid="1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3">
                                            <p:txEl>
                                              <p:pRg st="2" end="2"/>
                                            </p:txEl>
                                          </p:spTgt>
                                        </p:tgtEl>
                                        <p:attrNameLst>
                                          <p:attrName>style.visibility</p:attrName>
                                        </p:attrNameLst>
                                      </p:cBhvr>
                                      <p:to>
                                        <p:strVal val="visible"/>
                                      </p:to>
                                    </p:set>
                                    <p:animEffect transition="in" filter="wipe(down)">
                                      <p:cBhvr>
                                        <p:cTn id="10" dur="500"/>
                                        <p:tgtEl>
                                          <p:spTgt spid="1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animEffect transition="in" filter="wipe(down)">
                                      <p:cBhvr>
                                        <p:cTn id="13" dur="500"/>
                                        <p:tgtEl>
                                          <p:spTgt spid="13">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xEl>
                                              <p:pRg st="4" end="4"/>
                                            </p:txEl>
                                          </p:spTgt>
                                        </p:tgtEl>
                                        <p:attrNameLst>
                                          <p:attrName>style.visibility</p:attrName>
                                        </p:attrNameLst>
                                      </p:cBhvr>
                                      <p:to>
                                        <p:strVal val="visible"/>
                                      </p:to>
                                    </p:set>
                                    <p:animEffect transition="in" filter="wipe(down)">
                                      <p:cBhvr>
                                        <p:cTn id="16" dur="500"/>
                                        <p:tgtEl>
                                          <p:spTgt spid="1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3">
                                            <p:txEl>
                                              <p:pRg st="5" end="5"/>
                                            </p:txEl>
                                          </p:spTgt>
                                        </p:tgtEl>
                                        <p:attrNameLst>
                                          <p:attrName>style.visibility</p:attrName>
                                        </p:attrNameLst>
                                      </p:cBhvr>
                                      <p:to>
                                        <p:strVal val="visible"/>
                                      </p:to>
                                    </p:set>
                                    <p:animEffect transition="in" filter="wipe(down)">
                                      <p:cBhvr>
                                        <p:cTn id="21"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所有的活动的颜色、声音、生的滋味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全在那里的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你并不是不能看到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只不过是永远地在你窗子以外罢了。多少百里的平原土地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多少区域的起伏的山峦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昨天由窗子外映进你的眼帘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那是多少生命日夜在活动着的所在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每一根青的什么麦黍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都有人流过汗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每一粒黄的什么米粟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都有人吃去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其间还有的是周折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是热闹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可是你则并不一定能看见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因为那所有的周折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全都在你窗子以外展演着。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585333"/>
      </p:ext>
    </p:extLst>
  </p:cSld>
  <p:clrMapOvr>
    <a:masterClrMapping/>
  </p:clrMapOvr>
  <p:transition>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散文结构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结构是指文学作品中作者思路的层现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包括文体的确定、线索的设置、写作重点、材料安排等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具体要素则有作品的段落、层次、开头、收束、过渡、照应等因素。散文的结构表现为作者的思路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即作者写作时思维发展的线索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最后写什么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都有一定的逻辑关系。其实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散文的结构就是散文的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采用什么结构方式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怎么构思行文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最终都是为着散文的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服务的。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散文结构的特点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按时间、地点、思想感情、逻辑关系、记叙内容、角度变化、事情发展的阶段等分层。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9606047"/>
      </p:ext>
    </p:extLst>
  </p:cSld>
  <p:clrMapOvr>
    <a:masterClrMapping/>
  </p:clrMapOvr>
  <p:transition>
    <p:fade thruBlk="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4"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3594008" y="1258369"/>
            <a:ext cx="195598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散文结构举</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隅</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29325073"/>
              </p:ext>
            </p:extLst>
          </p:nvPr>
        </p:nvGraphicFramePr>
        <p:xfrm>
          <a:off x="508000" y="1814536"/>
          <a:ext cx="8128000" cy="4196361"/>
        </p:xfrm>
        <a:graphic>
          <a:graphicData uri="http://schemas.openxmlformats.org/presentationml/2006/ole">
            <mc:AlternateContent xmlns:mc="http://schemas.openxmlformats.org/markup-compatibility/2006">
              <mc:Choice xmlns:v="urn:schemas-microsoft-com:vml" Requires="v">
                <p:oleObj spid="_x0000_s3100" name="文档" r:id="rId12" imgW="3948631" imgH="2037964" progId="Word.Document.12">
                  <p:embed/>
                </p:oleObj>
              </mc:Choice>
              <mc:Fallback>
                <p:oleObj name="文档" r:id="rId12" imgW="3948631" imgH="2037964" progId="Word.Document.12">
                  <p:embed/>
                  <p:pic>
                    <p:nvPicPr>
                      <p:cNvPr id="0" name=""/>
                      <p:cNvPicPr/>
                      <p:nvPr/>
                    </p:nvPicPr>
                    <p:blipFill>
                      <a:blip r:embed="rId13"/>
                      <a:stretch>
                        <a:fillRect/>
                      </a:stretch>
                    </p:blipFill>
                    <p:spPr>
                      <a:xfrm>
                        <a:off x="508000" y="1814536"/>
                        <a:ext cx="8128000" cy="4196361"/>
                      </a:xfrm>
                      <a:prstGeom prst="rect">
                        <a:avLst/>
                      </a:prstGeom>
                    </p:spPr>
                  </p:pic>
                </p:oleObj>
              </mc:Fallback>
            </mc:AlternateContent>
          </a:graphicData>
        </a:graphic>
      </p:graphicFrame>
    </p:spTree>
    <p:extLst>
      <p:ext uri="{BB962C8B-B14F-4D97-AF65-F5344CB8AC3E}">
        <p14:creationId xmlns:p14="http://schemas.microsoft.com/office/powerpoint/2010/main" val="1339487506"/>
      </p:ext>
    </p:extLst>
  </p:cSld>
  <p:clrMapOvr>
    <a:masterClrMapping/>
  </p:clrMapOvr>
  <p:transition>
    <p:fade thruBlk="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4"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96712056"/>
              </p:ext>
            </p:extLst>
          </p:nvPr>
        </p:nvGraphicFramePr>
        <p:xfrm>
          <a:off x="508000" y="1632668"/>
          <a:ext cx="8128000" cy="3846664"/>
        </p:xfrm>
        <a:graphic>
          <a:graphicData uri="http://schemas.openxmlformats.org/presentationml/2006/ole">
            <mc:AlternateContent xmlns:mc="http://schemas.openxmlformats.org/markup-compatibility/2006">
              <mc:Choice xmlns:v="urn:schemas-microsoft-com:vml" Requires="v">
                <p:oleObj spid="_x0000_s4124" name="文档" r:id="rId12" imgW="3948631" imgH="1868013" progId="Word.Document.12">
                  <p:embed/>
                </p:oleObj>
              </mc:Choice>
              <mc:Fallback>
                <p:oleObj name="文档" r:id="rId12" imgW="3948631" imgH="1868013" progId="Word.Document.12">
                  <p:embed/>
                  <p:pic>
                    <p:nvPicPr>
                      <p:cNvPr id="0" name=""/>
                      <p:cNvPicPr/>
                      <p:nvPr/>
                    </p:nvPicPr>
                    <p:blipFill>
                      <a:blip r:embed="rId13"/>
                      <a:stretch>
                        <a:fillRect/>
                      </a:stretch>
                    </p:blipFill>
                    <p:spPr>
                      <a:xfrm>
                        <a:off x="508000" y="1632668"/>
                        <a:ext cx="8128000" cy="3846664"/>
                      </a:xfrm>
                      <a:prstGeom prst="rect">
                        <a:avLst/>
                      </a:prstGeom>
                    </p:spPr>
                  </p:pic>
                </p:oleObj>
              </mc:Fallback>
            </mc:AlternateContent>
          </a:graphicData>
        </a:graphic>
      </p:graphicFrame>
    </p:spTree>
    <p:extLst>
      <p:ext uri="{BB962C8B-B14F-4D97-AF65-F5344CB8AC3E}">
        <p14:creationId xmlns:p14="http://schemas.microsoft.com/office/powerpoint/2010/main" val="981127517"/>
      </p:ext>
    </p:extLst>
  </p:cSld>
  <p:clrMapOvr>
    <a:masterClrMapping/>
  </p:clrMapOvr>
  <p:transition>
    <p:fade thruBlk="1"/>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设题方式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一是针对文学作品情节结构设题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呈现方式为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文中写了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在文章中起什么作用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用一句话或简明的语句概括故事情节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文中共写了哪几件事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请依次加以概括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等。二是针对线索设题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呈现方式为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人物在作品中有什么作用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等。三是针对文章开头、结尾设题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呈现方式有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作为开头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有什么好处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文章结尾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有人认为突兀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你如何看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等。四是文章是围绕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请梳理作者的思路。五是文章是如何逐层表现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这一主旨的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设题角度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要求概括文章的内容要点、主题。</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读了全文后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文章让你明白了什么道理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本文对你有何启迪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谈谈你的体会。</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结合全文主题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谈谈你对某一句话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某一问题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的理解或看法。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8704243"/>
      </p:ext>
    </p:extLst>
  </p:cSld>
  <p:clrMapOvr>
    <a:masterClrMapping/>
  </p:clrMapOvr>
  <p:transition>
    <p:fade thruBlk="1"/>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302338"/>
            <a:ext cx="8128000" cy="450732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《气韵生动和迁想妙得》阅读题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段在全文中的作用是什么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相关文段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六朝齐的谢赫在《古画品录》序中提出了绘画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其成为中国后来绘画思想、艺术思想的指导原理。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骨法用笔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应物象形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随类赋彩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经营位置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传移模写。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希腊人很早就提出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模仿自然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应物象形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随类赋彩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是模仿自然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它要求艺术家睁眼看世界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形象、颜色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并把它表现出来。但是艺术家不能停留在这里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否则就是自然主义。艺术家要进一步表达出形象内部的生命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的要求。气韵生动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这是绘画创作追求的最高目标、最高的境界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也是绘画批评的主要标准。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032326"/>
      </p:ext>
    </p:extLst>
  </p:cSld>
  <p:clrMapOvr>
    <a:masterClrMapping/>
  </p:clrMapOvr>
  <p:transition>
    <p:fade thruBlk="1"/>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看段落的作用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要看本身的作用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与标题、开头、上文、下文、结尾的作用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看它在文章中的地位。第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段从内容上讲主要介绍了六朝齐谢赫绘画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的理论知识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而本文的标题为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气韵生动和迁想妙得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在谢赫的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中就提及了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且下文就是围绕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迁想妙得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的关系写的。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简要介绍六朝齐谢赫绘画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六法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的主要内容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这一概念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为下文具体论述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迁想妙得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之间的辩证关系作铺垫。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363906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47978"/>
            <a:ext cx="8128000" cy="456124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句段作用</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五注意</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理解文中重要句段的作用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是现代文阅读的一个能力点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也是一个常考点。理解句子或段落在文本中的作用主要考虑以下三个层面。一是内容层面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就内容本身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要考虑该内容对人物刻画、事物特征、情感表达、基调奠定等方面的作用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就与主题的关系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可考虑对主题有强化、突出、升华、揭示等作用。二是结构层面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点明题意、设置悬念、承上启下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、照应铺垫、卒章显志、开门见山、总领全文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、设置线索、总结上文、首尾圆合等。三是表达效果层面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生动形象、委婉含蓄、幽默风趣、身临其境、发人深省、耐人寻味、引发共鸣、设置悬念、激发兴趣、权威说服等</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5433366"/>
      </p:ext>
    </p:extLst>
  </p:cSld>
  <p:clrMapOvr>
    <a:masterClrMapping/>
  </p:clrMapOvr>
  <p:transition>
    <p:fade thruBlk="1"/>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该题型常见的命题形式有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作者为什么这样写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这样写有什么作用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好处、效果、目的、用意等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请说说这一段话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或这一句话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或在某方面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注意开头句段的作用。文本开头句子或段落的作用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引入话题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交代环境、背景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渲染气氛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奠定感情基调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开篇点明题旨。</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总领全文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引起下文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设置悬念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为下文作铺垫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先抑后扬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欲扬先抑。</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表达效果层面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生动形象等。上述角度有关涉就要分析归纳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没有关涉就不必强答。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注意结尾句段的作用。文本结尾句子或段落的作用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揭示主旨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强化作者情感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深化或升华主旨。</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首尾呼应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卒章显志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总结全文。</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表达效果层面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5603731"/>
      </p:ext>
    </p:extLst>
  </p:cSld>
  <p:clrMapOvr>
    <a:masterClrMapping/>
  </p:clrMapOvr>
  <p:transition>
    <p:fade thruBlk="1"/>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注意插入段的作用。从文本构思的角度看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文本在主体段之外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经常穿插一些其他的材料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这种非主题材料的段落我们称之为插入段。插入的内容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或是景物描写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或是摹状实物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或描写人物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或是事件叙述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或是诗词引用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或事例论证的材料等。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插入段的作用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一般从内容、结构和效果三个层面来看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从内容层面看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突出主体、丰富内容、凸显主旨、强化情感等。要理解插入段的作用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必须了解插入段的中心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要了解插入段的中心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往往需要找出插入段的中心句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若没有明确的中心句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则需借助关键词语或相关句子了解插入段的中心。</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从结构层面看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呼应前文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前后照应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拓展延伸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宕开一笔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形成波澜等。</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从表达效果层面看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生动形象等。上述角度有关涉就要分析归纳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没有关涉就不必强答。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5372756"/>
      </p:ext>
    </p:extLst>
  </p:cSld>
  <p:clrMapOvr>
    <a:masterClrMapping/>
  </p:clrMapOvr>
  <p:transition>
    <p:fade thruBlk="1"/>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不同文体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插入段的作用往往会不同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写事类文本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补充交代叙事的不足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能将人物和事件叙述得更有历史的深度和厚度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能多角度地展现和刻画人物。</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写人类文本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能将事件的成因写得具体翔实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更透彻细致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使人物的性格、地位、灵魂、经历都立体地、全面地展示在读者面前。</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论述类文本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使内容丰富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论据充足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论证充实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结构摇曳多姿。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关于引文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引述、穿插性材料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对当前语段的内容作用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对全文的作用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丰富文本内容或富有诗意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增加权威性、文学性、历史性、文化性等。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7546063"/>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在家里罢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你坐在书房里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窗子以外的景物本就有限。那里两树马缨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几棵丁香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榆叶梅横出疯杈的一大枝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海棠因为缺乏阳光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每年只开个两三朵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叶子上满是虫蚁吃的创痕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还卷着一点焦黄的边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廊子幽秀地开着扇子式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六边形的格子窗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透过外院的日光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外院的杂音。什么送煤的来了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偶然你看到一个两个被煤炭染成黔黑的脸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什么米送到了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一个人掮着一大口袋在背上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慢慢踱过屏门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还有自来水、电灯、电话公司来收账的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胸口斜挂着皮口袋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手里推着一辆自行车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更有时厨子来个朋友了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满脸的笑容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地走进门房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什么赵妈的丈夫来拿钱了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那是每月一号一点都不差的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早来了你就听到两个人唧唧哝哝争吵的声浪。那里不是没有颜色、声音、生的一切活动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只是他们和你总隔个窗子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扇子式的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六边形的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纱的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玻璃的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0784225"/>
      </p:ext>
    </p:extLst>
  </p:cSld>
  <p:clrMapOvr>
    <a:masterClrMapping/>
  </p:clrMapOvr>
  <p:transition>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注意过渡句段的作用。文本段落之间往往有一些过渡性的段落出现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而且有些段落的开头或末尾还有过渡性的句子。这些都是所谓的过渡段或过渡句。过渡性句子或段落的作用主要是承上启下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使文本结构严谨。做题时要对文本上下文内容仔细分析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弄清楚承上启下的具体内容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具体回答怎样承上、如何启下。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6460762"/>
      </p:ext>
    </p:extLst>
  </p:cSld>
  <p:clrMapOvr>
    <a:masterClrMapping/>
  </p:clrMapOvr>
  <p:transition>
    <p:fade thruBlk="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9"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3" action="ppaction://hlinksldjump"/>
          </p:cNvPr>
          <p:cNvSpPr/>
          <p:nvPr/>
        </p:nvSpPr>
        <p:spPr>
          <a:xfrm>
            <a:off x="1115537"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6"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注意辨析相关术语。</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。这两个词本来很好区分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可不少考生将其混为一谈。像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为……作铺垫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总结全文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承上启下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伏笔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都属结构之列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交代……背景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抒发……情感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营造……氛围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都属内容之列。当答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为下文写……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作铺垫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与下文……内容形成对照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则含有内容与结构两个方面了。</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总领下文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。总领下文也是一种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。只不过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这段内容是全文内容的总写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总领下文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否则只能算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过渡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。照应是上下文内容上的呼应与联系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前有交代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后有应接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一般距离较远。过渡是该句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必须同时含有紧承上文的内容和开启下文的文字。过渡只是上下段的关系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照应可以有距离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如首与尾的照应。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3579772"/>
      </p:ext>
    </p:extLst>
  </p:cSld>
  <p:clrMapOvr>
    <a:masterClrMapping/>
  </p:clrMapOvr>
  <p:transition>
    <p:fade thruBlk="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体会重要语句的丰富含意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dirty="0">
                <a:solidFill>
                  <a:srgbClr val="000000"/>
                </a:solidFill>
                <a:latin typeface="NEU-BZ-S92"/>
                <a:ea typeface="宋体" panose="02010600030101010101" pitchFamily="2" charset="-122"/>
                <a:cs typeface="宋体" panose="02010600030101010101" pitchFamily="2" charset="-122"/>
              </a:rPr>
              <a:t>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P</a:t>
            </a:r>
            <a:r>
              <a:rPr lang="en-US" altLang="zh-CN" sz="2200"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82</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分析文中画横线的句子的含意。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裁缝作为辛苦的谋生行当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看起来与其他行当一样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但在做裁缝的过程中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对生活有了难忘的经验和体会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不由得对这一行当产生了特殊感情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感到它有独特意义。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本题重点考查理解文中重要句子的含意。本题重点考查对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可能干什么都一样的吧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的理解。回答时要分析这句话的潜台词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即它的表层含意和深层含意。这句话富有哲理性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以怀疑和不确定的语气写出了生活的不容易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无论做什么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都要踏踏实实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勤勤恳恳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从侧面反映出裁缝这一行的忙碌与艰辛。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259014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【高手悟道】</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理解文中重要句子的含意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就是根据句子中的关键词语、句子的结构、句子的语气语调、句子使用的修辞手法、句子运用的表达方式等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结合句子在文中所处的位置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联系上下文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对句子本身的含意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或句子的语境意义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或句子的隐含意义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作出恰当的解释。解题时可运用以下四种方法。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从句子中的关键词语入手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通过对其语境意义的把握来理解句子的含意。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从分析句子的结构入手。如果是单句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分析哪是主干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哪是枝叶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分析有几个层次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相互之间的关系是什么。通过确认句子的结构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可以帮助我们掌握句子的含意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3526447"/>
      </p:ext>
    </p:extLst>
  </p:cSld>
  <p:clrMapOvr>
    <a:masterClrMapping/>
  </p:clrMapOvr>
  <p:transition>
    <p:fade thruBlk="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从分析句子在文中的位置入手。如果是总领句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理解它必须从下文去搜索相关信息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如果是总结句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此时就须从上文寻找相关信息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确定答案要点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如果是过渡句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就要密切关注上下文段的内容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准确理解它的内涵。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从分析句子的表达特点入手。有些句子在表达上具有显著的特点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有些句子打破常规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采用超常的组合方式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有些句子运用了一定的表现手法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有些句子运用了一定的修辞手法……对这样的句子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要从分析它们的表达特点入手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明确它们运用了怎样的手法或技巧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进而分析它们的表达效果。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31394038)</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1226603"/>
      </p:ext>
    </p:extLst>
  </p:cSld>
  <p:clrMapOvr>
    <a:masterClrMapping/>
  </p:clrMapOvr>
  <p:transition>
    <p:fade thruBlk="1"/>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家中那只柯基犬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玲珑小巧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却爱运动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只要房门一打开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它就蹿出门去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然后不停地回望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希望你把它跟随。如果你跟随了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它会露出妩媚表情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即便是四肢肥短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小巷通衢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草地河畔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泥沙荒野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也回报给你足够的速度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让你以它为荣。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有个邻人也喜欢它的乖巧模样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远远地看到它过来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双手插进衣袋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做鼓弄食物的形状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且不停地呼唤。它自然是兴冲冲地奔跑过去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但邻人摊开的却是空空的手掌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它企盼的眼睛里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便弥散出一片迷惘。被捉弄过几次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以为它不会再听从邻人的召唤了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却见它依旧闻声前往。但是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当邻人爱抚的手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刚要伸下来的时候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它却猛地转身跑走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徒让邻人的手</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凝固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在半空之中。它则在远处眺望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不停地吐弄着它粉红色的舌头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表达着一种顽皮的嘲笑。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2854945"/>
      </p:ext>
    </p:extLst>
  </p:cSld>
  <p:clrMapOvr>
    <a:masterClrMapping/>
  </p:clrMapOvr>
  <p:transition>
    <p:fade thruBlk="1"/>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邻人也不存恶意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只不过他是个上了年纪的乡下农民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被儿子接进小城来住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看到城里人对狗比对人还娇宠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他心里有一丝不平。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他见我在不远处对他微笑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脸一下子就红了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嗫嚅道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你看看我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都一大把年纪了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还欺骗一只狗。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狗不像人那样爱记仇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只要你真给它食物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它还是会跟你亲近的。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转身进了楼廊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很快就又出来了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手里攥着几粒干果。他朝着我的爱犬招招手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你过来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爷爷这里有好吃的哩。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居然称之为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他孙子的乳名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这样亲热的称呼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连狗都吃了一惊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但最终还是</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迟迟疑疑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地走近了他。吃净干果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小犬用温热的舌头舔舐着他干裂的手心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情意殷殷。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23619259"/>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请结合上下文赏析画线的词语。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凝固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形容邻人的手忽然停止不动的姿态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写出邻人对小狗的反应感到尴尬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惊讶、意外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迟迟疑疑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形容小狗向前走动时欲进又止的样子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刻画出小狗既想得到食物又害怕再次受骗的神态。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本题所考查的两个词语分别描写邻人和小狗的状态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都使用了一定的修辞手法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联系上下文的有关内容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从邻人和小狗之间互相逗乐的关系中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便可分析出这两个词语的表达效果。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90388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down)">
                                      <p:cBhvr>
                                        <p:cTn id="1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是高频考点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举凡筛选信息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鉴赏形象、语言、表达技巧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梳理文章结构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把握文章思路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均离不开文中重要句子。其常见的提问方式为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结合文章内容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简要阐释某句的深刻含义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谈谈你对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这句话的理解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依据某段文字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如何理解某句话的意思。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重要语句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内涵较为丰富的语句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使用特殊表现手法的语句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结构比较复杂的语句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能显示脉络层次或主旨的句子。这类语句在文中表现为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中心句、点睛句、过渡句、矛盾句、抒情句、哲理句等。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19375"/>
      </p:ext>
    </p:extLst>
  </p:cSld>
  <p:clrMapOvr>
    <a:masterClrMapping/>
  </p:clrMapOvr>
  <p:transition>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637438811"/>
              </p:ext>
            </p:extLst>
          </p:nvPr>
        </p:nvGraphicFramePr>
        <p:xfrm>
          <a:off x="508000" y="1268760"/>
          <a:ext cx="8128000" cy="4915364"/>
        </p:xfrm>
        <a:graphic>
          <a:graphicData uri="http://schemas.openxmlformats.org/presentationml/2006/ole">
            <mc:AlternateContent xmlns:mc="http://schemas.openxmlformats.org/markup-compatibility/2006">
              <mc:Choice xmlns:v="urn:schemas-microsoft-com:vml" Requires="v">
                <p:oleObj spid="_x0000_s5144" name="文档" r:id="rId12" imgW="3948631" imgH="2386866" progId="Word.Document.12">
                  <p:embed/>
                </p:oleObj>
              </mc:Choice>
              <mc:Fallback>
                <p:oleObj name="文档" r:id="rId12" imgW="3948631" imgH="2386866" progId="Word.Document.12">
                  <p:embed/>
                  <p:pic>
                    <p:nvPicPr>
                      <p:cNvPr id="0" name=""/>
                      <p:cNvPicPr/>
                      <p:nvPr/>
                    </p:nvPicPr>
                    <p:blipFill>
                      <a:blip r:embed="rId13"/>
                      <a:stretch>
                        <a:fillRect/>
                      </a:stretch>
                    </p:blipFill>
                    <p:spPr>
                      <a:xfrm>
                        <a:off x="508000" y="1268760"/>
                        <a:ext cx="8128000" cy="4915364"/>
                      </a:xfrm>
                      <a:prstGeom prst="rect">
                        <a:avLst/>
                      </a:prstGeom>
                    </p:spPr>
                  </p:pic>
                </p:oleObj>
              </mc:Fallback>
            </mc:AlternateContent>
          </a:graphicData>
        </a:graphic>
      </p:graphicFrame>
    </p:spTree>
    <p:extLst>
      <p:ext uri="{BB962C8B-B14F-4D97-AF65-F5344CB8AC3E}">
        <p14:creationId xmlns:p14="http://schemas.microsoft.com/office/powerpoint/2010/main" val="372798939"/>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你气闷了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把笔一搁说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这叫做什么生活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检点行装说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这沉闷没有生气的生活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实在受不了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我要换个样子过活去。健康的旅行既可以看看山水古刹的名胜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又可以知道点内地纯朴的人情风俗。走了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天气还不算太坏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就是走他一个月六礼拜也是值得的。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7495109"/>
      </p:ext>
    </p:extLst>
  </p:cSld>
  <p:clrMapOvr>
    <a:masterClrMapping/>
  </p:clrMapOvr>
  <p:transition>
    <p:fade thruBlk="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3"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4"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5"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5" name="圆角矩形 14">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4"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8"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9" name="圆角矩形 18">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36566273"/>
              </p:ext>
            </p:extLst>
          </p:nvPr>
        </p:nvGraphicFramePr>
        <p:xfrm>
          <a:off x="508000" y="1454551"/>
          <a:ext cx="8128000" cy="4202898"/>
        </p:xfrm>
        <a:graphic>
          <a:graphicData uri="http://schemas.openxmlformats.org/presentationml/2006/ole">
            <mc:AlternateContent xmlns:mc="http://schemas.openxmlformats.org/markup-compatibility/2006">
              <mc:Choice xmlns:v="urn:schemas-microsoft-com:vml" Requires="v">
                <p:oleObj spid="_x0000_s6168" name="文档" r:id="rId12" imgW="3948631" imgH="2041204" progId="Word.Document.12">
                  <p:embed/>
                </p:oleObj>
              </mc:Choice>
              <mc:Fallback>
                <p:oleObj name="文档" r:id="rId12" imgW="3948631" imgH="2041204" progId="Word.Document.12">
                  <p:embed/>
                  <p:pic>
                    <p:nvPicPr>
                      <p:cNvPr id="0" name=""/>
                      <p:cNvPicPr/>
                      <p:nvPr/>
                    </p:nvPicPr>
                    <p:blipFill>
                      <a:blip r:embed="rId13"/>
                      <a:stretch>
                        <a:fillRect/>
                      </a:stretch>
                    </p:blipFill>
                    <p:spPr>
                      <a:xfrm>
                        <a:off x="508000" y="1454551"/>
                        <a:ext cx="8128000" cy="4202898"/>
                      </a:xfrm>
                      <a:prstGeom prst="rect">
                        <a:avLst/>
                      </a:prstGeom>
                    </p:spPr>
                  </p:pic>
                </p:oleObj>
              </mc:Fallback>
            </mc:AlternateContent>
          </a:graphicData>
        </a:graphic>
      </p:graphicFrame>
    </p:spTree>
    <p:extLst>
      <p:ext uri="{BB962C8B-B14F-4D97-AF65-F5344CB8AC3E}">
        <p14:creationId xmlns:p14="http://schemas.microsoft.com/office/powerpoint/2010/main" val="2023179157"/>
      </p:ext>
    </p:extLst>
  </p:cSld>
  <p:clrMapOvr>
    <a:masterClrMapping/>
  </p:clrMapOvr>
  <p:transition>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74871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海明威的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书房</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我们从迈阿密出发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很快就脱离了美国大陆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驶上了那条著名的国家公路。它所以著名是因为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这条公路是由岛屿连接而成的。便是在这样的行驶中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我们终于来到了基韦斯特。公路的尽头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岛的尽头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也是美利坚的尽头。也许就是为了这个美丽的岛屿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这座优雅的小城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或者就是为了海明威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这条海上的公路才会千辛万苦地铺到这里。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531538"/>
      </p:ext>
    </p:extLst>
  </p:cSld>
  <p:clrMapOvr>
    <a:masterClrMapping/>
  </p:clrMapOvr>
  <p:transition>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我们终于走进海明威住过十年的旧居。这座今天看起来并不豪华的房子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当年在岛上却是独一无二的建筑。它置身于众多高大植物的掩映之下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院墙却是用非常质朴且粗糙的红砖砌成的。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年海明威得到这座房子时已经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岁了。那时候他已参加过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负过伤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做过多种报系驻欧洲的记者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走上了文学之路。待这个年轻作家雄心勃勃地回到美国时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他的两部著名小说《太阳照常升起》和《永别了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武器》都已经完成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并赢得了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迷惘一代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成为新生代美国文学的象征之一。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朋友约翰请来一位博物馆的研究员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为我们一行做深入的讲解。他穿着海明威常穿的那种花衬衫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戴着海明威也曾戴过的那种草帽。说他看起来有点像海明威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他于是自得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说一天中总有几位游客会这样说。他说他喜欢海明威的作品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进而对海明威住过的这座房子满怀感情。所以他讲解的不单单是这座房子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而是海明威传奇的人生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以及他与这座房子的恩恩怨怨。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7087158"/>
      </p:ext>
    </p:extLst>
  </p:cSld>
  <p:clrMapOvr>
    <a:masterClrMapping/>
  </p:clrMapOvr>
  <p:transition>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478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然后便是海明威的书房了。这是老海为这座美丽岛城留下的最有价值的东西。一个很大的房间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几乎占据了整整一层楼。房间四面都有窗户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每个角落都是通透并且明亮的。透过那扇不能打开的门看清了海明威写作的空间。四壁书架上摆满了书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圆桌上放着一架陈旧的甚至锈迹斑斑的打字机。遍布于房间各个角落的纪念品大多来自欧洲、非洲以及南美洲。想不到的是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那位为我们讲解的研究员竟破天荒地打开了书房的门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让我们进去体验老海的精神领地。我站在门外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有点迟疑。在他的再三邀请下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我才诚惶诚恐地走进了这间不对外开放的书房。然后他开始讲述老海写作的故事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说这里完全保持了海明威当年使用时的原样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他的皇家牌打字机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他的制作古巴雪茄的椅子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他所收集的各种纪念品等等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都在原地。他还说海明威喜欢清晨写作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每天早上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点开始工作。六个小时后便离开这里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或者去海里钓鱼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或者和朋友们一道去他喜欢的酒吧。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55819477"/>
      </p:ext>
    </p:extLst>
  </p:cSld>
  <p:clrMapOvr>
    <a:masterClrMapping/>
  </p:clrMapOvr>
  <p:transition>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就是在这间书房里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海明威创作了他一生中最好的作品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《午后之死》《非洲青山》《获而一无所获》《丧钟为谁而鸣》等长篇小说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以及《乞力马扎罗的雪》那样令人震撼的短篇。岛上的人们说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海明威将他一生中最好的作品都留在了这里。于是那以后漫漫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年的写作生命中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就只剩下一部不朽的《老人与海》了。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有点诚惶诚恐地站在海明威的书房中央。面对四壁摆设的每一件物品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他的行囊他的烟斗他的画架他的鹿角他的烛台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以及漂亮的顶灯。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5078816"/>
      </p:ext>
    </p:extLst>
  </p:cSld>
  <p:clrMapOvr>
    <a:masterClrMapping/>
  </p:clrMapOvr>
  <p:transition>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研究员突然把圆桌旁的那个椅子指给我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他的意思是问我愿不愿意在海明威曾经写作的这个桌前坐一坐。于是坐下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不知在亲近着一种怎样的激情。紧接着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愿不愿意尝试着去敲打那台老掉牙的打字机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于是盛情难却地敲击着一个个圆形的字母键。这个旧得不能再旧的英文打字机于是跟随着我的手指。这是唯有在美国黑白电影中才能看到的景象。而我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竟然就坐在海明威的椅子上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敲击着他的键盘。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当时的那种感觉简直难以置信。还从来没有这么近距离地亲近着一位大师的以往。只是坐在那里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坐在海明威坐过的椅子上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怯怯地敲击着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海明威曾敲击出无数杰作的打字机。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然后起身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退出那种神圣的感觉。只是觉得太不可思议了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能如此触摸这基韦斯特的、美国的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也是世界的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5582199"/>
      </p:ext>
    </p:extLst>
  </p:cSld>
  <p:clrMapOvr>
    <a:masterClrMapping/>
  </p:clrMapOvr>
  <p:transition>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然后告别海明威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告别这座承载了海明威那么多优秀作品的大房子。在二楼的回廊中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转身就能看到那座照耀着整个海岛的灯塔。那灯塔昭示着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海就在不远处的地方生生不已地涌动着。用了法国作家杜拉的感觉去形容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在特鲁维尔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那里有海。白天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黑夜。即使你看不到海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但那海的意念却始终都在。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如今海明威就是那座灯塔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以他所象征的美国精神光照天宇。于是人们不再会忘记基韦斯特。这座美丽的岛城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就意味了海明威。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8541074"/>
      </p:ext>
    </p:extLst>
  </p:cSld>
  <p:clrMapOvr>
    <a:masterClrMapping/>
  </p:clrMapOvr>
  <p:transition>
    <p:fade thruBlk="1"/>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我们终于来到了基韦斯特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我们终于走进海明威住过十年的旧居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中的两个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有何含义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体会重要语句的丰富含意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一是要从反复的手法入手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一词的反复运用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二是要结合侧面表达的方法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一词所透射出的思想与情感。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点明了作者的行踪及路途的遥远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含蓄地表达了作者对海明威的敬仰以及迫切见到海明威故居的急切心情。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254384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9"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0"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21" name="TextBox 3">
            <a:hlinkClick r:id="rId5"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5" name="圆角矩形 14">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6" name="圆角矩形 15">
            <a:hlinkClick r:id="rId3" action="ppaction://hlinksldjump"/>
          </p:cNvPr>
          <p:cNvSpPr/>
          <p:nvPr/>
        </p:nvSpPr>
        <p:spPr>
          <a:xfrm>
            <a:off x="1885785"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圆角矩形 16">
            <a:hlinkClick r:id="rId7"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8" name="圆角矩形 17">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3" name="圆角矩形 22">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品味语言抓节点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如比喻句要聚焦其相似性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借代句要注重其相关性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拟人句则要注意其形象性。二是抓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如附加成分较长的单句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可通过摘取句子主干、留心附加成分的办法来体会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复句则要体察其分句之间的关系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并列关系的句子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句意应是两个并列意思的相加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偏正关系的复句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句意当然放在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部分绝不可忽视。三是抓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词语、句式的选用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整散句、长短句的变化等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语体风格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如口语和书面语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普通用语和一些专业术语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让语言融入一些新鲜元素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极大地增强语言的表现力。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03171952"/>
      </p:ext>
    </p:extLst>
  </p:cSld>
  <p:clrMapOvr>
    <a:masterClrMapping/>
  </p:clrMapOvr>
  <p:transition>
    <p:fade thruBlk="1"/>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47978"/>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分析散文的体裁特征和表现手法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《云和梯田》节选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传说中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中国最美的云和梯田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隐匿于浙西南括苍山脉雾气迷蒙的群峰深处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弯弯绕绕的盘山公路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倏然甩出一角空地。人已在山腰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朝山下的开阔谷地望去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错落有致的梯级田畔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覆盖了周围山坡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似一个硕大的环状天池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嵌于青葱滴翠的崇山峻岭之间。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阳光迎面扑来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俯视崇头镇外的山中梯田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好似面对着一座宽大露天体育馆。若是早几个时辰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此处可见著名的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云和梯田日出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奇景。无论冬夏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太阳每天都攀着湿淋淋、银闪闪、绿油油或是金灿灿的梯子</a:t>
            </a:r>
            <a:r>
              <a:rPr lang="en-US" altLang="zh-CN" sz="2200"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从山间的水田里升起来</a:t>
            </a:r>
            <a:r>
              <a:rPr lang="zh-CN" altLang="zh-CN" sz="2200" u="sng" dirty="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9414969"/>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58730"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整体阅读</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8" name="圆角矩形 7">
            <a:hlinkClick r:id="rId5" action="ppaction://hlinksldjump"/>
          </p:cNvPr>
          <p:cNvSpPr/>
          <p:nvPr/>
        </p:nvSpPr>
        <p:spPr>
          <a:xfrm>
            <a:off x="2656033"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14</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1" name="圆角矩形 10">
            <a:hlinkClick r:id="rId6"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2" name="圆角矩形 11">
            <a:hlinkClick r:id="rId7"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8"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9"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5" name="矩形 4"/>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没想到不管你走到哪里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你永远免不了坐在窗子以内的。不错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许多时髦的学者常常骄傲地带上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的神气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架上科学的眼镜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偶然走到哪里一个陌生的地方瞭望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但那无形中的窗子是仍然存在的。不信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你检查他们的行李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有谁不带着罐头食品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帆布床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以及别的证明你还在你窗子以内的种种零星用品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你再摸一摸他们的皮包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那里短不了有些钞票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一到一个地方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你有的是一个提梁的小小世界。不管你的窗子朝向哪里望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所看到的多半则仍是在你窗子以外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隔层玻璃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或是铁纱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隐隐约约你看到一些颜色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听到一些声音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如果你私下满足了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那也没有什么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只是千万别高兴起来说什么接触了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认识了若干事物人情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天知道那是罪过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21676417"/>
      </p:ext>
    </p:extLst>
  </p:cSld>
  <p:clrMapOvr>
    <a:masterClrMapping/>
  </p:clrMapOvr>
  <p:transition>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文中画横线的句子主要运用了哪些修辞方法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叠音词的运用有何效果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比喻、拟人、排比。</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节奏鲜明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韵律和谐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增强形象感。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本题考查分析画线句子的修辞手法及叠音词的运用效果。第一问难度不大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梯子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上梯子。排比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湿淋淋、银闪闪、绿油油。第二问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湿淋淋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银闪闪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绿油油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金灿灿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四个叠音词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韵律和谐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增强了语言的节奏感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使梯田的形象真实可感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如在眼前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29568922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原文《白鹿原上奏响一支老腔》见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试做真题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文中运用了侧面描写的手法来表现老腔的艺术魅力。请举两例并加以分析。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赵季平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著名作曲家与老腔演员很熟悉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并给予老腔高度的评价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写出了老腔的艺术价值。</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濮存昕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节目主持人出人意料地走到台前击凳高吼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融入表演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突出了老腔的感染力和震撼力。</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观众在看老腔的表演过程中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经久不息的掌声与喝彩声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表现了老腔演出带给观众的精神享受</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24164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1028"/>
            <a:ext cx="8128000" cy="3309945"/>
          </a:xfrm>
          <a:prstGeom prst="rect">
            <a:avLst/>
          </a:prstGeom>
        </p:spPr>
        <p:txBody>
          <a:bodyPr>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ea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此题考查散文的表达方式。抓住</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文中运用了侧面描写的手法</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这一要求</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找出这一手法存在的地方。梳理文章内容不难发现</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文章开头没有直接写出老腔的精彩</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而是通过赵季平对老腔演奏者</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白头发白眉毛</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老汉及十几个演员的赏识和对老腔的介绍</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从侧面写出老腔的艺术魅力。文章的结尾处通过主持人濮存昕的动作行为</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表现了现场观众与老腔艺术的完美融合</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以及我的心灵震撼。文中多处写观众的掌声</a:t>
            </a:r>
            <a:r>
              <a:rPr lang="en-US" altLang="zh-CN" sz="2200" dirty="0">
                <a:solidFill>
                  <a:srgbClr val="000000"/>
                </a:solidFill>
                <a:latin typeface="Times New Roman" panose="02020603050405020304" pitchFamily="18" charset="0"/>
                <a:ea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也是从侧面描写展现了老腔的艺术魅力。</a:t>
            </a:r>
            <a:endParaRPr lang="zh-CN" altLang="en-US" sz="2200" dirty="0"/>
          </a:p>
        </p:txBody>
      </p:sp>
    </p:spTree>
    <p:extLst>
      <p:ext uri="{BB962C8B-B14F-4D97-AF65-F5344CB8AC3E}">
        <p14:creationId xmlns:p14="http://schemas.microsoft.com/office/powerpoint/2010/main" val="773252990"/>
      </p:ext>
    </p:extLst>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《甘森的西红柿》节选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从柴达木西部的尕斯库勒湖畔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沿着输油管线迤逦而来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路上连草都很难看到一棵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天上飞鸟也不见踪影。笔直平坦的公路上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伴随的只有连绵不绝的昆仑山。高原缺氧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旅途劳顿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我们一直处于昏昏欲睡的状态。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走着走着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蓦然抬望眼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前方出现了</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十分醒目</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的几栋红顶房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一眼望去仿若一座漂浮在茫茫瀚海之中的孤岛。莫非是日光水汽折射下的</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海市蜃楼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司机轻咳一声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嗓中吐出四个清脆的字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房屋精致稳固、庭院干净美观超乎我们的想象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生产区的整洁、生活区的布局超乎我们的想象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就连院落正中的那几棵白杨树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翠绿挺拔的雄姿也超乎我们的想象。更别说见到蔬菜大棚中盛开的大丽花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嫩绿的小白菜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绿中泛红的青椒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美艳欲滴的西红柿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真让我们一声连着一声地惊叹。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4730821"/>
      </p:ext>
    </p:extLst>
  </p:cSld>
  <p:clrMapOvr>
    <a:masterClrMapping/>
  </p:clrMapOvr>
  <p:transition>
    <p:fade thruBlk="1"/>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2"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17"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8" name="TextBox 40">
            <a:hlinkClick r:id="rId4"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9"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6"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7"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3"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8"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1" name="圆角矩形 20">
            <a:hlinkClick r:id="rId9"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作者在旅途中与到达甘森后的所见有何不同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这样写运用了什么表现手法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有何表达效果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途中自然景物单调荒凉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甘森生活景象生机勃勃。运用了衬托手法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突出作者的情感变化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揭示文章的主旨。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本题考查分析作品的主要表现手法的能力。旅途中所见集中在第一段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连草都少见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不见飞鸟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可见景色荒凉。第二、三段则描写了甘森充满活力与生机勃勃的一面。这样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用途中单调荒凉的自然景物衬托到达甘森后的所见景象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的赞美之情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从而揭示了文章的主旨。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21045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33558"/>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710749779"/>
              </p:ext>
            </p:extLst>
          </p:nvPr>
        </p:nvGraphicFramePr>
        <p:xfrm>
          <a:off x="508000" y="1965135"/>
          <a:ext cx="8128000" cy="3840129"/>
        </p:xfrm>
        <a:graphic>
          <a:graphicData uri="http://schemas.openxmlformats.org/presentationml/2006/ole">
            <mc:AlternateContent xmlns:mc="http://schemas.openxmlformats.org/markup-compatibility/2006">
              <mc:Choice xmlns:v="urn:schemas-microsoft-com:vml" Requires="v">
                <p:oleObj spid="_x0000_s7187" name="文档" r:id="rId12" imgW="3948631" imgH="1864773" progId="Word.Document.12">
                  <p:embed/>
                </p:oleObj>
              </mc:Choice>
              <mc:Fallback>
                <p:oleObj name="文档" r:id="rId12" imgW="3948631" imgH="1864773" progId="Word.Document.12">
                  <p:embed/>
                  <p:pic>
                    <p:nvPicPr>
                      <p:cNvPr id="0" name=""/>
                      <p:cNvPicPr/>
                      <p:nvPr/>
                    </p:nvPicPr>
                    <p:blipFill>
                      <a:blip r:embed="rId13"/>
                      <a:stretch>
                        <a:fillRect/>
                      </a:stretch>
                    </p:blipFill>
                    <p:spPr>
                      <a:xfrm>
                        <a:off x="508000" y="1965135"/>
                        <a:ext cx="8128000" cy="3840129"/>
                      </a:xfrm>
                      <a:prstGeom prst="rect">
                        <a:avLst/>
                      </a:prstGeom>
                    </p:spPr>
                  </p:pic>
                </p:oleObj>
              </mc:Fallback>
            </mc:AlternateContent>
          </a:graphicData>
        </a:graphic>
      </p:graphicFrame>
    </p:spTree>
    <p:extLst>
      <p:ext uri="{BB962C8B-B14F-4D97-AF65-F5344CB8AC3E}">
        <p14:creationId xmlns:p14="http://schemas.microsoft.com/office/powerpoint/2010/main" val="3821726615"/>
      </p:ext>
    </p:extLst>
  </p:cSld>
  <p:clrMapOvr>
    <a:masterClrMapping/>
  </p:clrMapOvr>
  <p:transition>
    <p:fade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24676719"/>
              </p:ext>
            </p:extLst>
          </p:nvPr>
        </p:nvGraphicFramePr>
        <p:xfrm>
          <a:off x="508000" y="2167018"/>
          <a:ext cx="8128000" cy="2777965"/>
        </p:xfrm>
        <a:graphic>
          <a:graphicData uri="http://schemas.openxmlformats.org/presentationml/2006/ole">
            <mc:AlternateContent xmlns:mc="http://schemas.openxmlformats.org/markup-compatibility/2006">
              <mc:Choice xmlns:v="urn:schemas-microsoft-com:vml" Requires="v">
                <p:oleObj spid="_x0000_s8211" name="文档" r:id="rId12" imgW="3948631" imgH="1349161" progId="Word.Document.12">
                  <p:embed/>
                </p:oleObj>
              </mc:Choice>
              <mc:Fallback>
                <p:oleObj name="文档" r:id="rId12" imgW="3948631" imgH="1349161" progId="Word.Document.12">
                  <p:embed/>
                  <p:pic>
                    <p:nvPicPr>
                      <p:cNvPr id="0" name=""/>
                      <p:cNvPicPr/>
                      <p:nvPr/>
                    </p:nvPicPr>
                    <p:blipFill>
                      <a:blip r:embed="rId13"/>
                      <a:stretch>
                        <a:fillRect/>
                      </a:stretch>
                    </p:blipFill>
                    <p:spPr>
                      <a:xfrm>
                        <a:off x="508000" y="2167018"/>
                        <a:ext cx="8128000" cy="2777965"/>
                      </a:xfrm>
                      <a:prstGeom prst="rect">
                        <a:avLst/>
                      </a:prstGeom>
                    </p:spPr>
                  </p:pic>
                </p:oleObj>
              </mc:Fallback>
            </mc:AlternateContent>
          </a:graphicData>
        </a:graphic>
      </p:graphicFrame>
    </p:spTree>
    <p:extLst>
      <p:ext uri="{BB962C8B-B14F-4D97-AF65-F5344CB8AC3E}">
        <p14:creationId xmlns:p14="http://schemas.microsoft.com/office/powerpoint/2010/main" val="2148113855"/>
      </p:ext>
    </p:extLst>
  </p:cSld>
  <p:clrMapOvr>
    <a:masterClrMapping/>
  </p:clrMapOvr>
  <p:transition>
    <p:fade thruBlk="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描写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95660750"/>
              </p:ext>
            </p:extLst>
          </p:nvPr>
        </p:nvGraphicFramePr>
        <p:xfrm>
          <a:off x="508000" y="1658573"/>
          <a:ext cx="8128000" cy="4578739"/>
        </p:xfrm>
        <a:graphic>
          <a:graphicData uri="http://schemas.openxmlformats.org/presentationml/2006/ole">
            <mc:AlternateContent xmlns:mc="http://schemas.openxmlformats.org/markup-compatibility/2006">
              <mc:Choice xmlns:v="urn:schemas-microsoft-com:vml" Requires="v">
                <p:oleObj spid="_x0000_s9235" name="文档" r:id="rId12" imgW="3948631" imgH="2223397" progId="Word.Document.12">
                  <p:embed/>
                </p:oleObj>
              </mc:Choice>
              <mc:Fallback>
                <p:oleObj name="文档" r:id="rId12" imgW="3948631" imgH="2223397" progId="Word.Document.12">
                  <p:embed/>
                  <p:pic>
                    <p:nvPicPr>
                      <p:cNvPr id="0" name=""/>
                      <p:cNvPicPr/>
                      <p:nvPr/>
                    </p:nvPicPr>
                    <p:blipFill>
                      <a:blip r:embed="rId13"/>
                      <a:stretch>
                        <a:fillRect/>
                      </a:stretch>
                    </p:blipFill>
                    <p:spPr>
                      <a:xfrm>
                        <a:off x="508000" y="1658573"/>
                        <a:ext cx="8128000" cy="4578739"/>
                      </a:xfrm>
                      <a:prstGeom prst="rect">
                        <a:avLst/>
                      </a:prstGeom>
                    </p:spPr>
                  </p:pic>
                </p:oleObj>
              </mc:Fallback>
            </mc:AlternateContent>
          </a:graphicData>
        </a:graphic>
      </p:graphicFrame>
    </p:spTree>
    <p:extLst>
      <p:ext uri="{BB962C8B-B14F-4D97-AF65-F5344CB8AC3E}">
        <p14:creationId xmlns:p14="http://schemas.microsoft.com/office/powerpoint/2010/main" val="2450303954"/>
      </p:ext>
    </p:extLst>
  </p:cSld>
  <p:clrMapOvr>
    <a:masterClrMapping/>
  </p:clrMapOvr>
  <p:transition>
    <p:fade thruBlk="1"/>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graphicFrame>
        <p:nvGraphicFramePr>
          <p:cNvPr id="18" name="对象 17"/>
          <p:cNvGraphicFramePr>
            <a:graphicFrameLocks noChangeAspect="1"/>
          </p:cNvGraphicFramePr>
          <p:nvPr>
            <p:extLst>
              <p:ext uri="{D42A27DB-BD31-4B8C-83A1-F6EECF244321}">
                <p14:modId xmlns:p14="http://schemas.microsoft.com/office/powerpoint/2010/main" val="3998340501"/>
              </p:ext>
            </p:extLst>
          </p:nvPr>
        </p:nvGraphicFramePr>
        <p:xfrm>
          <a:off x="508000" y="1383719"/>
          <a:ext cx="8128000" cy="4637569"/>
        </p:xfrm>
        <a:graphic>
          <a:graphicData uri="http://schemas.openxmlformats.org/presentationml/2006/ole">
            <mc:AlternateContent xmlns:mc="http://schemas.openxmlformats.org/markup-compatibility/2006">
              <mc:Choice xmlns:v="urn:schemas-microsoft-com:vml" Requires="v">
                <p:oleObj spid="_x0000_s10259" name="文档" r:id="rId12" imgW="3948631" imgH="2252202" progId="Word.Document.12">
                  <p:embed/>
                </p:oleObj>
              </mc:Choice>
              <mc:Fallback>
                <p:oleObj name="文档" r:id="rId12" imgW="3948631" imgH="2252202" progId="Word.Document.12">
                  <p:embed/>
                  <p:pic>
                    <p:nvPicPr>
                      <p:cNvPr id="0" name=""/>
                      <p:cNvPicPr/>
                      <p:nvPr/>
                    </p:nvPicPr>
                    <p:blipFill>
                      <a:blip r:embed="rId13"/>
                      <a:stretch>
                        <a:fillRect/>
                      </a:stretch>
                    </p:blipFill>
                    <p:spPr>
                      <a:xfrm>
                        <a:off x="508000" y="1383719"/>
                        <a:ext cx="8128000" cy="4637569"/>
                      </a:xfrm>
                      <a:prstGeom prst="rect">
                        <a:avLst/>
                      </a:prstGeom>
                    </p:spPr>
                  </p:pic>
                </p:oleObj>
              </mc:Fallback>
            </mc:AlternateContent>
          </a:graphicData>
        </a:graphic>
      </p:graphicFrame>
    </p:spTree>
    <p:extLst>
      <p:ext uri="{BB962C8B-B14F-4D97-AF65-F5344CB8AC3E}">
        <p14:creationId xmlns:p14="http://schemas.microsoft.com/office/powerpoint/2010/main" val="3209632231"/>
      </p:ext>
    </p:extLst>
  </p:cSld>
  <p:clrMapOvr>
    <a:masterClrMapping/>
  </p:clrMapOvr>
  <p:transition>
    <p:fade thruBlk="1"/>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hlinkClick r:id="rId3" action="ppaction://hlinksldjump"/>
          </p:cNvPr>
          <p:cNvSpPr/>
          <p:nvPr/>
        </p:nvSpPr>
        <p:spPr>
          <a:xfrm>
            <a:off x="158730" y="698502"/>
            <a:ext cx="926836"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95000"/>
                    <a:lumOff val="5000"/>
                  </a:schemeClr>
                </a:solidFill>
                <a:latin typeface="黑体" panose="02010600030101010101" pitchFamily="2" charset="-122"/>
                <a:ea typeface="黑体" panose="02010600030101010101" pitchFamily="2" charset="-122"/>
              </a:rPr>
              <a:t>整体阅读</a:t>
            </a:r>
          </a:p>
        </p:txBody>
      </p:sp>
      <p:sp>
        <p:nvSpPr>
          <p:cNvPr id="21" name="TextBox 3">
            <a:hlinkClick r:id="rId4"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22" name="TextBox 40">
            <a:hlinkClick r:id="rId5"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3" name="TextBox 3">
            <a:hlinkClick r:id="rId6"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3" name="圆角矩形 12">
            <a:hlinkClick r:id="rId7" action="ppaction://hlinksldjump"/>
          </p:cNvPr>
          <p:cNvSpPr/>
          <p:nvPr/>
        </p:nvSpPr>
        <p:spPr>
          <a:xfrm>
            <a:off x="111553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12</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4" name="圆角矩形 13">
            <a:hlinkClick r:id="rId8" action="ppaction://hlinksldjump"/>
          </p:cNvPr>
          <p:cNvSpPr/>
          <p:nvPr/>
        </p:nvSpPr>
        <p:spPr>
          <a:xfrm>
            <a:off x="1885785"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13</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5" name="圆角矩形 14">
            <a:hlinkClick r:id="rId4" action="ppaction://hlinksldjump"/>
          </p:cNvPr>
          <p:cNvSpPr/>
          <p:nvPr/>
        </p:nvSpPr>
        <p:spPr>
          <a:xfrm>
            <a:off x="2656033" y="698502"/>
            <a:ext cx="744615"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a:t>
            </a:r>
            <a:r>
              <a:rPr lang="en-US" altLang="zh-CN" sz="1400" dirty="0">
                <a:solidFill>
                  <a:schemeClr val="bg1"/>
                </a:solidFill>
                <a:latin typeface="黑体" panose="02010600030101010101" pitchFamily="2" charset="-122"/>
                <a:ea typeface="黑体" panose="02010600030101010101" pitchFamily="2" charset="-122"/>
              </a:rPr>
              <a:t>14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圆角矩形 15">
            <a:hlinkClick r:id="rId9" action="ppaction://hlinksldjump"/>
          </p:cNvPr>
          <p:cNvSpPr/>
          <p:nvPr/>
        </p:nvSpPr>
        <p:spPr>
          <a:xfrm>
            <a:off x="3431627" y="698502"/>
            <a:ext cx="744615"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15</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17" name="圆角矩形 16">
            <a:hlinkClick r:id="rId10" action="ppaction://hlinksldjump"/>
          </p:cNvPr>
          <p:cNvSpPr/>
          <p:nvPr/>
        </p:nvSpPr>
        <p:spPr>
          <a:xfrm>
            <a:off x="4200867" y="698502"/>
            <a:ext cx="737243" cy="288000"/>
          </a:xfrm>
          <a:prstGeom prst="roundRect">
            <a:avLst>
              <a:gd name="adj" fmla="val 0"/>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lumMod val="95000"/>
                    <a:lumOff val="5000"/>
                  </a:schemeClr>
                </a:solidFill>
                <a:latin typeface="黑体" panose="02010600030101010101" pitchFamily="2" charset="-122"/>
                <a:ea typeface="黑体" panose="02010600030101010101" pitchFamily="2" charset="-122"/>
              </a:rPr>
              <a:t>考点</a:t>
            </a:r>
            <a:r>
              <a:rPr lang="en-US" altLang="zh-CN" sz="1400" dirty="0" smtClean="0">
                <a:solidFill>
                  <a:schemeClr val="tx1">
                    <a:lumMod val="95000"/>
                    <a:lumOff val="5000"/>
                  </a:schemeClr>
                </a:solidFill>
                <a:latin typeface="黑体" panose="02010600030101010101" pitchFamily="2" charset="-122"/>
                <a:ea typeface="黑体" panose="02010600030101010101" pitchFamily="2" charset="-122"/>
              </a:rPr>
              <a:t>16</a:t>
            </a:r>
            <a:endParaRPr lang="zh-CN" altLang="en-US" sz="1400" dirty="0">
              <a:solidFill>
                <a:schemeClr val="tx1">
                  <a:lumMod val="95000"/>
                  <a:lumOff val="5000"/>
                </a:schemeClr>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88840"/>
            <a:ext cx="230383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抒情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手法</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42631830"/>
              </p:ext>
            </p:extLst>
          </p:nvPr>
        </p:nvGraphicFramePr>
        <p:xfrm>
          <a:off x="508000" y="2583980"/>
          <a:ext cx="8128000" cy="2421731"/>
        </p:xfrm>
        <a:graphic>
          <a:graphicData uri="http://schemas.openxmlformats.org/presentationml/2006/ole">
            <mc:AlternateContent xmlns:mc="http://schemas.openxmlformats.org/markup-compatibility/2006">
              <mc:Choice xmlns:v="urn:schemas-microsoft-com:vml" Requires="v">
                <p:oleObj spid="_x0000_s11282" name="文档" r:id="rId12" imgW="3948631" imgH="1176330" progId="Word.Document.12">
                  <p:embed/>
                </p:oleObj>
              </mc:Choice>
              <mc:Fallback>
                <p:oleObj name="文档" r:id="rId12" imgW="3948631" imgH="1176330" progId="Word.Document.12">
                  <p:embed/>
                  <p:pic>
                    <p:nvPicPr>
                      <p:cNvPr id="0" name=""/>
                      <p:cNvPicPr/>
                      <p:nvPr/>
                    </p:nvPicPr>
                    <p:blipFill>
                      <a:blip r:embed="rId13"/>
                      <a:stretch>
                        <a:fillRect/>
                      </a:stretch>
                    </p:blipFill>
                    <p:spPr>
                      <a:xfrm>
                        <a:off x="508000" y="2583980"/>
                        <a:ext cx="8128000" cy="2421731"/>
                      </a:xfrm>
                      <a:prstGeom prst="rect">
                        <a:avLst/>
                      </a:prstGeom>
                    </p:spPr>
                  </p:pic>
                </p:oleObj>
              </mc:Fallback>
            </mc:AlternateContent>
          </a:graphicData>
        </a:graphic>
      </p:graphicFrame>
    </p:spTree>
    <p:extLst>
      <p:ext uri="{BB962C8B-B14F-4D97-AF65-F5344CB8AC3E}">
        <p14:creationId xmlns:p14="http://schemas.microsoft.com/office/powerpoint/2010/main" val="3348785682"/>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137</TotalTime>
  <Words>28380</Words>
  <Application>Microsoft Office PowerPoint</Application>
  <PresentationFormat>全屏显示(4:3)</PresentationFormat>
  <Paragraphs>1881</Paragraphs>
  <Slides>168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168</vt:i4>
      </vt:variant>
    </vt:vector>
  </HeadingPairs>
  <TitlesOfParts>
    <vt:vector size="181"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文档</vt:lpstr>
      <vt:lpstr>二、散文阅读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2017-06-17T02:39:16Z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