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24" r:id="rId5"/>
    <p:sldId id="470" r:id="rId6"/>
    <p:sldId id="490" r:id="rId7"/>
    <p:sldId id="491" r:id="rId8"/>
    <p:sldId id="492" r:id="rId9"/>
    <p:sldId id="521" r:id="rId10"/>
    <p:sldId id="522" r:id="rId11"/>
    <p:sldId id="495" r:id="rId12"/>
    <p:sldId id="504" r:id="rId13"/>
    <p:sldId id="496" r:id="rId14"/>
    <p:sldId id="499" r:id="rId15"/>
    <p:sldId id="506" r:id="rId16"/>
    <p:sldId id="509" r:id="rId17"/>
    <p:sldId id="424" r:id="rId18"/>
    <p:sldId id="468" r:id="rId19"/>
    <p:sldId id="425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2E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044"/>
    <p:restoredTop sz="83025"/>
  </p:normalViewPr>
  <p:slideViewPr>
    <p:cSldViewPr showGuides="1">
      <p:cViewPr varScale="1">
        <p:scale>
          <a:sx n="54" d="100"/>
          <a:sy n="54" d="100"/>
        </p:scale>
        <p:origin x="-1776" y="-90"/>
      </p:cViewPr>
      <p:guideLst>
        <p:guide orient="horz" pos="2193"/>
        <p:guide pos="2797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80" d="100"/>
        <a:sy n="80" d="100"/>
      </p:scale>
      <p:origin x="0" y="111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Tx/>
              <a:buNone/>
              <a:defRPr kumimoji="1"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4572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kumimoji="1" sz="1200"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7.xml.rels><?xml version="1.0" encoding="UTF-8" standalone="yes"?>
<Relationships xmlns="http://schemas.openxmlformats.org/package/2006/relationships"><Relationship Id="rId4" Type="http://schemas.openxmlformats.org/officeDocument/2006/relationships/hyperlink" Target="http://baike.baidu.com/item/%E4%B8%83%E8%A8%80%E5%BE%8B%E8%AF%97" TargetMode="External"/><Relationship Id="rId3" Type="http://schemas.openxmlformats.org/officeDocument/2006/relationships/hyperlink" Target="http://baike.baidu.com/item/%E6%AC%A7%E9%98%B3%E4%BF%AE" TargetMode="Externa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560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25604" name="幻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6627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969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9939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39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63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p>
            <a:pPr lvl="0"/>
            <a:r>
              <a:rPr lang="en-US" altLang="zh-CN" dirty="0"/>
              <a:t>《</a:t>
            </a:r>
            <a:r>
              <a:rPr lang="zh-CN" altLang="en-US" dirty="0"/>
              <a:t>礼部贡院阅进士试</a:t>
            </a:r>
            <a:r>
              <a:rPr lang="en-US" altLang="zh-CN" dirty="0"/>
              <a:t>》</a:t>
            </a:r>
            <a:r>
              <a:rPr lang="zh-CN" altLang="en-US" dirty="0"/>
              <a:t>是北宋文学家</a:t>
            </a:r>
            <a:r>
              <a:rPr lang="zh-CN" altLang="en-US" dirty="0">
                <a:hlinkClick r:id="rId3"/>
              </a:rPr>
              <a:t>欧阳修</a:t>
            </a:r>
            <a:r>
              <a:rPr lang="zh-CN" altLang="en-US" dirty="0"/>
              <a:t>创作的一首</a:t>
            </a:r>
            <a:r>
              <a:rPr lang="zh-CN" altLang="en-US" dirty="0">
                <a:hlinkClick r:id="rId4"/>
              </a:rPr>
              <a:t>七言律诗</a:t>
            </a:r>
            <a:r>
              <a:rPr lang="zh-CN" altLang="en-US" dirty="0"/>
              <a:t>。这首诗写出他主持礼部考试时，见到考场中英才济济，考试场面寂静、肃穆而充满生气，为朝廷得添新人而由衷地感到喜悦。</a:t>
            </a:r>
            <a:endParaRPr lang="zh-CN" altLang="en-US" dirty="0"/>
          </a:p>
        </p:txBody>
      </p:sp>
      <p:sp>
        <p:nvSpPr>
          <p:cNvPr id="409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微软雅黑" panose="020B0503020204020204" pitchFamily="34" charset="-122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026" name="Picture 2" descr="C:\Documents and Settings\Administrator\桌面\34.jpg"/>
          <p:cNvPicPr>
            <a:picLocks noChangeAspect="1"/>
          </p:cNvPicPr>
          <p:nvPr userDrawn="1"/>
        </p:nvPicPr>
        <p:blipFill>
          <a:blip r:embed="rId12"/>
          <a:srcRect l="390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7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8" name="文本占位符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en-US" altLang="zh-CN" dirty="0"/>
          </a:p>
          <a:p>
            <a:pPr lvl="1"/>
            <a:r>
              <a:rPr lang="zh-CN" altLang="en-US" dirty="0"/>
              <a:t>第二级</a:t>
            </a:r>
            <a:endParaRPr lang="en-US" altLang="zh-CN" dirty="0"/>
          </a:p>
          <a:p>
            <a:pPr lvl="2"/>
            <a:r>
              <a:rPr lang="zh-CN" altLang="en-US" dirty="0"/>
              <a:t>第三级</a:t>
            </a:r>
            <a:endParaRPr lang="en-US" altLang="zh-CN" dirty="0"/>
          </a:p>
          <a:p>
            <a:pPr lvl="3"/>
            <a:r>
              <a:rPr lang="zh-CN" altLang="en-US" dirty="0"/>
              <a:t>第四级</a:t>
            </a:r>
            <a:endParaRPr lang="en-US" altLang="zh-CN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9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buFontTx/>
              <a:buNone/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ctr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1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2800">
          <a:solidFill>
            <a:srgbClr val="602E04"/>
          </a:solidFill>
          <a:latin typeface="时尚中黑简体"/>
          <a:ea typeface="时尚中黑简体"/>
          <a:cs typeface="时尚中黑简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  <a:cs typeface="微软雅黑" panose="020B0503020204020204" pitchFamily="34" charset="-122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2" name="TextBox 5"/>
          <p:cNvSpPr txBox="1">
            <a:spLocks noChangeArrowheads="1"/>
          </p:cNvSpPr>
          <p:nvPr/>
        </p:nvSpPr>
        <p:spPr bwMode="auto">
          <a:xfrm>
            <a:off x="1668145" y="3775075"/>
            <a:ext cx="6018530" cy="70675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课件制作： 李保春           手机：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15343940186 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                                  QQ</a:t>
            </a:r>
            <a:r>
              <a:rPr kumimoji="0" lang="zh-CN" altLang="en-US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群：</a:t>
            </a:r>
            <a:r>
              <a:rPr kumimoji="0" lang="en-US" altLang="zh-CN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602E04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654677190</a:t>
            </a:r>
            <a:endParaRPr kumimoji="0" lang="en-US" altLang="zh-CN" sz="2000" b="0" i="0" u="none" strike="noStrike" kern="1200" cap="none" spc="0" normalizeH="0" baseline="0" noProof="0" dirty="0" smtClean="0">
              <a:ln>
                <a:noFill/>
              </a:ln>
              <a:solidFill>
                <a:srgbClr val="602E04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051" name="TextBox 4"/>
          <p:cNvSpPr txBox="1"/>
          <p:nvPr/>
        </p:nvSpPr>
        <p:spPr>
          <a:xfrm>
            <a:off x="97790" y="2010093"/>
            <a:ext cx="856932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/>
            <a:r>
              <a:rPr lang="en-US" altLang="zh-CN" sz="48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个话题写作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考场写作之</a:t>
            </a:r>
            <a:r>
              <a:rPr lang="zh-CN" altLang="en-US" sz="3600" dirty="0">
                <a:solidFill>
                  <a:srgbClr val="602E0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高分策略</a:t>
            </a:r>
            <a:endParaRPr lang="zh-CN" altLang="en-US" sz="3600" dirty="0">
              <a:solidFill>
                <a:srgbClr val="602E0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15620" y="531495"/>
            <a:ext cx="7310120" cy="48926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4800" algn="ctr">
              <a:lnSpc>
                <a:spcPct val="150000"/>
              </a:lnSpc>
            </a:pPr>
            <a:r>
              <a:rPr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愿逐明月，待你前来</a:t>
            </a:r>
            <a:endParaRPr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304800" algn="ctr">
              <a:lnSpc>
                <a:spcPct val="150000"/>
              </a:lnSpc>
            </a:pPr>
            <a:r>
              <a:rPr sz="2800" b="1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河南一考生</a:t>
            </a:r>
            <a:endParaRPr sz="2800" b="1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304800" algn="ctr">
              <a:lnSpc>
                <a:spcPct val="150000"/>
              </a:lnSpc>
            </a:pPr>
            <a:endParaRPr sz="2800" b="1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indent="304800">
              <a:lnSpc>
                <a:spcPct val="150000"/>
              </a:lnSpc>
            </a:pPr>
            <a:r>
              <a:rPr sz="2800" b="1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  <a:r>
              <a:rPr sz="2400" noProof="0" dirty="0">
                <a:ln>
                  <a:noFill/>
                </a:ln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人生代代无穷已，江月年年望相似。”在张若虚的笔下，江上明月温暖了春风吹拂的夜晚。那美景正如梦想，引人不断追寻。每个人的梦想汇聚在一起，便成了一代代中国人共同的梦想。而我，愿逐明月，待你前来。（点题）</a:t>
            </a:r>
            <a:endParaRPr sz="2400" noProof="0" dirty="0">
              <a:ln>
                <a:noFill/>
              </a:ln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8290" y="648970"/>
            <a:ext cx="884618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/>
              <a:t>    </a:t>
            </a:r>
            <a:r>
              <a:rPr lang="en-US" altLang="zh-CN" sz="2400" b="1">
                <a:solidFill>
                  <a:srgbClr val="C00000"/>
                </a:solidFill>
              </a:rPr>
              <a:t>      相信你和我一样，在父母的呵护中长大，也曾有过懈怠、颓废和迷茫，你当拔出俗流，志存高远。</a:t>
            </a:r>
            <a:endParaRPr lang="en-US" altLang="zh-CN" sz="2400" b="1"/>
          </a:p>
          <a:p>
            <a:pPr>
              <a:lnSpc>
                <a:spcPct val="150000"/>
              </a:lnSpc>
            </a:pPr>
            <a:r>
              <a:rPr lang="en-US" altLang="zh-CN" sz="2400" b="1"/>
              <a:t>         谁的青春不曾迷茫?曾几何时，80后被称为“垮掉的一代”，90后被称为“佛系青年”，我们00后最近突然迷上了“葛优瘫”。（反面）然而在一片质疑声中，许多不懈奋斗的80后已然成为栋梁之才。运动员张怡宁、林丹北京奥运夺金；女航天员王亚平在太空授课；耶鲁大学才子秦玥飞回乡做了“最美村官”。（正面）清代学者汤斌劝诫学子：“当拔出流俗，不可泛泛与世浮沉。”你的青春里，也必然有许多颓废的声音。请相信我：执着追梦不随波逐流，才能超越惰性，绽放出彩人生。</a:t>
            </a:r>
            <a:endParaRPr lang="zh-CN" altLang="en-US" sz="240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6540" y="714375"/>
            <a:ext cx="8515350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FF0000"/>
                </a:solidFill>
              </a:rPr>
              <a:t>      </a:t>
            </a:r>
            <a:r>
              <a:rPr lang="en-US" altLang="zh-CN" sz="2000" b="1">
                <a:solidFill>
                  <a:srgbClr val="FF0000"/>
                </a:solidFill>
              </a:rPr>
              <a:t> </a:t>
            </a:r>
            <a:r>
              <a:rPr sz="2000" b="1">
                <a:solidFill>
                  <a:srgbClr val="FF0000"/>
                </a:solidFill>
              </a:rPr>
              <a:t>相信你和我一样，见证科技的飞速发展，并不知道将要面对怎样的世界，你当蕙质兰心，怀瑾握瑜。</a:t>
            </a:r>
            <a:endParaRPr sz="20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sz="2000" b="1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sz="2000" b="1">
                <a:solidFill>
                  <a:srgbClr val="FF0000"/>
                </a:solidFill>
              </a:rPr>
              <a:t>        </a:t>
            </a:r>
            <a:r>
              <a:rPr sz="2000" b="1">
                <a:solidFill>
                  <a:schemeClr val="tx1"/>
                </a:solidFill>
              </a:rPr>
              <a:t>移去时空的阻隔，我们都是18岁的少年。我身处的时代，科技飞速发展，变化日新月异。强大如马云也会遇到刘强东的蚕食；强大如中国移动也会遇见微信的竞争；强大如国有银行也要迎战支付宝的冲击。2035年，想必科技更先进，变化更快速。我们都不知道，即将面对一个怎样的世界。但我相信，无论时代如何变化，“厚德载物”的法则不会变。请相信我：宽容大度、善良真诚、乐于互助，定能让你四海皆友，游刃有余。</a:t>
            </a:r>
            <a:endParaRPr sz="2000" b="1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66090" y="666750"/>
            <a:ext cx="768032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ea typeface="宋体" panose="02010600030101010101" pitchFamily="2" charset="-122"/>
              </a:rPr>
              <a:t>    </a:t>
            </a:r>
            <a:endParaRPr lang="en-US" altLang="zh-CN" sz="2000" b="1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ea typeface="宋体" panose="02010600030101010101" pitchFamily="2" charset="-122"/>
              </a:rPr>
              <a:t>    </a:t>
            </a:r>
            <a:r>
              <a:rPr sz="2000" b="1">
                <a:solidFill>
                  <a:srgbClr val="C00000"/>
                </a:solidFill>
                <a:ea typeface="宋体" panose="02010600030101010101" pitchFamily="2" charset="-122"/>
              </a:rPr>
              <a:t>相信你和我一样，和祖国一同成长，正在享受中国崛起带来的幸福，你当不吝奉献，兼济天下。</a:t>
            </a:r>
            <a:endParaRPr sz="2000" b="1">
              <a:solidFill>
                <a:srgbClr val="C00000"/>
              </a:solidFill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endParaRPr sz="2000" b="1">
              <a:ea typeface="宋体" panose="02010600030101010101" pitchFamily="2" charset="-122"/>
            </a:endParaRPr>
          </a:p>
          <a:p>
            <a:pPr indent="306070" algn="l">
              <a:lnSpc>
                <a:spcPct val="150000"/>
              </a:lnSpc>
            </a:pPr>
            <a:r>
              <a:rPr sz="2000" b="1">
                <a:ea typeface="宋体" panose="02010600030101010101" pitchFamily="2" charset="-122"/>
              </a:rPr>
              <a:t>    黄旭华远离故乡隐姓埋名几十年，潜心研究核潜艇；生物学家邓叔群将花园洋房捐献给国家；林俊德院士与死神争分夺秒，整理数万个机密数据。我们要永远铭记，今天的幸福生活从何而来。请相信我：不要做那种“精致的利己主义者”，与祖国相连的人生才能活出真正的意义。</a:t>
            </a:r>
            <a:endParaRPr sz="2000" b="1"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75285" y="1650365"/>
            <a:ext cx="7786370" cy="55308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770" y="852805"/>
            <a:ext cx="8406765" cy="5354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en-US" altLang="zh-CN" sz="2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不知江月待何人，但见长江送流水。”此刻，我将扬帆远航。18年后，也就是在2035年，我将交给你一个怎样的答卷?愿我的青春以梦为马，不负韶华；愿我的同辈不忘初心，全力以赴；愿我河山表里澄澈，待你前来！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高考阅卷现场评分：</a:t>
            </a:r>
            <a:endParaRPr sz="24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内容分19分+表达分19分+发展分18分=总分56分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</a:t>
            </a:r>
            <a:r>
              <a:rPr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笔者评点：三个话题写作，“拔出俗流，志存高远”、“蕙质兰心，怀瑾握瑜”、“不吝奉献，兼济天下”，话题内涵有点模糊，分论点关系也有点随意</a:t>
            </a:r>
            <a:r>
              <a:rPr lang="zh-CN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，逻辑不是太严密</a:t>
            </a:r>
            <a:r>
              <a:rPr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。</a:t>
            </a:r>
            <a:endParaRPr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不过，此文语言确实是亮点，充满诗意。</a:t>
            </a:r>
            <a:endParaRPr sz="20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342900" y="405130"/>
            <a:ext cx="8702675" cy="655447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结语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三个话题写作，要求严密逻辑，一般学生不好构思；阐述开了，就具有高分气质。此外，三个话题写作，从内容逻辑到外在段落布置都是高分标准。</a:t>
            </a:r>
            <a:endParaRPr kumimoji="0" lang="zh-CN" altLang="zh-CN" sz="24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高分作文</a:t>
            </a: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=审题立意+结构合理+文采与深度+卷面整洁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=全都是套路</a:t>
            </a:r>
            <a:endParaRPr kumimoji="0" lang="zh-CN" altLang="zh-CN" sz="2400" b="1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4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当这种写作套路，成为我们日常练习的写作习惯，那么，考场写作对我们来说，依然是一种训练有素的套路，驾轻就熟，任意而为。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                   </a:t>
            </a: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书籍图片_WPS图片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500" y="-1128395"/>
            <a:ext cx="9810750" cy="100584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矩形 1"/>
          <p:cNvSpPr>
            <a:spLocks noChangeArrowheads="1"/>
          </p:cNvSpPr>
          <p:nvPr/>
        </p:nvSpPr>
        <p:spPr bwMode="auto">
          <a:xfrm>
            <a:off x="273050" y="2630488"/>
            <a:ext cx="8424863" cy="23069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谢谢！</a:t>
            </a:r>
            <a:r>
              <a:rPr lang="zh-CN" altLang="en-US" sz="3600" kern="1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Times New Roman" panose="02020603050405020304"/>
                <a:sym typeface="+mn-ea"/>
              </a:rPr>
              <a:t>欢迎交流！</a:t>
            </a:r>
            <a:endParaRPr kumimoji="0" lang="zh-CN" altLang="zh-CN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期盼您提供学生案例。</a:t>
            </a:r>
            <a:endParaRPr kumimoji="0" lang="zh-CN" altLang="en-US" sz="36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  <a:p>
            <a:pPr marL="0" marR="0" lvl="0" indent="30480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李保春  </a:t>
            </a:r>
            <a:r>
              <a:rPr kumimoji="0" lang="en-US" altLang="zh-CN" sz="24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Times New Roman" panose="02020603050405020304"/>
              </a:rPr>
              <a:t>15343940186</a:t>
            </a:r>
            <a:endParaRPr kumimoji="0" lang="en-US" altLang="zh-CN" sz="24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Times New Roman" panose="02020603050405020304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矩形 1"/>
          <p:cNvSpPr/>
          <p:nvPr/>
        </p:nvSpPr>
        <p:spPr>
          <a:xfrm>
            <a:off x="1331278" y="569595"/>
            <a:ext cx="6480175" cy="1198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lnSpc>
                <a:spcPct val="200000"/>
              </a:lnSpc>
            </a:pPr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本课内容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75" name="矩形 1"/>
          <p:cNvSpPr/>
          <p:nvPr/>
        </p:nvSpPr>
        <p:spPr>
          <a:xfrm>
            <a:off x="-47625" y="1912620"/>
            <a:ext cx="855916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一、什么是三个话题写作法（与两个话题相比较）</a:t>
            </a:r>
            <a:endParaRPr lang="zh-CN" altLang="en-US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en-US" altLang="zh-CN" sz="28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二、三个话题写作的要点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381000" y="1728470"/>
            <a:ext cx="7786370" cy="387667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    </a:t>
            </a: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此种写作，围绕</a:t>
            </a:r>
            <a:r>
              <a:rPr kumimoji="0" 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一个中心，用</a:t>
            </a:r>
            <a:r>
              <a:rPr kumimoji="0" lang="zh-CN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三个相关话题布局谋篇。它使整篇文章处于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一种更复杂的关系中</a:t>
            </a:r>
            <a:r>
              <a:rPr lang="zh-CN"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（与简单两个话题逻辑关系比较而言）</a:t>
            </a:r>
            <a:r>
              <a:rPr sz="200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sym typeface="+mn-ea"/>
              </a:rPr>
              <a:t>，从而加强立意的深刻性与复杂性。</a:t>
            </a:r>
            <a:endParaRPr sz="2000" noProof="0" dirty="0">
              <a:ln>
                <a:noFill/>
              </a:ln>
              <a:effectLst/>
              <a:uLnTx/>
              <a:uFillTx/>
              <a:latin typeface="+mn-ea"/>
              <a:ea typeface="+mn-ea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       </a:t>
            </a:r>
            <a:r>
              <a:rPr kumimoji="0" lang="zh-CN" sz="200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  <a:sym typeface="+mn-ea"/>
              </a:rPr>
              <a:t>注意：三个话题写作，逻辑合理就容易得高分；逻辑散乱了，就有点凑字嫌疑。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endParaRPr kumimoji="0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630" y="852805"/>
            <a:ext cx="8006080" cy="95313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一、什么是三个话题写作法（与两个话题相比较）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algn="l"/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01955" y="626745"/>
            <a:ext cx="834009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7970" algn="l">
              <a:lnSpc>
                <a:spcPct val="150000"/>
              </a:lnSpc>
            </a:pPr>
            <a:r>
              <a:rPr lang="zh-CN" altLang="en-US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三个话题写作案例</a:t>
            </a:r>
            <a:r>
              <a:rPr lang="en-US" altLang="zh-CN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</a:t>
            </a:r>
            <a:endParaRPr lang="en-US" altLang="zh-CN" sz="2000" b="1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 b="1">
                <a:latin typeface="楷体" panose="02010609060101010101" charset="-122"/>
                <a:ea typeface="宋体" panose="02010600030101010101" pitchFamily="2" charset="-122"/>
              </a:rPr>
              <a:t>材料：2018高考语文新课标卷I：世纪宝宝中国梦。</a:t>
            </a:r>
            <a:endParaRPr lang="zh-CN" sz="2000" b="1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继往开来，永在路上</a:t>
            </a: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（提纲）</a:t>
            </a:r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ctr">
              <a:lnSpc>
                <a:spcPct val="150000"/>
              </a:lnSpc>
            </a:pPr>
            <a:r>
              <a:rPr lang="zh-CN" sz="20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福建一考生</a:t>
            </a:r>
            <a:endParaRPr lang="zh-CN" sz="2000" b="1">
              <a:solidFill>
                <a:srgbClr val="FF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000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我想让你知道，不仅是你所处的时代，早还在我们的时代，中国这头曾经沉睡的雄狮已经苏醒，并傲然屹立在世界的东方！</a:t>
            </a:r>
            <a:endParaRPr lang="zh-CN" sz="2000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我还想让你们知道，我们的国走到今天经历了多少风雨坎坷。</a:t>
            </a:r>
            <a:endParaRPr lang="zh-CN" sz="2000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solidFill>
                  <a:schemeClr val="tx1"/>
                </a:solidFill>
                <a:latin typeface="楷体" panose="02010609060101010101" charset="-122"/>
                <a:ea typeface="宋体" panose="02010600030101010101" pitchFamily="2" charset="-122"/>
              </a:rPr>
              <a:t>  我最想让们你知道，你们，才是这个时代的主人，发展的接力棒已然传到了你们的手中，时代重任已在你们的肩上。</a:t>
            </a:r>
            <a:endParaRPr lang="zh-CN" sz="2000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endParaRPr lang="zh-CN" sz="2000">
              <a:solidFill>
                <a:schemeClr val="tx1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  评点： 主题：中国崛起 </a:t>
            </a:r>
            <a:r>
              <a:rPr lang="zh-CN" sz="2000" b="1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zh-CN" sz="20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思路顺畅  逻辑严谨</a:t>
            </a:r>
            <a:endParaRPr lang="zh-CN" sz="2000" b="1">
              <a:solidFill>
                <a:srgbClr val="C0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7970" algn="l">
              <a:lnSpc>
                <a:spcPct val="150000"/>
              </a:lnSpc>
            </a:pPr>
            <a:r>
              <a:rPr 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宋体" panose="02010600030101010101" pitchFamily="2" charset="-122"/>
              </a:rPr>
              <a:t>   时间线索：现在  过去  未来  内容线索：崛起  坎坷   接力   </a:t>
            </a:r>
            <a:endParaRPr lang="zh-CN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92735" y="575945"/>
            <a:ext cx="81883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 algn="ctr">
              <a:lnSpc>
                <a:spcPct val="150000"/>
              </a:lnSpc>
            </a:pPr>
            <a:r>
              <a:rPr lang="en-US" altLang="zh-CN" sz="2000" b="1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000" b="1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继往开来，永在路上</a:t>
            </a:r>
            <a:endParaRPr sz="2000" b="1">
              <a:solidFill>
                <a:srgbClr val="C00000"/>
              </a:solidFill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 algn="ctr">
              <a:lnSpc>
                <a:spcPct val="150000"/>
              </a:lnSpc>
            </a:pPr>
            <a:r>
              <a:rPr sz="2000" b="1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福建一考生</a:t>
            </a:r>
            <a:endParaRPr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000">
                <a:latin typeface="楷体" panose="02010609060101010101" charset="-122"/>
                <a:ea typeface="宋体" panose="02010600030101010101" pitchFamily="2" charset="-122"/>
              </a:rPr>
              <a:t>  亲爱的朋友，时光瓶里的这篇文章，是2018年18岁的我，写给2035年18岁的你们的，表达的是对我们这个时代的感悟和对你们的期望。</a:t>
            </a:r>
            <a:r>
              <a:rPr sz="20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（任务明确、开宗明义）</a:t>
            </a:r>
            <a:endParaRPr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000">
                <a:solidFill>
                  <a:srgbClr val="C00000"/>
                </a:solidFill>
                <a:latin typeface="楷体" panose="02010609060101010101" charset="-122"/>
                <a:ea typeface="宋体" panose="02010600030101010101" pitchFamily="2" charset="-122"/>
              </a:rPr>
              <a:t>  我想让你知道，不仅是你所处的时代，早还在我们的时代，中国这头曾经沉睡的雄狮已经苏醒，并傲然屹立在世界的东方！</a:t>
            </a:r>
            <a:endParaRPr sz="2000"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000">
                <a:latin typeface="楷体" panose="02010609060101010101" charset="-122"/>
                <a:ea typeface="宋体" panose="02010600030101010101" pitchFamily="2" charset="-122"/>
              </a:rPr>
              <a:t>  仰观宇宙，“天宫一号”实现了首次太空授课，失重的太空环境下，一个崭新的物理世界正向人们打开大门；俯察人世，中国互联网普及率已超全球平均水平，“高铁”更是成为中国响当当的名片，成为外国青年最想带回家的“中国特产”之一。而你们的时代，想必已基本实现社会主义现代化，伟大复兴的中国梦触手可及。堂堂中华，何其盛哉！</a:t>
            </a:r>
            <a:endParaRPr sz="2000"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250190" y="982980"/>
            <a:ext cx="8268970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266700">
              <a:lnSpc>
                <a:spcPct val="150000"/>
              </a:lnSpc>
            </a:pPr>
            <a:r>
              <a:rPr lang="en-US" sz="2400" b="1">
                <a:solidFill>
                  <a:srgbClr val="FF0000"/>
                </a:solidFill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lang="en-US" sz="20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</a:t>
            </a:r>
            <a:r>
              <a:rPr sz="20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我还想让你们知道，我们的</a:t>
            </a:r>
            <a:r>
              <a:rPr lang="zh-CN" sz="20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国家</a:t>
            </a:r>
            <a:r>
              <a:rPr sz="2000" b="1">
                <a:solidFill>
                  <a:srgbClr val="FF0000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走到今天经历了多少风雨坎坷。</a:t>
            </a:r>
            <a:endParaRPr sz="2000" b="1">
              <a:solidFill>
                <a:srgbClr val="FF0000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endParaRPr sz="2000" b="1">
              <a:solidFill>
                <a:schemeClr val="tx1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  <a:p>
            <a:pPr indent="266700">
              <a:lnSpc>
                <a:spcPct val="150000"/>
              </a:lnSpc>
            </a:pPr>
            <a:r>
              <a:rPr sz="2000" b="1">
                <a:solidFill>
                  <a:schemeClr val="tx1"/>
                </a:solidFill>
                <a:uFillTx/>
                <a:latin typeface="楷体" panose="02010609060101010101" charset="-122"/>
                <a:ea typeface="宋体" panose="02010600030101010101" pitchFamily="2" charset="-122"/>
              </a:rPr>
              <a:t>  十五年前，非典肆虐，人心惶惶；十年之前，汶川地震，举国悲哀。面对灾难，举国上下众志成城，尽显我中华坚韧顽强的民族精神。旧制度的局限导致我们的科研起步较晚，庞大的人口数量与不够发达的经济又造成了贫困。但我们筚路蓝缕、励精图治，取得累累硕果。如今，我们科技腾飞，引领世界；公路“村村通”“精准扶贫”，以科技支持民生工程，将扶助政策落到实处，“共同富裕”“全面小康”，指日可待。泱决华夏，历尽沧桑，更显光华！</a:t>
            </a:r>
            <a:endParaRPr lang="zh-CN" sz="2000" b="1">
              <a:solidFill>
                <a:schemeClr val="tx1"/>
              </a:solidFill>
              <a:uFillTx/>
              <a:latin typeface="楷体" panose="02010609060101010101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4338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   </a:t>
            </a:r>
            <a:r>
              <a:rPr lang="en-US" altLang="zh-CN" sz="2000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我最想让们你知道，你们，才是这个时代的主人，发展的接力棒已然传到了你们的手中，时代重任已在你们的肩上。</a:t>
            </a:r>
            <a:endParaRPr lang="en-US" altLang="zh-CN" sz="20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zh-CN" sz="2000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sz="2000" b="1">
                <a:latin typeface="楷体" panose="02010609060101010101" charset="-122"/>
                <a:sym typeface="+mn-ea"/>
              </a:rPr>
              <a:t>    每一代人都有自己的机缘和挑战，如何把握和面对，是我们必修的课题。前人不惜血泪地为我们换来自由，夜以继日地铺设发展的基石。我们没有满足于现状，执着进取，才有了你们的时代。同样的，你们也决不能满足于那时的成就，而是要保持冷静，继续开拓。只有这样，国家前进的脚步才不会停止，你们的后来者才能更好地发挥他们的作用。负重前行，方可稳重！    </a:t>
            </a:r>
            <a:endParaRPr lang="zh-CN" altLang="zh-CN" sz="2000" b="1">
              <a:solidFill>
                <a:srgbClr val="FF0000"/>
              </a:solidFill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99160" y="890270"/>
            <a:ext cx="7486015" cy="5215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en-US" altLang="zh-CN">
                <a:latin typeface="楷体" panose="02010609060101010101" charset="-122"/>
                <a:sym typeface="+mn-ea"/>
              </a:rPr>
              <a:t> </a:t>
            </a:r>
            <a:r>
              <a:rPr lang="en-US" altLang="zh-CN" sz="2400" b="1">
                <a:latin typeface="楷体" panose="02010609060101010101" charset="-122"/>
                <a:sym typeface="+mn-ea"/>
              </a:rPr>
              <a:t>  </a:t>
            </a:r>
            <a:r>
              <a:rPr lang="en-US" altLang="zh-CN" b="1">
                <a:latin typeface="楷体" panose="02010609060101010101" charset="-122"/>
                <a:sym typeface="+mn-ea"/>
              </a:rPr>
              <a:t>“每一代人有每一代人的长征路，每一代人都要走好自己的长征路。”或许你们的时代比我们的已先进太多，但我们都深信着“中国梦”，并将为之不懈奋斗，我们的初心，是何其相似！那就让我们不忘初心，砥砺前行吧！（升华）</a:t>
            </a:r>
            <a:endParaRPr lang="en-US" altLang="zh-CN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楷体" panose="02010609060101010101" charset="-122"/>
                <a:sym typeface="+mn-ea"/>
              </a:rPr>
              <a:t>2035年的你们，请记住：未来已在你们手中，请继往开来，努力拼搏，共筑中国梦，我们永在路上！（点题）</a:t>
            </a:r>
            <a:endParaRPr lang="en-US" altLang="zh-CN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楷体" panose="02010609060101010101" charset="-122"/>
                <a:sym typeface="+mn-ea"/>
              </a:rPr>
              <a:t>高考阅卷现场评分：内容分20分+表达分20分+发展分20分=总分60分</a:t>
            </a:r>
            <a:endParaRPr lang="en-US" altLang="zh-CN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en-US" altLang="zh-CN" b="1">
              <a:latin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b="1">
                <a:latin typeface="楷体" panose="02010609060101010101" charset="-122"/>
                <a:sym typeface="+mn-ea"/>
              </a:rPr>
              <a:t>     </a:t>
            </a:r>
            <a:r>
              <a:rPr lang="en-US" altLang="zh-CN" b="1">
                <a:solidFill>
                  <a:srgbClr val="C00000"/>
                </a:solidFill>
                <a:latin typeface="楷体" panose="02010609060101010101" charset="-122"/>
                <a:sym typeface="+mn-ea"/>
              </a:rPr>
              <a:t>笔者评点：内容厚重，三个话题写作：“崛起”、“坎坷”、“接力”，尤其是三者的关系，层层深入，说服力很强，逻辑严密。此外，语言节奏感强，朗朗上口。</a:t>
            </a:r>
            <a:endParaRPr lang="en-US" altLang="zh-CN" b="1">
              <a:solidFill>
                <a:srgbClr val="C00000"/>
              </a:solidFill>
              <a:latin typeface="楷体" panose="02010609060101010101" charset="-122"/>
              <a:sym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1"/>
          <p:cNvSpPr>
            <a:spLocks noChangeArrowheads="1"/>
          </p:cNvSpPr>
          <p:nvPr/>
        </p:nvSpPr>
        <p:spPr bwMode="auto">
          <a:xfrm>
            <a:off x="548005" y="2298700"/>
            <a:ext cx="778637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8425" y="748665"/>
            <a:ext cx="894651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二、三个话题写作要点</a:t>
            </a:r>
            <a:endParaRPr lang="zh-CN" altLang="en-US" sz="3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l"/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1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）要在一个中心统领下设置话题</a:t>
            </a: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endParaRPr kumimoji="0" lang="zh-CN" altLang="en-US" sz="2800" b="1" i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（</a:t>
            </a:r>
            <a:r>
              <a:rPr kumimoji="0" lang="en-US" altLang="zh-CN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2</a:t>
            </a:r>
            <a:r>
              <a:rPr kumimoji="0" lang="zh-CN" altLang="en-US" sz="2800" b="1" i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+mn-ea"/>
              </a:rPr>
              <a:t>）三个话题要有逻辑，越严谨越好，不过写作难度也会增强</a:t>
            </a:r>
            <a:endParaRPr lang="zh-CN" altLang="en-US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时尚中黑简体"/>
        <a:ea typeface="时尚中黑简体"/>
        <a:cs typeface="时尚中黑简体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2939</Words>
  <Application>WPS 演示</Application>
  <PresentationFormat>全屏显示(4:3)</PresentationFormat>
  <Paragraphs>101</Paragraphs>
  <Slides>17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Arial</vt:lpstr>
      <vt:lpstr>宋体</vt:lpstr>
      <vt:lpstr>Wingdings</vt:lpstr>
      <vt:lpstr>Calibri</vt:lpstr>
      <vt:lpstr>时尚中黑简体</vt:lpstr>
      <vt:lpstr>微软雅黑</vt:lpstr>
      <vt:lpstr>楷体</vt:lpstr>
      <vt:lpstr>Times New Roman</vt:lpstr>
      <vt:lpstr>Arial Unicode MS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dddd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良珍</cp:lastModifiedBy>
  <cp:revision>223</cp:revision>
  <dcterms:created xsi:type="dcterms:W3CDTF">2011-09-22T23:42:00Z</dcterms:created>
  <dcterms:modified xsi:type="dcterms:W3CDTF">2019-05-30T03:22:14Z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2052-11.1.0.8696</vt:lpwstr>
  </property>
</Properties>
</file>