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1365" r:id="rId2"/>
    <p:sldId id="1090" r:id="rId3"/>
    <p:sldId id="1091" r:id="rId4"/>
    <p:sldId id="1369" r:id="rId5"/>
    <p:sldId id="1428" r:id="rId6"/>
    <p:sldId id="1430" r:id="rId7"/>
    <p:sldId id="1431" r:id="rId8"/>
    <p:sldId id="1432" r:id="rId9"/>
    <p:sldId id="1595" r:id="rId10"/>
    <p:sldId id="1434" r:id="rId11"/>
    <p:sldId id="1435" r:id="rId12"/>
    <p:sldId id="1596" r:id="rId13"/>
    <p:sldId id="1502" r:id="rId14"/>
    <p:sldId id="1438" r:id="rId15"/>
    <p:sldId id="1638" r:id="rId16"/>
    <p:sldId id="1439" r:id="rId17"/>
    <p:sldId id="1505" r:id="rId18"/>
    <p:sldId id="1497" r:id="rId19"/>
    <p:sldId id="1506" r:id="rId20"/>
    <p:sldId id="1597" r:id="rId21"/>
    <p:sldId id="1507" r:id="rId22"/>
    <p:sldId id="1598" r:id="rId23"/>
    <p:sldId id="1599" r:id="rId24"/>
    <p:sldId id="1508" r:id="rId25"/>
    <p:sldId id="1498" r:id="rId26"/>
    <p:sldId id="1499" r:id="rId27"/>
    <p:sldId id="1583" r:id="rId28"/>
    <p:sldId id="1587" r:id="rId29"/>
    <p:sldId id="1580" r:id="rId30"/>
    <p:sldId id="1579" r:id="rId31"/>
    <p:sldId id="1586" r:id="rId32"/>
    <p:sldId id="1600" r:id="rId33"/>
    <p:sldId id="1501" r:id="rId34"/>
  </p:sldIdLst>
  <p:sldSz cx="9144000" cy="5143500" type="screen16x9"/>
  <p:notesSz cx="6858000" cy="9144000"/>
  <p:embeddedFontLst>
    <p:embeddedFont>
      <p:font typeface="微软雅黑" pitchFamily="34" charset="-122"/>
      <p:regular r:id="rId37"/>
      <p:bold r:id="rId38"/>
    </p:embeddedFont>
    <p:embeddedFont>
      <p:font typeface="楷体_GB2312" charset="-122"/>
      <p:regular r:id="rId39"/>
    </p:embeddedFont>
    <p:embeddedFont>
      <p:font typeface="幼圆" pitchFamily="49" charset="-122"/>
      <p:regular r:id="rId40"/>
    </p:embeddedFont>
    <p:embeddedFont>
      <p:font typeface="楷体" pitchFamily="49" charset="-122"/>
      <p:regular r:id="rId41"/>
    </p:embeddedFont>
    <p:embeddedFont>
      <p:font typeface="黑体" pitchFamily="49" charset="-122"/>
      <p:regular r:id="rId42"/>
    </p:embeddedFont>
    <p:embeddedFont>
      <p:font typeface="Calibri" pitchFamily="34" charset="0"/>
      <p:regular r:id="rId43"/>
      <p:bold r:id="rId44"/>
      <p:italic r:id="rId45"/>
      <p:boldItalic r:id="rId4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0000FF"/>
    <a:srgbClr val="A38302"/>
    <a:srgbClr val="0066FF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45" autoAdjust="0"/>
    <p:restoredTop sz="93824" autoAdjust="0"/>
  </p:normalViewPr>
  <p:slideViewPr>
    <p:cSldViewPr>
      <p:cViewPr>
        <p:scale>
          <a:sx n="100" d="100"/>
          <a:sy n="100" d="100"/>
        </p:scale>
        <p:origin x="-1146" y="120"/>
      </p:cViewPr>
      <p:guideLst>
        <p:guide orient="horz" pos="3144"/>
        <p:guide pos="5744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34"/>
        <p:guide pos="222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7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9116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6056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2019/6/18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11607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23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京剧趣谈</a:t>
            </a:r>
          </a:p>
        </p:txBody>
      </p:sp>
      <p:pic>
        <p:nvPicPr>
          <p:cNvPr id="6" name="图片 5" descr="t01ad286ba9db8dbe78.jpg"/>
          <p:cNvPicPr>
            <a:picLocks noChangeAspect="1"/>
          </p:cNvPicPr>
          <p:nvPr userDrawn="1"/>
        </p:nvPicPr>
        <p:blipFill>
          <a:blip r:embed="rId27" cstate="print"/>
          <a:srcRect l="-251" t="18901" r="251" b="-189013"/>
          <a:stretch>
            <a:fillRect/>
          </a:stretch>
        </p:blipFill>
        <p:spPr>
          <a:xfrm>
            <a:off x="0" y="4690745"/>
            <a:ext cx="9117965" cy="1635125"/>
          </a:xfrm>
          <a:prstGeom prst="rect">
            <a:avLst/>
          </a:prstGeom>
          <a:effectLst>
            <a:softEdge rad="635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&#19971;&#24425;-&#35838;&#25991;&#26391;&#35835;-&#20154;&#20845;&#19978;23&#20140;&#21095;&#36259;&#35848;.mp4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t01344410e5b742e1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05320" y="2914015"/>
            <a:ext cx="1619250" cy="1393825"/>
          </a:xfrm>
          <a:prstGeom prst="ellipse">
            <a:avLst/>
          </a:prstGeom>
        </p:spPr>
      </p:pic>
      <p:pic>
        <p:nvPicPr>
          <p:cNvPr id="14" name="图片 13" descr="t01b9e30570d310192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5320" y="1016635"/>
            <a:ext cx="1619250" cy="1462405"/>
          </a:xfrm>
          <a:prstGeom prst="ellipse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83260" y="801370"/>
            <a:ext cx="59690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sz="24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京剧，被成为“国粹”，谁会唱上一段京剧？在课前，大家已经搜集了一些关于京剧的知识，你了解到了哪些？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3260" y="2554605"/>
            <a:ext cx="60756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eaLnBrk="1" latinLnBrk="0" hangingPunct="1">
              <a:lnSpc>
                <a:spcPct val="150000"/>
              </a:lnSpc>
            </a:pP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  <a:cs typeface="微软雅黑" panose="020B0503020204020204" pitchFamily="34" charset="-122"/>
              </a:rPr>
              <a:t>今</a:t>
            </a:r>
            <a:r>
              <a:rPr lang="zh-CN" sz="24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天这节课，老师就带你们来认识京剧中“马鞭”和“亮相”这两种艺术表现形式。让我们走进课文去看个究竟吧！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t01b9e30570d310192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1785" y="1558290"/>
            <a:ext cx="2226945" cy="2027555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89280" y="1105535"/>
            <a:ext cx="5906770" cy="267652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马鞭作为道具，要解决的问题，即文中所讲的“这种尴尬”：“</a:t>
            </a:r>
            <a:r>
              <a:rPr lang="zh-CN" altLang="en-US" sz="2800" b="1" u="sng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中国古人时常要骑马。可骑马在舞台上没办法表现，舞台方圆太小，马匹是无法驰骋的。真马出现在舞台上，演员也怕它失去控制。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452755" y="809625"/>
            <a:ext cx="823785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84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 </a:t>
            </a:r>
            <a:r>
              <a:rPr lang="zh-CN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京剧继承、发展了中国传统戏曲的表现手法，终于战胜了这种尴尬——用一根小小的马鞭就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彻底</a:t>
            </a:r>
            <a:r>
              <a:rPr lang="zh-CN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解决了，而且解决得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无比漂亮</a:t>
            </a:r>
            <a:r>
              <a:rPr lang="zh-CN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86790" y="2689860"/>
            <a:ext cx="73329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3840"/>
              </a:lnSpc>
            </a:pPr>
            <a:r>
              <a:rPr lang="zh-CN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你从“</a:t>
            </a:r>
            <a:r>
              <a:rPr lang="zh-CN" altLang="zh-CN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彻底</a:t>
            </a:r>
            <a:r>
              <a:rPr lang="zh-CN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”和“</a:t>
            </a:r>
            <a:r>
              <a:rPr lang="zh-CN" altLang="zh-CN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无比漂亮</a:t>
            </a:r>
            <a:r>
              <a:rPr lang="zh-CN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”中读出了什么？</a:t>
            </a:r>
          </a:p>
        </p:txBody>
      </p:sp>
      <p:pic>
        <p:nvPicPr>
          <p:cNvPr id="7" name="图片 6" descr="t01f616ca3317e6999f.jpg"/>
          <p:cNvPicPr>
            <a:picLocks noChangeAspect="1"/>
          </p:cNvPicPr>
          <p:nvPr/>
        </p:nvPicPr>
        <p:blipFill>
          <a:blip r:embed="rId2" cstate="print"/>
          <a:srcRect t="4661" b="5550"/>
          <a:stretch>
            <a:fillRect/>
          </a:stretch>
        </p:blipFill>
        <p:spPr>
          <a:xfrm>
            <a:off x="7096760" y="3390900"/>
            <a:ext cx="1777365" cy="1212850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665" y="807085"/>
            <a:ext cx="8408670" cy="30200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在读中我感觉到从三个方面写用马鞭把问题完全解决了，而且解决得很完美：</a:t>
            </a:r>
            <a:endParaRPr lang="en-US" altLang="zh-CN" sz="2400" b="1" dirty="0" smtClean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1.</a:t>
            </a:r>
            <a:r>
              <a:rPr lang="zh-CN" altLang="en-US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表演方式符合中国的美学；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2.</a:t>
            </a:r>
            <a:r>
              <a:rPr lang="zh-CN" altLang="en-US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给演员以无穷无尽的表演自由；</a:t>
            </a:r>
          </a:p>
          <a:p>
            <a:pPr>
              <a:lnSpc>
                <a:spcPct val="11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3.</a:t>
            </a:r>
            <a:r>
              <a:rPr lang="zh-CN" altLang="en-US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马鞭本身具备一种装饰的美，而且不同人物在使用马鞭时，也各自形成了一套约定俗成的方法。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Text Box 10"/>
          <p:cNvSpPr txBox="1">
            <a:spLocks noChangeArrowheads="1"/>
          </p:cNvSpPr>
          <p:nvPr/>
        </p:nvSpPr>
        <p:spPr bwMode="auto">
          <a:xfrm>
            <a:off x="253365" y="417195"/>
            <a:ext cx="8715375" cy="1124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“马鞭”这种表现形式有什么作用？又具有怎样的魅力呢？</a:t>
            </a: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25120" y="1541780"/>
            <a:ext cx="8451850" cy="27266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normalizeH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charset="0"/>
              </a:rPr>
              <a:t>  </a:t>
            </a:r>
            <a:r>
              <a:rPr kumimoji="0" lang="zh-CN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作用：</a:t>
            </a:r>
            <a:r>
              <a:rPr kumimoji="0" lang="zh-CN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巨大的马匹被整个省略，但骑马人那种特定和优美的姿态却鲜明地显现出来。</a:t>
            </a: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</a:t>
            </a:r>
            <a:r>
              <a:rPr kumimoji="0" lang="zh-CN" sz="24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魅力：</a:t>
            </a:r>
            <a:r>
              <a:rPr kumimoji="0" lang="zh-CN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同时这一根虚拟的马鞭，给演员以无穷无尽的表演自由：可以高扬，可以低垂；可以跑半天还在家门口，可以一抬手就走了一百里。马鞭本身具备一种装饰的美，而且不同人物在使用马鞭时，也各自形成了一套约定俗成的方法。</a:t>
            </a:r>
          </a:p>
        </p:txBody>
      </p:sp>
      <p:pic>
        <p:nvPicPr>
          <p:cNvPr id="7" name="图片 6" descr="t01f616ca3317e6999f.jpg"/>
          <p:cNvPicPr>
            <a:picLocks noChangeAspect="1"/>
          </p:cNvPicPr>
          <p:nvPr/>
        </p:nvPicPr>
        <p:blipFill>
          <a:blip r:embed="rId2" cstate="print"/>
          <a:srcRect t="4661" b="5550"/>
          <a:stretch>
            <a:fillRect/>
          </a:stretch>
        </p:blipFill>
        <p:spPr>
          <a:xfrm>
            <a:off x="7704455" y="3936365"/>
            <a:ext cx="1124585" cy="739140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1"/>
      <p:bldP spid="133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矩形 9"/>
          <p:cNvSpPr>
            <a:spLocks noChangeArrowheads="1"/>
          </p:cNvSpPr>
          <p:nvPr/>
        </p:nvSpPr>
        <p:spPr bwMode="auto">
          <a:xfrm>
            <a:off x="1401996" y="1131569"/>
            <a:ext cx="46742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研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读课文第二、三自然段</a:t>
            </a:r>
          </a:p>
        </p:txBody>
      </p:sp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1230630" y="1715135"/>
            <a:ext cx="765048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文中举例介绍了哪两类道具？结合文中的语句，想象演员是怎么运用道具的。</a:t>
            </a:r>
            <a:endParaRPr lang="zh-CN" altLang="en-US" sz="2800" b="1" dirty="0" smtClean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038" y="1715145"/>
            <a:ext cx="1104039" cy="15821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06631" y="3169270"/>
            <a:ext cx="5539740" cy="1076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“无”远远胜过了“有”；</a:t>
            </a:r>
            <a:endParaRPr lang="en-US" altLang="zh-CN" sz="32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真用，就得“狠狠做戏”。</a:t>
            </a:r>
          </a:p>
        </p:txBody>
      </p:sp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998855" y="459740"/>
            <a:ext cx="7145655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文中举例介绍了两类道具：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实在的道具：鞋底、酒壶、酒杯</a:t>
            </a:r>
            <a:endParaRPr lang="en-US" altLang="zh-CN" sz="3200" b="1" dirty="0" smtClean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虚拟的道具：针线、酒水、饭菜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16455" y="1610995"/>
            <a:ext cx="5203825" cy="132207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马鞭表演之趣：</a:t>
            </a:r>
            <a:endParaRPr lang="en-US" altLang="zh-CN" sz="40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40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道具运用，虚实相生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8315" y="46736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课堂小结</a:t>
            </a:r>
          </a:p>
        </p:txBody>
      </p:sp>
      <p:pic>
        <p:nvPicPr>
          <p:cNvPr id="5" name="图片 4" descr="t01b9e30570d310192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8020" y="1732915"/>
            <a:ext cx="1212850" cy="1104265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629588" y="947071"/>
            <a:ext cx="6743270" cy="1210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C00000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</a:t>
            </a:r>
            <a:r>
              <a:rPr lang="en-US" altLang="zh-CN" sz="2800" b="1" dirty="0" smtClean="0">
                <a:solidFill>
                  <a:schemeClr val="tx1"/>
                </a:solidFill>
                <a:ea typeface="微软雅黑" panose="020B0503020204020204" pitchFamily="34" charset="-122"/>
              </a:rPr>
              <a:t>  </a:t>
            </a:r>
            <a:r>
              <a:rPr lang="zh-CN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默读课文后半部分《亮相》，想一想：每个自然段都讲了什么？</a:t>
            </a: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01930" y="2136140"/>
            <a:ext cx="8909050" cy="2284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第一自然段：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介绍了京剧中“亮相”这一艺术表现形式的特点。</a:t>
            </a: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第二自然段：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介绍了“亮相”这一表现形式的高妙之处。</a:t>
            </a: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第三自然段：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介绍了“刀（枪）下场”这一动态亮相的特点及艺术魅力。 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565" y="413270"/>
            <a:ext cx="366860" cy="456338"/>
          </a:xfrm>
          <a:prstGeom prst="rect">
            <a:avLst/>
          </a:prstGeom>
        </p:spPr>
      </p:pic>
      <p:pic>
        <p:nvPicPr>
          <p:cNvPr id="6" name="图片 5" descr="t01344410e5b742e10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86345" y="1201420"/>
            <a:ext cx="1118870" cy="934720"/>
          </a:xfrm>
          <a:prstGeom prst="ellipse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29011" y="384723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819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402080" y="608330"/>
            <a:ext cx="6689090" cy="1210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了解《亮相》这部分每一自然段内容后，给课文分层整理。</a:t>
            </a: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625475" y="1957705"/>
            <a:ext cx="7989570" cy="19869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第一层（            ）：介绍了京剧中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静态的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“亮相”高妙之处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pPr marL="0" marR="0" lvl="0" indent="2667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第二层（            ）：介绍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“刀（枪）下场”这一动态的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“亮相”。</a:t>
            </a:r>
            <a:r>
              <a:rPr kumimoji="0" lang="zh-CN" altLang="en-US" sz="21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charset="0"/>
              </a:rPr>
              <a:t>     </a:t>
            </a:r>
            <a:endParaRPr kumimoji="0" lang="zh-CN" altLang="en-US" sz="21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6" name="图片 5" descr="t01344410e5b742e1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3780" y="3642995"/>
            <a:ext cx="1118870" cy="934720"/>
          </a:xfrm>
          <a:prstGeom prst="ellipse">
            <a:avLst/>
          </a:prstGeom>
        </p:spPr>
      </p:pic>
      <p:pic>
        <p:nvPicPr>
          <p:cNvPr id="8" name="图片 7" descr="t01992af3e7bbf56b3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3520" y="608330"/>
            <a:ext cx="1007110" cy="830580"/>
          </a:xfrm>
          <a:prstGeom prst="ellipse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14550" y="2060575"/>
            <a:ext cx="20205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第</a:t>
            </a:r>
            <a:r>
              <a:rPr lang="en-US" altLang="zh-CN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1</a:t>
            </a:r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、</a:t>
            </a:r>
            <a:r>
              <a:rPr lang="en-US" altLang="zh-CN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2</a:t>
            </a:r>
            <a:r>
              <a:rPr lang="zh-CN" altLang="en-US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自然</a:t>
            </a:r>
            <a:r>
              <a:rPr lang="zh-CN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段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25065" y="2980055"/>
            <a:ext cx="15608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第</a:t>
            </a:r>
            <a:r>
              <a:rPr lang="en-US" altLang="zh-CN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3</a:t>
            </a:r>
            <a:r>
              <a:rPr lang="zh-CN" sz="24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自然段</a:t>
            </a:r>
            <a:endParaRPr kumimoji="0" lang="zh-CN" altLang="en-US" sz="21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矩形 9"/>
          <p:cNvSpPr>
            <a:spLocks noChangeArrowheads="1"/>
          </p:cNvSpPr>
          <p:nvPr/>
        </p:nvSpPr>
        <p:spPr bwMode="auto">
          <a:xfrm>
            <a:off x="1332865" y="1420892"/>
            <a:ext cx="38576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研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读课文第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自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然段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230630" y="2094865"/>
            <a:ext cx="7251065" cy="12966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</a:t>
            </a:r>
            <a:r>
              <a:rPr lang="zh-CN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思考：“亮相”这一表现形式有什么特点？画出相关语句。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19055" y="400073"/>
            <a:ext cx="2330450" cy="560705"/>
            <a:chOff x="292074" y="533430"/>
            <a:chExt cx="3107265" cy="747607"/>
          </a:xfrm>
        </p:grpSpPr>
        <p:sp>
          <p:nvSpPr>
            <p:cNvPr id="7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840" y="1648460"/>
            <a:ext cx="1216025" cy="17430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45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18350" y="912629"/>
            <a:ext cx="5400600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23 </a:t>
            </a:r>
            <a:r>
              <a:rPr lang="zh-CN" alt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京剧趣谈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-21590" y="87789"/>
            <a:ext cx="2411760" cy="2768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 lIns="90000" tIns="46800" rIns="90000" bIns="46800">
            <a:spAutoFit/>
          </a:bodyPr>
          <a:lstStyle/>
          <a:p>
            <a:pPr defTabSz="914400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教版   语文   六年级   上册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t01ad286ba9db8dbe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5975" y="2687320"/>
            <a:ext cx="1744980" cy="1445895"/>
          </a:xfrm>
          <a:prstGeom prst="ellipse">
            <a:avLst/>
          </a:prstGeom>
        </p:spPr>
      </p:pic>
      <p:pic>
        <p:nvPicPr>
          <p:cNvPr id="11" name="图片 10" descr="t01af60365d066fe3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97600" y="2597785"/>
            <a:ext cx="1706880" cy="1639570"/>
          </a:xfrm>
          <a:prstGeom prst="ellipse">
            <a:avLst/>
          </a:prstGeom>
        </p:spPr>
      </p:pic>
      <p:pic>
        <p:nvPicPr>
          <p:cNvPr id="14" name="图片 13" descr="101.jpg"/>
          <p:cNvPicPr>
            <a:picLocks noChangeAspect="1"/>
          </p:cNvPicPr>
          <p:nvPr/>
        </p:nvPicPr>
        <p:blipFill>
          <a:blip r:embed="rId4" cstate="print">
            <a:lum bright="6000"/>
          </a:blip>
          <a:srcRect l="14904" t="1200" r="45049" b="67200"/>
          <a:stretch>
            <a:fillRect/>
          </a:stretch>
        </p:blipFill>
        <p:spPr>
          <a:xfrm>
            <a:off x="3214370" y="2377440"/>
            <a:ext cx="2094230" cy="1859915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808355" y="1012825"/>
            <a:ext cx="7527925" cy="2501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就在双方打得不可开交之际，那紧张而又整齐的锣鼓声忽然一停，人物的动作也戛然而止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双方脸对着脸，眼睛对着眼睛，兵器对着兵器，一切都像被某种定身术给制服了！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矩形 9"/>
          <p:cNvSpPr>
            <a:spLocks noChangeArrowheads="1"/>
          </p:cNvSpPr>
          <p:nvPr/>
        </p:nvSpPr>
        <p:spPr bwMode="auto">
          <a:xfrm>
            <a:off x="1355090" y="1237377"/>
            <a:ext cx="38576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研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读课文第二自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然段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355090" y="1821180"/>
            <a:ext cx="715835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</a:t>
            </a:r>
            <a:r>
              <a:rPr lang="zh-CN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思考：这种“亮相”表现形式有什么妙处呢？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725" y="1729740"/>
            <a:ext cx="1216025" cy="17430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45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808355" y="1093470"/>
            <a:ext cx="7527925" cy="18992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俗话说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一动不如一静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，古诗也说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此时无声胜有声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，讲的就是这种情况。静，越发能显示武艺的高强，越发能显示必胜的信心。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矩形 9"/>
          <p:cNvSpPr>
            <a:spLocks noChangeArrowheads="1"/>
          </p:cNvSpPr>
          <p:nvPr/>
        </p:nvSpPr>
        <p:spPr bwMode="auto">
          <a:xfrm>
            <a:off x="1777365" y="1043067"/>
            <a:ext cx="42659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自由读课文第三自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然段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663700" y="1736090"/>
            <a:ext cx="692277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 </a:t>
            </a:r>
            <a:r>
              <a:rPr lang="zh-CN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边读边想：“刀（枪）下场”这一动态亮相有什么特点？有什么妙处？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7675" y="1464310"/>
            <a:ext cx="1216025" cy="1743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815" y="998855"/>
            <a:ext cx="776795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特点：</a:t>
            </a:r>
            <a:r>
              <a:rPr lang="zh-CN" altLang="zh-CN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双方正在交战，一方被打败，跑下去了。可胜利一方不紧追，反而留在原地，抡圆了胳膊把手中的兵器（刀或枪）耍了个风雨不透。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妙处：</a:t>
            </a:r>
            <a:r>
              <a:rPr lang="zh-CN" altLang="zh-CN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融合杂技成分的亮相表演，就是为了凸显人物的英雄气概。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057275" y="536575"/>
            <a:ext cx="754253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画出文中描写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静态亮相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动态亮相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的句子。</a:t>
            </a:r>
            <a:r>
              <a:rPr lang="zh-CN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思考：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静态亮相和动态亮相</a:t>
            </a:r>
            <a:r>
              <a:rPr lang="zh-CN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“亮相”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的妙处是什么？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30630" y="2218690"/>
            <a:ext cx="60852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静态亮相：</a:t>
            </a:r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“静，越发能显示武艺的高强，越发能显示必胜的信心。”</a:t>
            </a:r>
            <a:endParaRPr lang="en-US" altLang="zh-CN" sz="24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endParaRPr lang="en-US" altLang="zh-CN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动态亮相：</a:t>
            </a:r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“它的存在，就是为了凸显人物的英雄气概。”</a:t>
            </a:r>
          </a:p>
        </p:txBody>
      </p:sp>
      <p:pic>
        <p:nvPicPr>
          <p:cNvPr id="8" name="图片 7" descr="t01992af3e7bbf56b3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8225" y="2787650"/>
            <a:ext cx="1360805" cy="1197610"/>
          </a:xfrm>
          <a:prstGeom prst="ellipse">
            <a:avLst/>
          </a:prstGeom>
        </p:spPr>
      </p:pic>
      <p:pic>
        <p:nvPicPr>
          <p:cNvPr id="6" name="图片 5" descr="t01344410e5b742e10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6525" y="536575"/>
            <a:ext cx="1166495" cy="817245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89430" y="1406525"/>
            <a:ext cx="6433820" cy="156845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京剧表演之趣：</a:t>
            </a:r>
            <a:endParaRPr lang="en-US" altLang="zh-CN" sz="32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r>
              <a:rPr lang="en-US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1.“</a:t>
            </a:r>
            <a:r>
              <a:rPr lang="zh-CN" altLang="en-US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马鞭</a:t>
            </a:r>
            <a:r>
              <a:rPr lang="en-US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道具运用：虚实相生</a:t>
            </a:r>
            <a:endParaRPr lang="en-US" altLang="zh-CN" sz="32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r>
              <a:rPr lang="en-US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2.“</a:t>
            </a:r>
            <a:r>
              <a:rPr lang="zh-CN" altLang="en-US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亮相</a:t>
            </a:r>
            <a:r>
              <a:rPr lang="en-US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动作：动静相宜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9925" y="48768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课堂小结</a:t>
            </a:r>
          </a:p>
        </p:txBody>
      </p:sp>
      <p:pic>
        <p:nvPicPr>
          <p:cNvPr id="8" name="图片 7" descr="t01992af3e7bbf56b3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4405" y="3458210"/>
            <a:ext cx="1273175" cy="1104265"/>
          </a:xfrm>
          <a:prstGeom prst="ellipse">
            <a:avLst/>
          </a:prstGeom>
        </p:spPr>
      </p:pic>
      <p:pic>
        <p:nvPicPr>
          <p:cNvPr id="5" name="图片 4" descr="t01b9e30570d310192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6025" y="3458210"/>
            <a:ext cx="1212850" cy="1104265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798195" y="1174433"/>
            <a:ext cx="7213283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</a:t>
            </a:r>
            <a:endParaRPr lang="zh-CN" altLang="zh-CN" sz="24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6385" y="1819910"/>
            <a:ext cx="603123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京剧聚精荟萃，具有较高艺术魅力；与绘画艺术相结合；有文学艺术的支持，是高度综合和独特的艺术形式，所以具有永久的艺术光芒。</a:t>
            </a:r>
          </a:p>
        </p:txBody>
      </p:sp>
      <p:pic>
        <p:nvPicPr>
          <p:cNvPr id="8" name="图片 7" descr="t01344410e5b742e1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840" y="890905"/>
            <a:ext cx="1166495" cy="929005"/>
          </a:xfrm>
          <a:prstGeom prst="ellipse">
            <a:avLst/>
          </a:prstGeom>
        </p:spPr>
      </p:pic>
      <p:pic>
        <p:nvPicPr>
          <p:cNvPr id="9" name="图片 8" descr="t01992af3e7bbf56b3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9510" y="3291205"/>
            <a:ext cx="1149985" cy="1001395"/>
          </a:xfrm>
          <a:prstGeom prst="ellipse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83335" y="890905"/>
            <a:ext cx="794067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学了课文，你对京剧有了什么新的认识吗？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315085" y="638175"/>
            <a:ext cx="7395845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本文在写作上有什么特色？</a:t>
            </a: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098550" y="1678940"/>
            <a:ext cx="6808470" cy="2007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1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）语言通俗幽默，亲切自然。</a:t>
            </a: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2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）舞台场景描写生动传神。</a:t>
            </a: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3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）举例子的方法使文章更有说服力。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519" name="文本框 234518"/>
          <p:cNvSpPr txBox="1"/>
          <p:nvPr/>
        </p:nvSpPr>
        <p:spPr>
          <a:xfrm>
            <a:off x="6845935" y="2216785"/>
            <a:ext cx="1641475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100" b="1" i="0" dirty="0">
                <a:solidFill>
                  <a:srgbClr val="FF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 </a:t>
            </a:r>
            <a:endParaRPr lang="zh-CN" altLang="en-US" sz="3200" b="1" i="0" dirty="0">
              <a:solidFill>
                <a:srgbClr val="FF0000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950" y="504116"/>
            <a:ext cx="366860" cy="4563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4215" y="50419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结构梳理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60500" y="1522730"/>
            <a:ext cx="55499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en-US" altLang="zh-CN" sz="32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r>
              <a:rPr lang="zh-CN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“马鞭”</a:t>
            </a:r>
            <a:r>
              <a:rPr lang="zh-CN" altLang="en-US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道具运用：虚实相生</a:t>
            </a:r>
            <a:endParaRPr lang="en-US" altLang="zh-CN" sz="32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r>
              <a:rPr lang="en-US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亮相</a:t>
            </a:r>
            <a:r>
              <a:rPr lang="en-US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”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动作：动静相宜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79095" y="2014855"/>
            <a:ext cx="999490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京剧</a:t>
            </a:r>
          </a:p>
          <a:p>
            <a:r>
              <a:rPr lang="zh-CN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趣谈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136765" y="159448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独特魅力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113905" y="2044700"/>
            <a:ext cx="206883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喜爱之情、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强烈自豪感油然而生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1494155" y="2012950"/>
            <a:ext cx="75565" cy="1080135"/>
          </a:xfrm>
          <a:prstGeom prst="leftBrace">
            <a:avLst>
              <a:gd name="adj1" fmla="val 8333"/>
              <a:gd name="adj2" fmla="val 47089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大括号 5"/>
          <p:cNvSpPr/>
          <p:nvPr/>
        </p:nvSpPr>
        <p:spPr>
          <a:xfrm>
            <a:off x="6948170" y="1924050"/>
            <a:ext cx="75565" cy="1223645"/>
          </a:xfrm>
          <a:prstGeom prst="righ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02000" y="1556385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　</a:t>
            </a:r>
          </a:p>
        </p:txBody>
      </p:sp>
      <p:pic>
        <p:nvPicPr>
          <p:cNvPr id="11" name="图片 10" descr="t01f90b9290628cf8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27800" y="1341755"/>
            <a:ext cx="2362200" cy="1797685"/>
          </a:xfrm>
          <a:prstGeom prst="ellipse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7230" y="864235"/>
            <a:ext cx="583057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</a:t>
            </a:r>
            <a:r>
              <a:rPr lang="zh-CN" altLang="en-US" sz="2400" b="1" u="sng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徐城北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，1942年生于重庆，长于北京，肄业于中国戏曲学院戏曲文学系。曾在中国京剧院担任编剧，后转入学术研究，曾任该院研究部主任。  </a:t>
            </a:r>
          </a:p>
          <a:p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主要成果:多年专注于对京剧艺术及其背景进行学术研究。著有《梅兰芳与20世纪》、《京剧与中国文化》等各类著作共40余册。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74980" y="1315720"/>
            <a:ext cx="833755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</a:t>
            </a:r>
            <a:r>
              <a:rPr lang="zh-CN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本文通过介绍京剧中“</a:t>
            </a:r>
            <a:r>
              <a:rPr lang="zh-CN" altLang="zh-CN" sz="2800" b="1" u="sng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  </a:t>
            </a:r>
            <a:r>
              <a:rPr lang="zh-CN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”和“</a:t>
            </a:r>
            <a:r>
              <a:rPr lang="zh-CN" altLang="zh-CN" sz="2800" b="1" u="sng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  </a:t>
            </a:r>
            <a:r>
              <a:rPr lang="zh-CN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”这两种艺术表现形式的特点和独特魅力，表达了作者对于京剧的</a:t>
            </a:r>
            <a:r>
              <a:rPr lang="zh-CN" altLang="zh-CN" sz="2800" b="1" u="sng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  </a:t>
            </a:r>
            <a:r>
              <a:rPr lang="zh-CN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之情和对</a:t>
            </a:r>
            <a:r>
              <a:rPr lang="zh-CN" altLang="zh-CN" sz="2800" b="1" u="sng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          </a:t>
            </a:r>
            <a:r>
              <a:rPr lang="zh-CN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的强烈自豪感。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4953000" y="1477645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马鞭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21525" y="1477645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亮相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816860" y="271780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喜爱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37810" y="2717800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sym typeface="+mn-ea"/>
              </a:rPr>
              <a:t>祖国传统文化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72135" y="1104900"/>
            <a:ext cx="800036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京剧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，曾称平剧，是中国五大戏曲剧种之一，被视为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中国国粹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徽剧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是京剧的前身。清代乾隆五十五年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(1790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年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)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起，四大徽班陆续进入北京，他们与来自湖北的汉调艺人合作，同时又接受了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昆曲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秦腔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的部分剧目、曲调和表演方法，民间曲调，通过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不断的交流、融合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，最终形成京剧。京剧形成后在清朝宫廷内开始快速发展，直至民国得到空前的繁荣。</a:t>
            </a:r>
          </a:p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2010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年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11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月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16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日，京剧被列入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“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人类非物质文化遗产代表作名录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”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6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846455" y="1343660"/>
            <a:ext cx="7450455" cy="2569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zh-CN" sz="2800" b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一、读课文，填空。</a:t>
            </a:r>
            <a:endParaRPr 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30000"/>
              </a:lnSpc>
            </a:pP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《京剧趣谈》一文通过描写马鞭的作用，说明了</a:t>
            </a:r>
            <a:r>
              <a:rPr lang="en-US" sz="24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   </a:t>
            </a:r>
          </a:p>
          <a:p>
            <a:pPr indent="0">
              <a:lnSpc>
                <a:spcPct val="130000"/>
              </a:lnSpc>
            </a:pPr>
            <a:r>
              <a:rPr lang="en-US" sz="24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 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；作者对</a:t>
            </a:r>
            <a:r>
              <a:rPr 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en-US" sz="24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”这一特色的描写使我们了解了京剧艺术有很多高妙之处。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3755" y="2426970"/>
            <a:ext cx="51435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利用虚拟道具可以表演得十分好看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38035" y="2426970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亮相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230630" y="1271905"/>
            <a:ext cx="689102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 panose="02010609030101010101" pitchFamily="49" charset="-122"/>
              </a:rPr>
              <a:t>二、查阅有关京剧的资料讲给父母听。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 panose="02010609030101010101" pitchFamily="49" charset="-122"/>
              </a:rPr>
              <a:t>三、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_GB2312" panose="02010609030101010101" pitchFamily="49" charset="-122"/>
                <a:sym typeface="+mn-ea"/>
              </a:rPr>
              <a:t>学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_GB2312" panose="02010609030101010101" pitchFamily="49" charset="-122"/>
                <a:sym typeface="+mn-ea"/>
              </a:rPr>
              <a:t>听（学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_GB2312" panose="02010609030101010101" pitchFamily="49" charset="-122"/>
                <a:sym typeface="+mn-ea"/>
              </a:rPr>
              <a:t>唱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_GB2312" panose="02010609030101010101" pitchFamily="49" charset="-122"/>
                <a:sym typeface="+mn-ea"/>
              </a:rPr>
              <a:t>）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_GB2312" panose="02010609030101010101" pitchFamily="49" charset="-122"/>
                <a:sym typeface="+mn-ea"/>
              </a:rPr>
              <a:t>一段京剧戏曲名段。</a:t>
            </a:r>
            <a:endParaRPr lang="zh-CN" altLang="zh-CN" sz="32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_GB2312" panose="02010609030101010101" pitchFamily="49" charset="-122"/>
              <a:sym typeface="+mn-ea"/>
            </a:endParaRPr>
          </a:p>
        </p:txBody>
      </p:sp>
      <p:pic>
        <p:nvPicPr>
          <p:cNvPr id="8" name="图片 7" descr="t01344410e5b742e10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45" y="513715"/>
            <a:ext cx="1111885" cy="929005"/>
          </a:xfrm>
          <a:prstGeom prst="ellipse">
            <a:avLst/>
          </a:prstGeom>
        </p:spPr>
      </p:pic>
      <p:pic>
        <p:nvPicPr>
          <p:cNvPr id="9" name="图片 8" descr="t01992af3e7bbf56b3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90155" y="3442970"/>
            <a:ext cx="1149985" cy="1001395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59320" y="670048"/>
            <a:ext cx="5268558" cy="857250"/>
          </a:xfrm>
        </p:spPr>
        <p:txBody>
          <a:bodyPr/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京剧常识</a:t>
            </a:r>
          </a:p>
        </p:txBody>
      </p:sp>
      <p:sp>
        <p:nvSpPr>
          <p:cNvPr id="3" name="矩形 2"/>
          <p:cNvSpPr/>
          <p:nvPr/>
        </p:nvSpPr>
        <p:spPr>
          <a:xfrm>
            <a:off x="759460" y="1704975"/>
            <a:ext cx="7337425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京剧表演的四种艺术手法：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唱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念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做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打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，也是京剧表演四项基本功</a:t>
            </a:r>
            <a:r>
              <a:rPr lang="zh-CN" altLang="en-US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。</a:t>
            </a:r>
            <a:endParaRPr lang="en-US" altLang="zh-CN" sz="28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endParaRPr lang="en-US" altLang="zh-CN" sz="28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舞台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上的角色划分成为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生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旦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净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丑</a:t>
            </a:r>
            <a:r>
              <a:rPr lang="zh-CN" altLang="en-US" sz="28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四种类型。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230511" y="-108347"/>
            <a:ext cx="171450" cy="2286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 sz="1050"/>
          </a:p>
        </p:txBody>
      </p:sp>
      <p:sp>
        <p:nvSpPr>
          <p:cNvPr id="15364" name="Text Box 10"/>
          <p:cNvSpPr txBox="1">
            <a:spLocks noChangeArrowheads="1"/>
          </p:cNvSpPr>
          <p:nvPr/>
        </p:nvSpPr>
        <p:spPr bwMode="auto">
          <a:xfrm>
            <a:off x="629285" y="1557020"/>
            <a:ext cx="782828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驰骋</a:t>
            </a:r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尴尬</a:t>
            </a:r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 </a:t>
            </a:r>
            <a:r>
              <a:rPr lang="zh-CN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虚拟</a:t>
            </a:r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约定俗成   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绱鞋底</a:t>
            </a:r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戛然而止</a:t>
            </a:r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</a:t>
            </a:r>
            <a:r>
              <a:rPr lang="zh-CN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凸显</a:t>
            </a:r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</a:t>
            </a:r>
            <a:r>
              <a:rPr lang="zh-CN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风雨不透</a:t>
            </a:r>
            <a:endParaRPr lang="zh-CN" altLang="zh-CN" sz="3200" b="1" dirty="0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9285" y="107378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积累词语</a:t>
            </a:r>
          </a:p>
        </p:txBody>
      </p:sp>
      <p:sp>
        <p:nvSpPr>
          <p:cNvPr id="33" name="文本框 14">
            <a:hlinkClick r:id="rId2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629285" y="3053715"/>
            <a:ext cx="814959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控制</a:t>
            </a:r>
            <a:r>
              <a:rPr lang="en-US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</a:t>
            </a:r>
            <a:r>
              <a:rPr lang="zh-CN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彻底</a:t>
            </a:r>
            <a:r>
              <a:rPr lang="en-US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</a:t>
            </a:r>
            <a:r>
              <a:rPr lang="zh-CN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鲜明</a:t>
            </a:r>
            <a:r>
              <a:rPr lang="en-US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 </a:t>
            </a:r>
            <a:r>
              <a:rPr lang="zh-CN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虚拟</a:t>
            </a:r>
            <a:r>
              <a:rPr lang="en-US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</a:t>
            </a:r>
            <a:r>
              <a:rPr lang="zh-CN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仆人</a:t>
            </a:r>
            <a:r>
              <a:rPr lang="en-US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唯恐</a:t>
            </a:r>
            <a:r>
              <a:rPr lang="en-US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</a:t>
            </a:r>
            <a:r>
              <a:rPr lang="zh-CN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凸显</a:t>
            </a:r>
            <a:r>
              <a:rPr lang="en-US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</a:t>
            </a:r>
            <a:r>
              <a:rPr lang="zh-CN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无穷无尽</a:t>
            </a:r>
            <a:r>
              <a:rPr lang="en-US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 </a:t>
            </a:r>
            <a:r>
              <a:rPr lang="zh-CN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风雨不透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10"/>
          <p:cNvSpPr txBox="1">
            <a:spLocks noChangeArrowheads="1"/>
          </p:cNvSpPr>
          <p:nvPr/>
        </p:nvSpPr>
        <p:spPr bwMode="auto">
          <a:xfrm>
            <a:off x="1803400" y="1418590"/>
            <a:ext cx="6276975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彻底：</a:t>
            </a:r>
            <a:r>
              <a:rPr lang="zh-CN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全面的，充分的。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唯恐：</a:t>
            </a:r>
            <a:r>
              <a:rPr lang="zh-CN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唯独害怕；只怕。</a:t>
            </a:r>
            <a:r>
              <a:rPr lang="en-US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 </a:t>
            </a:r>
            <a:endParaRPr lang="zh-CN" altLang="zh-CN" sz="32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无穷无尽：</a:t>
            </a:r>
            <a:r>
              <a:rPr lang="zh-CN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没有止境，没有限度。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82216" y="641906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10"/>
          <p:cNvSpPr txBox="1">
            <a:spLocks noChangeArrowheads="1"/>
          </p:cNvSpPr>
          <p:nvPr/>
        </p:nvSpPr>
        <p:spPr bwMode="auto">
          <a:xfrm>
            <a:off x="345440" y="945515"/>
            <a:ext cx="8429625" cy="1198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   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</a:t>
            </a:r>
            <a:r>
              <a:rPr lang="zh-CN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默读课文前半部分《马鞭》，想一想：每个自然段都讲了什么？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5440" y="2315845"/>
            <a:ext cx="8642985" cy="200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第一自然段：</a:t>
            </a:r>
            <a:r>
              <a:rPr lang="zh-CN" altLang="zh-CN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介绍了京剧中“马鞭”这一艺术表现形式的产生、作用，以及它的独特魅力。</a:t>
            </a:r>
          </a:p>
          <a:p>
            <a:pPr>
              <a:lnSpc>
                <a:spcPct val="13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第二自然段：</a:t>
            </a:r>
            <a:r>
              <a:rPr lang="zh-CN" altLang="zh-CN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介绍京剧中的虚拟道具一样可感觉可使用。</a:t>
            </a:r>
          </a:p>
          <a:p>
            <a:pPr>
              <a:lnSpc>
                <a:spcPct val="13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第三自然段：</a:t>
            </a:r>
            <a:r>
              <a:rPr lang="zh-CN" altLang="zh-CN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介绍虚拟道具妙处以及真道具表现夸张的特点。</a:t>
            </a:r>
            <a:r>
              <a:rPr lang="en-US" altLang="zh-CN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 </a:t>
            </a: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6685" y="883285"/>
            <a:ext cx="887793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zh-CN" sz="32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用简洁的语言说一说《马鞭》这部分的主要内容。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79730" y="1873250"/>
            <a:ext cx="8383905" cy="17475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1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charset="0"/>
              </a:rPr>
              <a:t>   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《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马鞭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》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介绍了京剧中“马鞭”这一艺术表现形式的产生、作用，以及它的独特魅力，同时也介绍了京剧中的虚拟道具的妙处。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055" y="400073"/>
            <a:ext cx="2330450" cy="560705"/>
            <a:chOff x="292074" y="533430"/>
            <a:chExt cx="3107265" cy="747607"/>
          </a:xfrm>
        </p:grpSpPr>
        <p:sp>
          <p:nvSpPr>
            <p:cNvPr id="7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sp>
        <p:nvSpPr>
          <p:cNvPr id="17411" name="矩形 9"/>
          <p:cNvSpPr>
            <a:spLocks noChangeArrowheads="1"/>
          </p:cNvSpPr>
          <p:nvPr/>
        </p:nvSpPr>
        <p:spPr bwMode="auto">
          <a:xfrm>
            <a:off x="1465083" y="1196912"/>
            <a:ext cx="34004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研读课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文第一自然段</a:t>
            </a:r>
          </a:p>
        </p:txBody>
      </p:sp>
      <p:sp>
        <p:nvSpPr>
          <p:cNvPr id="21508" name="Text Box 7"/>
          <p:cNvSpPr txBox="1">
            <a:spLocks noChangeArrowheads="1"/>
          </p:cNvSpPr>
          <p:nvPr/>
        </p:nvSpPr>
        <p:spPr bwMode="auto">
          <a:xfrm>
            <a:off x="1465580" y="1893570"/>
            <a:ext cx="674687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  </a:t>
            </a:r>
            <a:r>
              <a:rPr lang="zh-CN" altLang="zh-CN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京剧表演中的“马鞭”</a:t>
            </a:r>
            <a:r>
              <a:rPr lang="zh-CN" altLang="en-US" sz="28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作为道具是为了解决什么问题？从原文中画出相关语句。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903" y="1893580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12700">
          <a:solidFill>
            <a:schemeClr val="tx1">
              <a:lumMod val="50000"/>
              <a:lumOff val="50000"/>
            </a:schemeClr>
          </a:solidFill>
        </a:ln>
        <a:effectLst>
          <a:outerShdw blurRad="444500" dist="254000" dir="8100000" algn="tr" rotWithShape="0">
            <a:schemeClr val="bg1">
              <a:alpha val="50000"/>
            </a:schemeClr>
          </a:outerShdw>
        </a:effectLst>
      </a:spPr>
      <a:bodyPr rtlCol="0" anchor="ctr"/>
      <a:lstStyle>
        <a:defPPr>
          <a:defRPr sz="2400" dirty="0" smtClean="0">
            <a:solidFill>
              <a:srgbClr val="FF0000"/>
            </a:solidFill>
            <a:latin typeface="华文楷体" panose="02010600040101010101" pitchFamily="2" charset="-122"/>
            <a:ea typeface="华文楷体" panose="0201060004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1570</Words>
  <Application>Microsoft Office PowerPoint</Application>
  <PresentationFormat>全屏显示(16:9)</PresentationFormat>
  <Paragraphs>114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Arial</vt:lpstr>
      <vt:lpstr>宋体</vt:lpstr>
      <vt:lpstr>微软雅黑</vt:lpstr>
      <vt:lpstr>楷体_GB2312</vt:lpstr>
      <vt:lpstr>Times New Roman</vt:lpstr>
      <vt:lpstr>幼圆</vt:lpstr>
      <vt:lpstr>楷体</vt:lpstr>
      <vt:lpstr>黑体</vt:lpstr>
      <vt:lpstr>Wingdings</vt:lpstr>
      <vt:lpstr>Calibri</vt:lpstr>
      <vt:lpstr>1_Office 主题​​</vt:lpstr>
      <vt:lpstr>幻灯片 1</vt:lpstr>
      <vt:lpstr>幻灯片 2</vt:lpstr>
      <vt:lpstr>幻灯片 3</vt:lpstr>
      <vt:lpstr>京剧常识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</dc:title>
  <dc:creator/>
  <cp:lastModifiedBy/>
  <cp:revision>182</cp:revision>
  <dcterms:created xsi:type="dcterms:W3CDTF">2017-03-17T02:28:00Z</dcterms:created>
  <dcterms:modified xsi:type="dcterms:W3CDTF">2019-06-18T07:31:51Z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