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698" r:id="rId4"/>
    <p:sldMasterId id="2147483710" r:id="rId5"/>
  </p:sldMasterIdLst>
  <p:sldIdLst>
    <p:sldId id="25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74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70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6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6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5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190500"/>
            <a:ext cx="8540750" cy="489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3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5204354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591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74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30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5" y="1425036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5" y="3825226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6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6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9" y="304326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8" y="1401218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8" y="2087935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8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35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6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60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69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5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5033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5224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304325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1215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929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5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29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1" y="1425034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1" y="3825224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190500"/>
            <a:ext cx="8540750" cy="489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1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5204354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5916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73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9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3" y="1425035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3" y="3825226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5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5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3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3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7" y="304326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6" y="1401217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6" y="2087934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7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34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8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17639"/>
            <a:ext cx="4438650" cy="33655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2932"/>
            <a:ext cx="4756150" cy="3615972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2" cy="319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1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2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2" cy="481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29987"/>
            <a:ext cx="7891462" cy="5685013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1" y="3937000"/>
            <a:ext cx="1685925" cy="1298222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8" name="Freeform 171"/>
            <p:cNvSpPr>
              <a:spLocks/>
            </p:cNvSpPr>
            <p:nvPr/>
          </p:nvSpPr>
          <p:spPr bwMode="auto">
            <a:xfrm>
              <a:off x="348" y="3255"/>
              <a:ext cx="86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67" y="3294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222" y="3023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905" y="3159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3" name="Freeform 176"/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4" name="Freeform 177"/>
            <p:cNvSpPr>
              <a:spLocks/>
            </p:cNvSpPr>
            <p:nvPr/>
          </p:nvSpPr>
          <p:spPr bwMode="auto">
            <a:xfrm>
              <a:off x="960" y="3204"/>
              <a:ext cx="177" cy="87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6" name="Freeform 179"/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996" y="3305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7145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921000"/>
            <a:ext cx="640080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5207000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5207000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5207000"/>
            <a:ext cx="2289175" cy="396876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500413-C0C7-493B-B22E-FA96F103E5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86122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8E3DF-7F34-4DF4-8654-E29DA2BFAB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29467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EB77D-F872-490B-8F46-EE5B910723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89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5" y="304326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4" y="1401216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4" y="2087929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6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29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33501"/>
            <a:ext cx="4000500" cy="3749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333501"/>
            <a:ext cx="4000500" cy="3749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76880-942F-45E6-903C-D7EAA8DCE7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02912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6311-AD30-4395-8F58-352009EE7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3840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EF172-63F8-4659-A7FB-853D388263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24186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5645C-AC05-4526-AD83-1D17004C8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8591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3961-2BA4-4ABA-8CB7-B12DC2BA27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6919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58DF1-1B5A-41E8-B6E9-9BAEFA0979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25883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4A4AA-7E66-4FEF-B619-9FF88615E9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01736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5" y="190501"/>
            <a:ext cx="2135187" cy="48921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2" y="190501"/>
            <a:ext cx="6253163" cy="48921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7BBF6-528F-4A2F-B2F0-5EB899215A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03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8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8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/>
          <p:nvPr/>
        </p:nvSpPr>
        <p:spPr>
          <a:xfrm>
            <a:off x="0" y="929571"/>
            <a:ext cx="9144000" cy="93486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4688" tIns="37343" rIns="74688" bIns="37343" anchor="ctr"/>
          <a:lstStyle/>
          <a:p>
            <a:pPr defTabSz="846455"/>
            <a:endParaRPr lang="zh-CN" altLang="en-US" sz="1965" noProof="1">
              <a:latin typeface="Calibri" panose="020F0502020204030204" pitchFamily="2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75" y="5080000"/>
            <a:ext cx="9113838" cy="2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588" y="5207000"/>
            <a:ext cx="1903412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>
                <a:cs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4" y="5207000"/>
            <a:ext cx="2894013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7000"/>
            <a:ext cx="1905000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00476" tIns="50237" rIns="100476" bIns="50237" numCol="1" anchor="t" anchorCtr="0" compatLnSpc="1">
            <a:prstTxWarp prst="textNoShape">
              <a:avLst/>
            </a:prstTxWarp>
          </a:bodyPr>
          <a:lstStyle>
            <a:lvl1pPr defTabSz="846138">
              <a:defRPr sz="15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/>
          <p:nvPr/>
        </p:nvSpPr>
        <p:spPr>
          <a:xfrm>
            <a:off x="779464" y="571501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8200" y="338670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5250" y="153460"/>
            <a:ext cx="666750" cy="61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0000" y="213431"/>
            <a:ext cx="1447800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896938" rtl="0" eaLnBrk="1" fontAlgn="base" hangingPunct="1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36550" indent="-3365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3" lvl="1" indent="-28098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20775" lvl="2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0038" lvl="3" indent="-22383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19300" lvl="4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/>
          <p:nvPr/>
        </p:nvSpPr>
        <p:spPr>
          <a:xfrm>
            <a:off x="0" y="714381"/>
            <a:ext cx="9145588" cy="144639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6575" tIns="38286" rIns="76575" bIns="38286" anchor="ctr"/>
          <a:lstStyle/>
          <a:p>
            <a:pPr defTabSz="868680"/>
            <a:endParaRPr lang="zh-CN" altLang="en-US" sz="2055" noProof="1">
              <a:latin typeface="Calibri" panose="020F0502020204030204" pitchFamily="2" charset="0"/>
            </a:endParaRPr>
          </a:p>
        </p:txBody>
      </p:sp>
      <p:sp>
        <p:nvSpPr>
          <p:cNvPr id="2051" name="TextBox 10"/>
          <p:cNvSpPr txBox="1"/>
          <p:nvPr/>
        </p:nvSpPr>
        <p:spPr>
          <a:xfrm>
            <a:off x="550864" y="430389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" y="5379864"/>
            <a:ext cx="9115425" cy="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1188" y="197561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638" y="81139"/>
            <a:ext cx="666750" cy="61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91400" y="142875"/>
            <a:ext cx="1754188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776288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290513" indent="-2905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lvl="1" indent="-2397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lvl="2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13" lvl="3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44663" lvl="4" indent="-190500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/>
          <p:nvPr/>
        </p:nvSpPr>
        <p:spPr>
          <a:xfrm>
            <a:off x="0" y="929571"/>
            <a:ext cx="9144000" cy="93486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4688" tIns="37343" rIns="74688" bIns="37343" anchor="ctr"/>
          <a:lstStyle/>
          <a:p>
            <a:pPr defTabSz="846455"/>
            <a:endParaRPr lang="zh-CN" altLang="en-US" sz="1965" noProof="1">
              <a:latin typeface="Calibri" panose="020F0502020204030204" pitchFamily="2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75" y="5080000"/>
            <a:ext cx="9113838" cy="2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588" y="5207000"/>
            <a:ext cx="1903412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>
                <a:cs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2" y="5207000"/>
            <a:ext cx="2894013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7000"/>
            <a:ext cx="1905000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00476" tIns="50237" rIns="100476" bIns="50237" numCol="1" anchor="t" anchorCtr="0" compatLnSpc="1">
            <a:prstTxWarp prst="textNoShape">
              <a:avLst/>
            </a:prstTxWarp>
          </a:bodyPr>
          <a:lstStyle>
            <a:lvl1pPr defTabSz="846138">
              <a:defRPr sz="15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/>
          <p:nvPr/>
        </p:nvSpPr>
        <p:spPr>
          <a:xfrm>
            <a:off x="779464" y="571501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8200" y="338669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5250" y="153460"/>
            <a:ext cx="666750" cy="61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0000" y="213431"/>
            <a:ext cx="1447800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defTabSz="896938" rtl="0" eaLnBrk="1" fontAlgn="base" hangingPunct="1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36550" indent="-3365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3" lvl="1" indent="-28098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20775" lvl="2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0038" lvl="3" indent="-22383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19300" lvl="4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/>
          <p:nvPr/>
        </p:nvSpPr>
        <p:spPr>
          <a:xfrm>
            <a:off x="0" y="714379"/>
            <a:ext cx="9145588" cy="144639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6575" tIns="38286" rIns="76575" bIns="38286" anchor="ctr"/>
          <a:lstStyle/>
          <a:p>
            <a:pPr defTabSz="868680"/>
            <a:endParaRPr lang="zh-CN" altLang="en-US" sz="2055" noProof="1">
              <a:latin typeface="Calibri" panose="020F0502020204030204" pitchFamily="2" charset="0"/>
            </a:endParaRPr>
          </a:p>
        </p:txBody>
      </p:sp>
      <p:sp>
        <p:nvSpPr>
          <p:cNvPr id="2051" name="TextBox 10"/>
          <p:cNvSpPr txBox="1"/>
          <p:nvPr/>
        </p:nvSpPr>
        <p:spPr>
          <a:xfrm>
            <a:off x="550864" y="430389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" y="5379864"/>
            <a:ext cx="9115425" cy="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1188" y="197560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638" y="81139"/>
            <a:ext cx="666750" cy="61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91400" y="142875"/>
            <a:ext cx="1754188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776288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290513" indent="-2905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lvl="1" indent="-2397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lvl="2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13" lvl="3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44663" lvl="4" indent="-190500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1"/>
            <a:ext cx="7891462" cy="5685014"/>
            <a:chOff x="349" y="23"/>
            <a:chExt cx="4971" cy="4297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2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3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4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5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6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7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8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9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0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1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4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5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6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8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0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1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3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7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9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0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1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2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3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4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5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6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7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8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9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0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1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2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3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4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5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6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7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8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9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0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1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2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3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4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5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6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7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8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9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0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1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2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3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4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5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6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7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8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9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0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1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2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3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4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5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6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7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8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9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0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1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2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3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4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5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6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7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8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9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0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1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2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3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4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5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6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7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8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9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0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1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2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3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4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5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6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7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8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9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0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1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2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3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4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5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6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7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8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9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0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1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2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3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4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5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6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7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8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9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0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1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2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3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4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5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6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7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8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9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0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1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2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3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4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5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2871611"/>
            <a:ext cx="533400" cy="409222"/>
            <a:chOff x="96" y="2784"/>
            <a:chExt cx="1062" cy="981"/>
          </a:xfrm>
        </p:grpSpPr>
        <p:sp>
          <p:nvSpPr>
            <p:cNvPr id="7317" name="Freeform 149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8" name="Freeform 150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9" name="Freeform 151"/>
            <p:cNvSpPr>
              <a:spLocks/>
            </p:cNvSpPr>
            <p:nvPr/>
          </p:nvSpPr>
          <p:spPr bwMode="auto">
            <a:xfrm>
              <a:off x="349" y="3253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0" name="Freeform 152"/>
            <p:cNvSpPr>
              <a:spLocks/>
            </p:cNvSpPr>
            <p:nvPr/>
          </p:nvSpPr>
          <p:spPr bwMode="auto">
            <a:xfrm>
              <a:off x="267" y="3296"/>
              <a:ext cx="76" cy="13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1" name="Freeform 153"/>
            <p:cNvSpPr>
              <a:spLocks/>
            </p:cNvSpPr>
            <p:nvPr/>
          </p:nvSpPr>
          <p:spPr bwMode="auto">
            <a:xfrm>
              <a:off x="222" y="3021"/>
              <a:ext cx="243" cy="118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2" name="Freeform 154"/>
            <p:cNvSpPr>
              <a:spLocks/>
            </p:cNvSpPr>
            <p:nvPr/>
          </p:nvSpPr>
          <p:spPr bwMode="auto">
            <a:xfrm>
              <a:off x="501" y="3346"/>
              <a:ext cx="177" cy="186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3" name="Freeform 155"/>
            <p:cNvSpPr>
              <a:spLocks/>
            </p:cNvSpPr>
            <p:nvPr/>
          </p:nvSpPr>
          <p:spPr bwMode="auto">
            <a:xfrm>
              <a:off x="905" y="3156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4" name="Freeform 156"/>
            <p:cNvSpPr>
              <a:spLocks/>
            </p:cNvSpPr>
            <p:nvPr/>
          </p:nvSpPr>
          <p:spPr bwMode="auto">
            <a:xfrm>
              <a:off x="965" y="3152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5" name="Freeform 157"/>
            <p:cNvSpPr>
              <a:spLocks/>
            </p:cNvSpPr>
            <p:nvPr/>
          </p:nvSpPr>
          <p:spPr bwMode="auto">
            <a:xfrm>
              <a:off x="959" y="3203"/>
              <a:ext cx="177" cy="89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6" name="Freeform 158"/>
            <p:cNvSpPr>
              <a:spLocks/>
            </p:cNvSpPr>
            <p:nvPr/>
          </p:nvSpPr>
          <p:spPr bwMode="auto">
            <a:xfrm>
              <a:off x="845" y="3283"/>
              <a:ext cx="247" cy="6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7" name="Freeform 159"/>
            <p:cNvSpPr>
              <a:spLocks/>
            </p:cNvSpPr>
            <p:nvPr/>
          </p:nvSpPr>
          <p:spPr bwMode="auto">
            <a:xfrm>
              <a:off x="870" y="3338"/>
              <a:ext cx="202" cy="59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8" name="Freeform 160"/>
            <p:cNvSpPr>
              <a:spLocks/>
            </p:cNvSpPr>
            <p:nvPr/>
          </p:nvSpPr>
          <p:spPr bwMode="auto">
            <a:xfrm>
              <a:off x="858" y="3384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9" name="Freeform 161"/>
            <p:cNvSpPr>
              <a:spLocks/>
            </p:cNvSpPr>
            <p:nvPr/>
          </p:nvSpPr>
          <p:spPr bwMode="auto">
            <a:xfrm>
              <a:off x="997" y="3304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3794126"/>
            <a:ext cx="533400" cy="410986"/>
            <a:chOff x="96" y="2784"/>
            <a:chExt cx="1062" cy="981"/>
          </a:xfrm>
        </p:grpSpPr>
        <p:sp>
          <p:nvSpPr>
            <p:cNvPr id="7331" name="Freeform 163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2" name="Freeform 164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3" name="Freeform 165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4" name="Freeform 166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5" name="Freeform 167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6" name="Freeform 168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7" name="Freeform 169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8" name="Freeform 170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9" name="Freeform 171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0" name="Freeform 172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1" name="Freeform 173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2" name="Freeform 174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3" name="Freeform 175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4635500"/>
            <a:ext cx="533400" cy="410987"/>
            <a:chOff x="96" y="2784"/>
            <a:chExt cx="1062" cy="981"/>
          </a:xfrm>
        </p:grpSpPr>
        <p:sp>
          <p:nvSpPr>
            <p:cNvPr id="7345" name="Freeform 177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6" name="Freeform 178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7" name="Freeform 179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8" name="Freeform 180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9" name="Freeform 181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0" name="Freeform 182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1" name="Freeform 183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2" name="Freeform 184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3" name="Freeform 185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4" name="Freeform 186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5" name="Freeform 187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6" name="Freeform 188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7" name="Freeform 189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302000"/>
            <a:ext cx="533400" cy="410987"/>
            <a:chOff x="96" y="2784"/>
            <a:chExt cx="1062" cy="981"/>
          </a:xfrm>
        </p:grpSpPr>
        <p:sp>
          <p:nvSpPr>
            <p:cNvPr id="7359" name="Freeform 191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0" name="Freeform 192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1" name="Freeform 193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2" name="Freeform 194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3" name="Freeform 195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4" name="Freeform 196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5" name="Freeform 197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6" name="Freeform 198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7" name="Freeform 199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8" name="Freeform 200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9" name="Freeform 201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0" name="Freeform 202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1" name="Freeform 203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4226278"/>
            <a:ext cx="533400" cy="409222"/>
            <a:chOff x="96" y="2784"/>
            <a:chExt cx="1062" cy="981"/>
          </a:xfrm>
        </p:grpSpPr>
        <p:sp>
          <p:nvSpPr>
            <p:cNvPr id="7373" name="Freeform 205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4" name="Freeform 206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5" name="Freeform 207"/>
            <p:cNvSpPr>
              <a:spLocks/>
            </p:cNvSpPr>
            <p:nvPr/>
          </p:nvSpPr>
          <p:spPr bwMode="auto">
            <a:xfrm>
              <a:off x="349" y="3253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6" name="Freeform 208"/>
            <p:cNvSpPr>
              <a:spLocks/>
            </p:cNvSpPr>
            <p:nvPr/>
          </p:nvSpPr>
          <p:spPr bwMode="auto">
            <a:xfrm>
              <a:off x="267" y="3296"/>
              <a:ext cx="76" cy="13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7" name="Freeform 209"/>
            <p:cNvSpPr>
              <a:spLocks/>
            </p:cNvSpPr>
            <p:nvPr/>
          </p:nvSpPr>
          <p:spPr bwMode="auto">
            <a:xfrm>
              <a:off x="222" y="3021"/>
              <a:ext cx="243" cy="118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8" name="Freeform 210"/>
            <p:cNvSpPr>
              <a:spLocks/>
            </p:cNvSpPr>
            <p:nvPr/>
          </p:nvSpPr>
          <p:spPr bwMode="auto">
            <a:xfrm>
              <a:off x="501" y="3346"/>
              <a:ext cx="177" cy="186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9" name="Freeform 211"/>
            <p:cNvSpPr>
              <a:spLocks/>
            </p:cNvSpPr>
            <p:nvPr/>
          </p:nvSpPr>
          <p:spPr bwMode="auto">
            <a:xfrm>
              <a:off x="905" y="3156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0" name="Freeform 212"/>
            <p:cNvSpPr>
              <a:spLocks/>
            </p:cNvSpPr>
            <p:nvPr/>
          </p:nvSpPr>
          <p:spPr bwMode="auto">
            <a:xfrm>
              <a:off x="965" y="3152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1" name="Freeform 213"/>
            <p:cNvSpPr>
              <a:spLocks/>
            </p:cNvSpPr>
            <p:nvPr/>
          </p:nvSpPr>
          <p:spPr bwMode="auto">
            <a:xfrm>
              <a:off x="959" y="3203"/>
              <a:ext cx="177" cy="89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2" name="Freeform 214"/>
            <p:cNvSpPr>
              <a:spLocks/>
            </p:cNvSpPr>
            <p:nvPr/>
          </p:nvSpPr>
          <p:spPr bwMode="auto">
            <a:xfrm>
              <a:off x="845" y="3283"/>
              <a:ext cx="247" cy="6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3" name="Freeform 215"/>
            <p:cNvSpPr>
              <a:spLocks/>
            </p:cNvSpPr>
            <p:nvPr/>
          </p:nvSpPr>
          <p:spPr bwMode="auto">
            <a:xfrm>
              <a:off x="870" y="3338"/>
              <a:ext cx="202" cy="59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4" name="Freeform 216"/>
            <p:cNvSpPr>
              <a:spLocks/>
            </p:cNvSpPr>
            <p:nvPr/>
          </p:nvSpPr>
          <p:spPr bwMode="auto">
            <a:xfrm>
              <a:off x="858" y="3384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5" name="Freeform 217"/>
            <p:cNvSpPr>
              <a:spLocks/>
            </p:cNvSpPr>
            <p:nvPr/>
          </p:nvSpPr>
          <p:spPr bwMode="auto">
            <a:xfrm>
              <a:off x="997" y="3304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5101167"/>
            <a:ext cx="533400" cy="410987"/>
            <a:chOff x="96" y="2784"/>
            <a:chExt cx="1062" cy="981"/>
          </a:xfrm>
        </p:grpSpPr>
        <p:sp>
          <p:nvSpPr>
            <p:cNvPr id="7387" name="Freeform 219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8" name="Freeform 220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9" name="Freeform 221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0" name="Freeform 222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1" name="Freeform 223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2" name="Freeform 224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3" name="Freeform 225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4" name="Freeform 226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5" name="Freeform 227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6" name="Freeform 228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7" name="Freeform 229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8" name="Freeform 230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9" name="Freeform 231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055"/>
            <a:ext cx="2317750" cy="1719792"/>
            <a:chOff x="4080" y="-5"/>
            <a:chExt cx="1748" cy="1556"/>
          </a:xfrm>
        </p:grpSpPr>
        <p:sp>
          <p:nvSpPr>
            <p:cNvPr id="7401" name="Freeform 233"/>
            <p:cNvSpPr>
              <a:spLocks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040" name="Group 234"/>
            <p:cNvGrpSpPr>
              <a:grpSpLocks/>
            </p:cNvGrpSpPr>
            <p:nvPr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7403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6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4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5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6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8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7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7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8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4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9" name="Freeform 241"/>
              <p:cNvSpPr>
                <a:spLocks/>
              </p:cNvSpPr>
              <p:nvPr/>
            </p:nvSpPr>
            <p:spPr bwMode="auto">
              <a:xfrm>
                <a:off x="5173" y="1023"/>
                <a:ext cx="500" cy="9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0" name="Freeform 242"/>
              <p:cNvSpPr>
                <a:spLocks/>
              </p:cNvSpPr>
              <p:nvPr/>
            </p:nvSpPr>
            <p:spPr bwMode="auto">
              <a:xfrm>
                <a:off x="5339" y="1004"/>
                <a:ext cx="385" cy="236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1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6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2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3" name="Freeform 245"/>
              <p:cNvSpPr>
                <a:spLocks/>
              </p:cNvSpPr>
              <p:nvPr/>
            </p:nvSpPr>
            <p:spPr bwMode="auto">
              <a:xfrm>
                <a:off x="5078" y="1539"/>
                <a:ext cx="565" cy="147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4" name="Freeform 246"/>
              <p:cNvSpPr>
                <a:spLocks/>
              </p:cNvSpPr>
              <p:nvPr/>
            </p:nvSpPr>
            <p:spPr bwMode="auto">
              <a:xfrm>
                <a:off x="5041" y="1656"/>
                <a:ext cx="581" cy="48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5" name="Freeform 247"/>
              <p:cNvSpPr>
                <a:spLocks/>
              </p:cNvSpPr>
              <p:nvPr/>
            </p:nvSpPr>
            <p:spPr bwMode="auto">
              <a:xfrm>
                <a:off x="5420" y="1465"/>
                <a:ext cx="330" cy="853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90500"/>
            <a:ext cx="85407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333500"/>
            <a:ext cx="8153400" cy="375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1" y="5205237"/>
            <a:ext cx="2289175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5205237"/>
            <a:ext cx="2895600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5205237"/>
            <a:ext cx="2289175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ssreader.com/images/ys/qxssg/zp01/000001.jpg" TargetMode="External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idx="1"/>
          </p:nvPr>
        </p:nvSpPr>
        <p:spPr>
          <a:xfrm>
            <a:off x="755650" y="3817938"/>
            <a:ext cx="7488238" cy="1019969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是中华民族知识分子的典范 。                                         </a:t>
            </a: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755651" y="1057011"/>
            <a:ext cx="81195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在他心里，国为重，家为轻，科学最重，名利轻。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755650" y="1537230"/>
            <a:ext cx="43348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年归国路，</a:t>
            </a:r>
            <a:r>
              <a:rPr lang="en-US" altLang="zh-CN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年两弹成。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755651" y="1957917"/>
            <a:ext cx="540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开创祖国航天，他是先行人，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744538" y="2438136"/>
            <a:ext cx="84802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披荆斩棘，把智慧锻造成阶梯，留给后来的攀登者。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755650" y="2918355"/>
            <a:ext cx="36004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他是知识的宝藏，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755650" y="3397251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是科学的旗帜，</a:t>
            </a:r>
          </a:p>
        </p:txBody>
      </p:sp>
    </p:spTree>
    <p:extLst>
      <p:ext uri="{BB962C8B-B14F-4D97-AF65-F5344CB8AC3E}">
        <p14:creationId xmlns:p14="http://schemas.microsoft.com/office/powerpoint/2010/main" val="106694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品味语言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1402615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2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1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kumimoji="1" lang="zh-CN" altLang="en-US" sz="21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在写给父亲的信中，</a:t>
            </a:r>
            <a:r>
              <a:rPr kumimoji="1"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不止一次</a:t>
            </a:r>
            <a:r>
              <a:rPr kumimoji="1" lang="zh-CN" altLang="en-US" sz="21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地发出“旅客生涯作到何时”的感叹。他告诉父亲，他</a:t>
            </a:r>
            <a:r>
              <a:rPr kumimoji="1"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不止一次</a:t>
            </a:r>
            <a:r>
              <a:rPr kumimoji="1" lang="zh-CN" altLang="en-US" sz="21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梦见上海，梦见那所伴他度过童年时代的房子。</a:t>
            </a:r>
            <a:r>
              <a:rPr kumimoji="1" lang="zh-CN" altLang="en-US" sz="21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353444"/>
            <a:ext cx="8352928" cy="858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kumimoji="1" lang="zh-CN" altLang="en-US" b="1" dirty="0" smtClean="0">
                <a:solidFill>
                  <a:srgbClr val="000000"/>
                </a:solidFill>
                <a:latin typeface="Arial" charset="0"/>
              </a:rPr>
              <a:t>       </a:t>
            </a:r>
            <a:r>
              <a:rPr kumimoji="1" lang="zh-CN" altLang="en-US" sz="2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两</a:t>
            </a:r>
            <a:r>
              <a:rPr kumimoji="1" lang="zh-CN" altLang="en-US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个“</a:t>
            </a:r>
            <a:r>
              <a:rPr kumimoji="1"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不止一次</a:t>
            </a:r>
            <a:r>
              <a:rPr kumimoji="1" lang="zh-CN" altLang="en-US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”起了怎样的表达作用？你能用贴切的</a:t>
            </a:r>
            <a:r>
              <a:rPr kumimoji="1"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成语</a:t>
            </a:r>
            <a:r>
              <a:rPr kumimoji="1" lang="zh-CN" altLang="en-US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来形容钱学森流露的眷恋情思吗？</a:t>
            </a:r>
          </a:p>
        </p:txBody>
      </p:sp>
      <p:sp>
        <p:nvSpPr>
          <p:cNvPr id="5" name="矩形 4"/>
          <p:cNvSpPr/>
          <p:nvPr/>
        </p:nvSpPr>
        <p:spPr>
          <a:xfrm>
            <a:off x="592873" y="3325269"/>
            <a:ext cx="7992888" cy="2033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表现对祖国魂牵梦绕的眷恋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kumimoji="1"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个“不止一次”是对祖国的眷恋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第二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个是对故土的眷恋。</a:t>
            </a:r>
          </a:p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kumimoji="1" lang="zh-CN" altLang="en-US" sz="24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成语：魂牵梦绕、望眼欲穿、归心似箭等。</a:t>
            </a:r>
          </a:p>
          <a:p>
            <a:pPr>
              <a:spcBef>
                <a:spcPct val="50000"/>
              </a:spcBef>
            </a:pPr>
            <a:endParaRPr kumimoji="1" lang="en-US" altLang="zh-CN" sz="105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6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1276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  <a:spcBef>
                <a:spcPts val="1200"/>
              </a:spcBef>
              <a:tabLst>
                <a:tab pos="228600" algn="l"/>
              </a:tabLst>
            </a:pPr>
            <a:r>
              <a:rPr kumimoji="1" lang="zh-CN" altLang="en-US" sz="22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位次长大为震惊。他认为：“钱学森无论在哪里都抵得上五个师。”他说：“我宁肯枪毙他，也不愿放他回中国。”</a:t>
            </a:r>
          </a:p>
          <a:p>
            <a:pPr algn="just" eaLnBrk="0" hangingPunct="0">
              <a:lnSpc>
                <a:spcPts val="3200"/>
              </a:lnSpc>
              <a:spcBef>
                <a:spcPts val="1200"/>
              </a:spcBef>
              <a:tabLst>
                <a:tab pos="228600" algn="l"/>
              </a:tabLst>
            </a:pPr>
            <a:r>
              <a:rPr kumimoji="1" lang="zh-CN" altLang="en-US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  <a:r>
              <a:rPr kumimoji="1" lang="zh-CN" altLang="en-US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写美国海军次长的态度对文章内容和感情的表达起着什么作用？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2353444"/>
            <a:ext cx="8280920" cy="1683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    美国海军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次长的态度</a:t>
            </a:r>
            <a:r>
              <a:rPr kumimoji="1"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不仅说明了钱学森的价值，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更预示了钱学森回国的道路将艰难而曲折，会受到美国当局的重重阻挠，同时，也</a:t>
            </a:r>
            <a:r>
              <a:rPr kumimoji="1"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反衬了钱学森眷念祖国的深情。 </a:t>
            </a:r>
            <a:br>
              <a:rPr kumimoji="1"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8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1276"/>
            <a:ext cx="864096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200"/>
              </a:lnSpc>
            </a:pPr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1955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kumimoji="1"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kumimoji="1"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月，饱受折磨的钱学森为了早日回到祖国，写信给人大常委会，向祖国母亲发出求救的呼声。</a:t>
            </a:r>
            <a:endParaRPr kumimoji="1"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457200">
              <a:lnSpc>
                <a:spcPts val="3200"/>
              </a:lnSpc>
            </a:pPr>
            <a:r>
              <a:rPr kumimoji="1" lang="zh-CN" altLang="en-US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从钱学森向祖国的人大常委会求救这一举动，你能揣摩他心里想的是什么</a:t>
            </a:r>
            <a:r>
              <a:rPr kumimoji="1" lang="en-US" altLang="zh-CN" sz="2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?</a:t>
            </a:r>
            <a:endParaRPr kumimoji="1" lang="zh-CN" altLang="en-US" sz="2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575084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   钱学森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写给人大常委会求救，这表明了他对新中国的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高度信任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和报效祖国的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急迫心情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412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课堂小结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63713" y="4298157"/>
            <a:ext cx="33131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事业上的辉煌成就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522339" y="1236928"/>
            <a:ext cx="584775" cy="312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眷恋祖国的深情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63713" y="4778376"/>
            <a:ext cx="33131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生活上的丰厚待遇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148264" y="4298157"/>
            <a:ext cx="15319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反衬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845072" y="1596761"/>
            <a:ext cx="615553" cy="185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时 间 顺 序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051050" y="297788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600"/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547813" y="3877469"/>
            <a:ext cx="131959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（明线）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2916238" y="1297782"/>
            <a:ext cx="152477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latin typeface="黑体" pitchFamily="49" charset="-122"/>
                <a:ea typeface="黑体" pitchFamily="49" charset="-122"/>
              </a:rPr>
              <a:t>拜师求学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916239" y="1778000"/>
            <a:ext cx="22320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600" b="1" dirty="0">
                <a:latin typeface="黑体" pitchFamily="49" charset="-122"/>
                <a:ea typeface="黑体" pitchFamily="49" charset="-122"/>
              </a:rPr>
              <a:t>创业辉煌</a:t>
            </a: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916238" y="2317750"/>
            <a:ext cx="152477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latin typeface="黑体" pitchFamily="49" charset="-122"/>
                <a:ea typeface="黑体" pitchFamily="49" charset="-122"/>
              </a:rPr>
              <a:t>决心回国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2916238" y="2797970"/>
            <a:ext cx="152477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latin typeface="黑体" pitchFamily="49" charset="-122"/>
                <a:ea typeface="黑体" pitchFamily="49" charset="-122"/>
              </a:rPr>
              <a:t>饱受折磨</a:t>
            </a: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2916238" y="3337720"/>
            <a:ext cx="152477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latin typeface="黑体" pitchFamily="49" charset="-122"/>
                <a:ea typeface="黑体" pitchFamily="49" charset="-122"/>
              </a:rPr>
              <a:t>胜利回来</a:t>
            </a:r>
          </a:p>
        </p:txBody>
      </p:sp>
      <p:sp>
        <p:nvSpPr>
          <p:cNvPr id="15" name="AutoShape 22"/>
          <p:cNvSpPr>
            <a:spLocks/>
          </p:cNvSpPr>
          <p:nvPr/>
        </p:nvSpPr>
        <p:spPr bwMode="auto">
          <a:xfrm>
            <a:off x="2555875" y="1357312"/>
            <a:ext cx="215900" cy="2520157"/>
          </a:xfrm>
          <a:prstGeom prst="leftBrace">
            <a:avLst>
              <a:gd name="adj1" fmla="val 11672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5219700" y="3757084"/>
            <a:ext cx="131318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（暗线）</a:t>
            </a:r>
          </a:p>
        </p:txBody>
      </p:sp>
    </p:spTree>
    <p:extLst>
      <p:ext uri="{BB962C8B-B14F-4D97-AF65-F5344CB8AC3E}">
        <p14:creationId xmlns:p14="http://schemas.microsoft.com/office/powerpoint/2010/main" val="32392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323528" y="1633364"/>
            <a:ext cx="8568952" cy="2405063"/>
          </a:xfrm>
          <a:prstGeom prst="rect">
            <a:avLst/>
          </a:prstGeom>
        </p:spPr>
        <p:txBody>
          <a:bodyPr/>
          <a:lstStyle>
            <a:lvl1pPr marL="290513" indent="-290513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lvl="1" indent="-239713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9963" lvl="2" indent="-192088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7313" lvl="3" indent="-192088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44663" lvl="4" indent="-190500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360" lvl="5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665" lvl="6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970" lvl="7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275" lvl="8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中心思想</a:t>
            </a:r>
            <a:r>
              <a:rPr lang="zh-CN" altLang="en-US" sz="2800" dirty="0" smtClean="0"/>
              <a:t>：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这篇人物通讯记述了钱学森在取得学术上的辉煌成就后，毅然放弃国外优裕的工作和生活条件，冲破重重阻力回到祖国的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艰苦历程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，表现了他眷恋祖国的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赤子之心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 </a:t>
            </a:r>
            <a:b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</a:b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57568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拓展阅读</a:t>
            </a:r>
            <a:endParaRPr lang="zh-CN" altLang="en-US" sz="3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417340"/>
            <a:ext cx="8784976" cy="952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比较</a:t>
            </a: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枣核</a:t>
            </a: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始终眷恋着祖国</a:t>
            </a: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的两位主人公，有何异同点？你更欣赏哪位的做法？</a:t>
            </a:r>
            <a:endParaRPr lang="zh-CN" altLang="en-US" sz="2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62" y="2384961"/>
            <a:ext cx="8280920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  <a:spcBef>
                <a:spcPts val="1200"/>
              </a:spcBef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相同点：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爱国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不同点：友人是用具体的事物来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寄托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对祖国的思念之情；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钱学森是把这份思念转化为了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实际行动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，用自己的智慧和力量去为祖国做贡献。</a:t>
            </a: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04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245749"/>
            <a:ext cx="867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 钱学森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让后人仰视的理由，不仅仅是他让人仰望的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科学成就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，更是他流淌在血液里的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报国情怀</a:t>
            </a:r>
            <a:r>
              <a:rPr lang="zh-CN" altLang="en-US" sz="28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  </a:t>
            </a:r>
            <a:endParaRPr lang="en-US" altLang="zh-CN" sz="2800" b="1" dirty="0" smtClean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使我们明白：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爱国不是一种空洞的情感，还需要真实的本领，真正的才干。</a:t>
            </a:r>
          </a:p>
        </p:txBody>
      </p:sp>
    </p:spTree>
    <p:extLst>
      <p:ext uri="{BB962C8B-B14F-4D97-AF65-F5344CB8AC3E}">
        <p14:creationId xmlns:p14="http://schemas.microsoft.com/office/powerpoint/2010/main" val="73436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276"/>
            <a:ext cx="3379788" cy="3348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7504" y="4346445"/>
            <a:ext cx="4500563" cy="103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kumimoji="1"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钱学森</a:t>
            </a:r>
            <a:endParaRPr kumimoji="1" lang="en-US" altLang="zh-CN" sz="2800" b="1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600"/>
              </a:spcBef>
            </a:pPr>
            <a:r>
              <a:rPr kumimoji="1"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中国人</a:t>
            </a:r>
            <a:r>
              <a:rPr kumimoji="1"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的骄傲！</a:t>
            </a:r>
          </a:p>
        </p:txBody>
      </p:sp>
      <p:sp>
        <p:nvSpPr>
          <p:cNvPr id="4" name="矩形 3"/>
          <p:cNvSpPr/>
          <p:nvPr/>
        </p:nvSpPr>
        <p:spPr>
          <a:xfrm>
            <a:off x="3635896" y="1029917"/>
            <a:ext cx="52565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600"/>
              </a:lnSpc>
              <a:spcBef>
                <a:spcPts val="1800"/>
              </a:spcBef>
            </a:pP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 我国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航天科技事业的先驱和杰出代表，被誉为“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中国航天之父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”和“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火箭之王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200" b="1" dirty="0" smtClean="0">
              <a:latin typeface="黑体" pitchFamily="49" charset="-122"/>
              <a:ea typeface="黑体" pitchFamily="49" charset="-122"/>
            </a:endParaRPr>
          </a:p>
          <a:p>
            <a:pPr indent="457200">
              <a:lnSpc>
                <a:spcPts val="3600"/>
              </a:lnSpc>
              <a:spcBef>
                <a:spcPts val="1800"/>
              </a:spcBef>
            </a:pP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 “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两弹一星功勋奖章</a:t>
            </a: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获得者之一</a:t>
            </a:r>
            <a:r>
              <a:rPr kumimoji="1" lang="en-US" altLang="zh-CN" sz="22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钱学森</a:t>
            </a: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200" b="1" dirty="0" smtClean="0">
              <a:latin typeface="黑体" pitchFamily="49" charset="-122"/>
              <a:ea typeface="黑体" pitchFamily="49" charset="-122"/>
            </a:endParaRPr>
          </a:p>
          <a:p>
            <a:pPr indent="457200">
              <a:lnSpc>
                <a:spcPts val="3600"/>
              </a:lnSpc>
              <a:spcBef>
                <a:spcPts val="1800"/>
              </a:spcBef>
            </a:pP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 他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直接领导和参与了我国的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导弹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原子弹、人造卫星</a:t>
            </a:r>
            <a:r>
              <a:rPr kumimoji="1" lang="zh-CN" altLang="en-US" sz="2200" b="1" dirty="0">
                <a:latin typeface="黑体" pitchFamily="49" charset="-122"/>
                <a:ea typeface="黑体" pitchFamily="49" charset="-122"/>
              </a:rPr>
              <a:t>的研制工作</a:t>
            </a:r>
            <a:r>
              <a:rPr kumimoji="1" lang="zh-CN" altLang="en-US" sz="2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zh-CN" altLang="en-US" sz="2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21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57454672246184538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276"/>
            <a:ext cx="91440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124075" y="1717146"/>
            <a:ext cx="5183188" cy="1140354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400" b="1" i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隶书"/>
                <a:ea typeface="隶书"/>
              </a:rPr>
              <a:t>始终眷恋着祖国</a:t>
            </a:r>
          </a:p>
        </p:txBody>
      </p:sp>
    </p:spTree>
    <p:extLst>
      <p:ext uri="{BB962C8B-B14F-4D97-AF65-F5344CB8AC3E}">
        <p14:creationId xmlns:p14="http://schemas.microsoft.com/office/powerpoint/2010/main" val="19004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字词积累</a:t>
            </a:r>
            <a:endParaRPr lang="zh-CN" altLang="en-US" sz="3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55576" y="1489348"/>
            <a:ext cx="8604250" cy="4020344"/>
          </a:xfrm>
          <a:prstGeom prst="rect">
            <a:avLst/>
          </a:prstGeom>
        </p:spPr>
        <p:txBody>
          <a:bodyPr/>
          <a:lstStyle>
            <a:lvl1pPr marL="290513" indent="-290513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lvl="1" indent="-239713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9963" lvl="2" indent="-192088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7313" lvl="3" indent="-192088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44663" lvl="4" indent="-190500" algn="l" defTabSz="776288" rtl="0" eaLnBrk="1" fontAlgn="base" hangingPunct="1">
              <a:spcBef>
                <a:spcPts val="88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360" lvl="5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665" lvl="6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970" lvl="7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275" lvl="8" indent="-203200" algn="l" defTabSz="775970" eaLnBrk="1" fontAlgn="base" latinLnBrk="0" hangingPunct="1">
              <a:spcBef>
                <a:spcPts val="8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95" b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u="sng" dirty="0" smtClean="0">
                <a:latin typeface="+mn-ea"/>
              </a:rPr>
              <a:t>眷</a:t>
            </a:r>
            <a:r>
              <a:rPr lang="zh-CN" altLang="en-US" b="1" dirty="0" smtClean="0">
                <a:latin typeface="+mn-ea"/>
              </a:rPr>
              <a:t>恋 </a:t>
            </a:r>
            <a:r>
              <a:rPr lang="en-US" altLang="zh-CN" b="1" dirty="0" smtClean="0">
                <a:latin typeface="+mn-ea"/>
              </a:rPr>
              <a:t>(      )          </a:t>
            </a:r>
            <a:r>
              <a:rPr lang="zh-CN" altLang="en-US" b="1" u="sng" dirty="0" smtClean="0">
                <a:latin typeface="+mn-ea"/>
              </a:rPr>
              <a:t>遨</a:t>
            </a:r>
            <a:r>
              <a:rPr lang="zh-CN" altLang="en-US" b="1" dirty="0" smtClean="0">
                <a:latin typeface="+mn-ea"/>
              </a:rPr>
              <a:t>游 </a:t>
            </a:r>
            <a:r>
              <a:rPr lang="en-US" altLang="zh-CN" b="1" dirty="0" smtClean="0">
                <a:latin typeface="+mn-ea"/>
              </a:rPr>
              <a:t>(     )</a:t>
            </a:r>
          </a:p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dirty="0" smtClean="0">
                <a:latin typeface="+mn-ea"/>
              </a:rPr>
              <a:t>螺旋</a:t>
            </a:r>
            <a:r>
              <a:rPr lang="zh-CN" altLang="en-US" b="1" u="sng" dirty="0" smtClean="0">
                <a:latin typeface="+mn-ea"/>
              </a:rPr>
              <a:t>桨</a:t>
            </a:r>
            <a:r>
              <a:rPr lang="zh-CN" altLang="en-US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(       )       </a:t>
            </a:r>
            <a:r>
              <a:rPr lang="zh-CN" altLang="en-US" b="1" u="sng" dirty="0" smtClean="0">
                <a:latin typeface="+mn-ea"/>
              </a:rPr>
              <a:t>萌</a:t>
            </a:r>
            <a:r>
              <a:rPr lang="zh-CN" altLang="en-US" b="1" dirty="0" smtClean="0">
                <a:latin typeface="+mn-ea"/>
              </a:rPr>
              <a:t>发</a:t>
            </a:r>
            <a:r>
              <a:rPr lang="en-US" altLang="zh-CN" b="1" dirty="0" smtClean="0">
                <a:latin typeface="+mn-ea"/>
              </a:rPr>
              <a:t>(       )</a:t>
            </a:r>
          </a:p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dirty="0" smtClean="0">
                <a:latin typeface="+mn-ea"/>
              </a:rPr>
              <a:t>恐</a:t>
            </a:r>
            <a:r>
              <a:rPr lang="zh-CN" altLang="en-US" b="1" u="sng" dirty="0" smtClean="0">
                <a:latin typeface="+mn-ea"/>
              </a:rPr>
              <a:t>吓</a:t>
            </a:r>
            <a:r>
              <a:rPr lang="en-US" altLang="zh-CN" b="1" dirty="0" smtClean="0">
                <a:latin typeface="+mn-ea"/>
              </a:rPr>
              <a:t>(       )          </a:t>
            </a:r>
            <a:r>
              <a:rPr lang="zh-CN" altLang="en-US" b="1" dirty="0" smtClean="0">
                <a:latin typeface="+mn-ea"/>
              </a:rPr>
              <a:t>生</a:t>
            </a:r>
            <a:r>
              <a:rPr lang="zh-CN" altLang="en-US" b="1" u="sng" dirty="0" smtClean="0">
                <a:latin typeface="+mn-ea"/>
              </a:rPr>
              <a:t>涯 </a:t>
            </a:r>
            <a:r>
              <a:rPr lang="zh-CN" altLang="en-US" b="1" dirty="0" smtClean="0">
                <a:latin typeface="+mn-ea"/>
              </a:rPr>
              <a:t>（     ）</a:t>
            </a:r>
          </a:p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u="sng" dirty="0" smtClean="0">
                <a:latin typeface="+mn-ea"/>
              </a:rPr>
              <a:t>磅</a:t>
            </a:r>
            <a:r>
              <a:rPr lang="en-US" altLang="zh-CN" b="1" dirty="0" smtClean="0">
                <a:latin typeface="+mn-ea"/>
              </a:rPr>
              <a:t>(      )            </a:t>
            </a:r>
            <a:r>
              <a:rPr lang="zh-CN" altLang="en-US" b="1" u="sng" dirty="0" smtClean="0">
                <a:latin typeface="+mn-ea"/>
              </a:rPr>
              <a:t>募</a:t>
            </a:r>
            <a:r>
              <a:rPr lang="zh-CN" altLang="en-US" b="1" dirty="0" smtClean="0">
                <a:latin typeface="+mn-ea"/>
              </a:rPr>
              <a:t>集 （     ）</a:t>
            </a:r>
          </a:p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u="sng" dirty="0" smtClean="0">
                <a:latin typeface="+mn-ea"/>
              </a:rPr>
              <a:t>卓</a:t>
            </a:r>
            <a:r>
              <a:rPr lang="zh-CN" altLang="en-US" b="1" dirty="0" smtClean="0">
                <a:latin typeface="+mn-ea"/>
              </a:rPr>
              <a:t>越 </a:t>
            </a:r>
            <a:r>
              <a:rPr lang="en-US" altLang="zh-CN" b="1" dirty="0" smtClean="0">
                <a:latin typeface="+mn-ea"/>
              </a:rPr>
              <a:t>(         )      </a:t>
            </a:r>
            <a:r>
              <a:rPr lang="zh-CN" altLang="en-US" b="1" dirty="0" smtClean="0">
                <a:latin typeface="+mn-ea"/>
              </a:rPr>
              <a:t>诬</a:t>
            </a:r>
            <a:r>
              <a:rPr lang="zh-CN" altLang="en-US" b="1" u="sng" dirty="0" smtClean="0">
                <a:latin typeface="+mn-ea"/>
              </a:rPr>
              <a:t>蔑</a:t>
            </a:r>
            <a:r>
              <a:rPr lang="zh-CN" altLang="en-US" b="1" dirty="0" smtClean="0">
                <a:latin typeface="+mn-ea"/>
              </a:rPr>
              <a:t>（     ）</a:t>
            </a:r>
          </a:p>
          <a:p>
            <a:pPr marL="0" indent="0">
              <a:lnSpc>
                <a:spcPts val="3840"/>
              </a:lnSpc>
              <a:spcBef>
                <a:spcPts val="300"/>
              </a:spcBef>
              <a:buNone/>
            </a:pPr>
            <a:r>
              <a:rPr lang="zh-CN" altLang="en-US" b="1" u="sng" dirty="0" smtClean="0">
                <a:latin typeface="+mn-ea"/>
              </a:rPr>
              <a:t>庚</a:t>
            </a:r>
            <a:r>
              <a:rPr lang="zh-CN" altLang="en-US" b="1" dirty="0" smtClean="0">
                <a:latin typeface="+mn-ea"/>
              </a:rPr>
              <a:t>子 </a:t>
            </a:r>
            <a:r>
              <a:rPr lang="en-US" altLang="zh-CN" b="1" dirty="0" smtClean="0">
                <a:latin typeface="+mn-ea"/>
              </a:rPr>
              <a:t>(       )        </a:t>
            </a:r>
            <a:r>
              <a:rPr lang="zh-CN" altLang="en-US" b="1" u="sng" dirty="0" smtClean="0">
                <a:latin typeface="+mn-ea"/>
              </a:rPr>
              <a:t>逮</a:t>
            </a:r>
            <a:r>
              <a:rPr lang="zh-CN" altLang="en-US" b="1" dirty="0" smtClean="0">
                <a:latin typeface="+mn-ea"/>
              </a:rPr>
              <a:t>捕</a:t>
            </a:r>
            <a:r>
              <a:rPr lang="en-US" altLang="zh-CN" b="1" dirty="0" smtClean="0">
                <a:latin typeface="+mn-ea"/>
              </a:rPr>
              <a:t>(      )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71139" y="1489348"/>
            <a:ext cx="7681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" charset="0"/>
              </a:rPr>
              <a:t>juàn</a:t>
            </a:r>
            <a:endParaRPr lang="en-US" altLang="zh-CN" sz="24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796136" y="1478259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charset="0"/>
              </a:rPr>
              <a:t>áo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254799" y="2015425"/>
            <a:ext cx="8370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" charset="0"/>
              </a:rPr>
              <a:t>jiǎng</a:t>
            </a:r>
            <a:endParaRPr lang="en-US" altLang="zh-CN" sz="24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582134" y="2015424"/>
            <a:ext cx="9557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" charset="0"/>
              </a:rPr>
              <a:t>méng</a:t>
            </a:r>
            <a:endParaRPr lang="en-US" altLang="zh-CN" sz="24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923866" y="2523830"/>
            <a:ext cx="5437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hè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983748" y="2554783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yá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406341" y="3037855"/>
            <a:ext cx="1035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bàng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736824" y="3082439"/>
            <a:ext cx="646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mù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183840" y="3544104"/>
            <a:ext cx="8531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" charset="0"/>
              </a:rPr>
              <a:t>zhúo</a:t>
            </a:r>
            <a:endParaRPr lang="en-US" altLang="zh-CN" sz="24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577608" y="3586026"/>
            <a:ext cx="7152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miè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083348" y="4083854"/>
            <a:ext cx="9188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gēng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620889" y="4083854"/>
            <a:ext cx="6286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d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à</a:t>
            </a:r>
            <a:r>
              <a:rPr lang="en-US" altLang="zh-CN" sz="2400" b="1" dirty="0" err="1">
                <a:solidFill>
                  <a:srgbClr val="FF0000"/>
                </a:solidFill>
                <a:latin typeface="Arial" charset="0"/>
              </a:rPr>
              <a:t>i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90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整体感知</a:t>
            </a:r>
            <a:endParaRPr lang="zh-CN" altLang="en-US" sz="3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561356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用一句话概括文章内容。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2231837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钱学森</a:t>
            </a:r>
            <a:r>
              <a:rPr lang="zh-CN" altLang="en-US" sz="3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取得学术上的辉煌成就，</a:t>
            </a:r>
            <a:r>
              <a:rPr lang="zh-CN" altLang="en-US" sz="3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毅然放弃</a:t>
            </a:r>
            <a:r>
              <a:rPr lang="zh-CN" altLang="en-US" sz="3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国外优越的工作和生活条件，冲破</a:t>
            </a:r>
            <a:r>
              <a:rPr lang="zh-CN" altLang="en-US" sz="3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重重</a:t>
            </a:r>
            <a:r>
              <a:rPr lang="zh-CN" altLang="en-US" sz="3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阻力回到中国。</a:t>
            </a:r>
          </a:p>
        </p:txBody>
      </p:sp>
    </p:spTree>
    <p:extLst>
      <p:ext uri="{BB962C8B-B14F-4D97-AF65-F5344CB8AC3E}">
        <p14:creationId xmlns:p14="http://schemas.microsoft.com/office/powerpoint/2010/main" val="385582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13284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是按什么顺序组织材料的？主要写了钱学森的哪五件事？请各用四个字概括。</a:t>
            </a:r>
          </a:p>
        </p:txBody>
      </p:sp>
      <p:sp>
        <p:nvSpPr>
          <p:cNvPr id="3" name="矩形 2"/>
          <p:cNvSpPr/>
          <p:nvPr/>
        </p:nvSpPr>
        <p:spPr>
          <a:xfrm>
            <a:off x="2051720" y="1844343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拜师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求学</a:t>
            </a:r>
            <a:endParaRPr kumimoji="1" lang="en-US" altLang="zh-CN" sz="24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800"/>
              </a:spcBef>
            </a:pP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创业辉煌</a:t>
            </a:r>
            <a:endParaRPr kumimoji="1" lang="en-US" altLang="zh-CN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800"/>
              </a:spcBef>
            </a:pP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决心回国</a:t>
            </a:r>
            <a:endParaRPr kumimoji="1" lang="en-US" altLang="zh-CN" sz="24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800"/>
              </a:spcBef>
            </a:pP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饱受折磨</a:t>
            </a:r>
            <a:endParaRPr kumimoji="1" lang="en-US" altLang="zh-CN" sz="24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800"/>
              </a:spcBef>
            </a:pP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胜利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回来 </a:t>
            </a:r>
          </a:p>
        </p:txBody>
      </p:sp>
    </p:spTree>
    <p:extLst>
      <p:ext uri="{BB962C8B-B14F-4D97-AF65-F5344CB8AC3E}">
        <p14:creationId xmlns:p14="http://schemas.microsoft.com/office/powerpoint/2010/main" val="322376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1520" y="913284"/>
            <a:ext cx="1944216" cy="410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细读感悟</a:t>
            </a:r>
            <a:endParaRPr lang="zh-CN" altLang="en-US" sz="3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430086"/>
            <a:ext cx="77048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为回国钱学森受到哪些阻挠和迫害？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2065412"/>
            <a:ext cx="8496944" cy="2548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SzPct val="75000"/>
            </a:pP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、美国移民局通知他，不许离开美国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，并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以判刑和罚款加以恐吓。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SzPct val="75000"/>
            </a:pP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、被联邦调查局非法逮捕，关押</a:t>
            </a: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天。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SzPct val="75000"/>
            </a:pP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、美移民局非法限制钱的自由，要他一个月到移民局报到一次，并不准离开洛杉矶。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SzPct val="75000"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、处在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与世隔绝的境地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五年的时间。</a:t>
            </a:r>
            <a:endParaRPr kumimoji="1"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241" y="841276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    这种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迫害，并没有磨掉钱学森夫妇的返回祖国的意志！他们是怎样为回国做准备的？试从文中找出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241" y="1856939"/>
            <a:ext cx="849694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摆好三只轻便的小箱子，随时准备搭飞机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回国。</a:t>
            </a:r>
            <a:endParaRPr kumimoji="1"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200"/>
              </a:spcBef>
            </a:pPr>
            <a:r>
              <a:rPr kumimoji="1" lang="en-US" altLang="zh-CN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租住的房子都只签订了一年的合同，五年中竟搬了五次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家。</a:t>
            </a:r>
            <a:endParaRPr kumimoji="1"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12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教育孩子心中装着祖国和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亲人。</a:t>
            </a:r>
            <a:endParaRPr kumimoji="1"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80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85292"/>
            <a:ext cx="84249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根据课文内容请谈谈你看到了一位怎样的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钱学森？ </a:t>
            </a: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548" y="1777380"/>
            <a:ext cx="820891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kumimoji="1"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钱学森：</a:t>
            </a:r>
          </a:p>
          <a:p>
            <a:pPr>
              <a:spcBef>
                <a:spcPts val="12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成就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辉煌，对祖国贡献巨大，眷恋祖国赤子之心。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88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主题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主题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主题1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主题3" id="{E3B36397-C9E9-44B8-9C4B-4D248688A395}" vid="{D9BE2B52-9A06-40A0-A858-6A44E88D0FA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63</TotalTime>
  <Words>921</Words>
  <Paragraphs>89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主题2</vt:lpstr>
      <vt:lpstr>Office 主题</vt:lpstr>
      <vt:lpstr>1_主题2</vt:lpstr>
      <vt:lpstr>1_Office 主题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</cp:lastModifiedBy>
  <dcterms:created xsi:type="dcterms:W3CDTF">2017-09-13T01:11:13Z</dcterms:created>
  <dcterms:modified xsi:type="dcterms:W3CDTF">2018-11-10T20:40:18Z</dcterms:modified>
</cp:coreProperties>
</file>