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58" r:id="rId1"/>
  </p:sldMasterIdLst>
  <p:notesMasterIdLst>
    <p:notesMasterId r:id="rId30"/>
  </p:notesMasterIdLst>
  <p:handoutMasterIdLst>
    <p:handoutMasterId r:id="rId31"/>
  </p:handoutMasterIdLst>
  <p:sldIdLst>
    <p:sldId id="523" r:id="rId2"/>
    <p:sldId id="718" r:id="rId3"/>
    <p:sldId id="720" r:id="rId4"/>
    <p:sldId id="721" r:id="rId5"/>
    <p:sldId id="722" r:id="rId6"/>
    <p:sldId id="323" r:id="rId7"/>
    <p:sldId id="629" r:id="rId8"/>
    <p:sldId id="694" r:id="rId9"/>
    <p:sldId id="695" r:id="rId10"/>
    <p:sldId id="696" r:id="rId11"/>
    <p:sldId id="698" r:id="rId12"/>
    <p:sldId id="699" r:id="rId13"/>
    <p:sldId id="700" r:id="rId14"/>
    <p:sldId id="701" r:id="rId15"/>
    <p:sldId id="702" r:id="rId16"/>
    <p:sldId id="663" r:id="rId17"/>
    <p:sldId id="703" r:id="rId18"/>
    <p:sldId id="750" r:id="rId19"/>
    <p:sldId id="705" r:id="rId20"/>
    <p:sldId id="706" r:id="rId21"/>
    <p:sldId id="707" r:id="rId22"/>
    <p:sldId id="708" r:id="rId23"/>
    <p:sldId id="709" r:id="rId24"/>
    <p:sldId id="710" r:id="rId25"/>
    <p:sldId id="717" r:id="rId26"/>
    <p:sldId id="599" r:id="rId27"/>
    <p:sldId id="711" r:id="rId28"/>
    <p:sldId id="712" r:id="rId2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黑体" panose="02010609060101010101" pitchFamily="49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02">
          <p15:clr>
            <a:srgbClr val="A4A3A4"/>
          </p15:clr>
        </p15:guide>
        <p15:guide id="2" pos="51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47">
          <p15:clr>
            <a:srgbClr val="A4A3A4"/>
          </p15:clr>
        </p15:guide>
        <p15:guide id="2" pos="215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3" autoAdjust="0"/>
    <p:restoredTop sz="95401" autoAdjust="0"/>
  </p:normalViewPr>
  <p:slideViewPr>
    <p:cSldViewPr>
      <p:cViewPr varScale="1">
        <p:scale>
          <a:sx n="114" d="100"/>
          <a:sy n="114" d="100"/>
        </p:scale>
        <p:origin x="564" y="90"/>
      </p:cViewPr>
      <p:guideLst>
        <p:guide orient="horz" pos="2502"/>
        <p:guide pos="51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47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21"/>
            <a:ext cx="6858000" cy="1241976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862"/>
            <a:ext cx="6858000" cy="1241975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08"/>
            <a:ext cx="7886700" cy="416974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041576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785"/>
            <a:ext cx="7886700" cy="186256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388"/>
            <a:ext cx="3886200" cy="32639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78"/>
            <a:ext cx="7886700" cy="9942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882"/>
            <a:ext cx="3868340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949"/>
            <a:ext cx="3868340" cy="26808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882"/>
            <a:ext cx="3887391" cy="6180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949"/>
            <a:ext cx="3887391" cy="26808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450"/>
            <a:ext cx="4286250" cy="1036966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246"/>
            <a:ext cx="4286250" cy="88956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21"/>
            <a:ext cx="3511241" cy="1071253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21"/>
            <a:ext cx="4283912" cy="40532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619"/>
            <a:ext cx="3511241" cy="2859044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78"/>
            <a:ext cx="681676" cy="4359417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78"/>
            <a:ext cx="7084832" cy="4359417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28650" y="273878"/>
            <a:ext cx="7886700" cy="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28650" y="1369388"/>
            <a:ext cx="7886700" cy="326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91330" y="3353604"/>
            <a:ext cx="204978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5182643" y="1973138"/>
            <a:ext cx="3243580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867052" y="3195232"/>
            <a:ext cx="3873947" cy="1000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5405" y="252095"/>
            <a:ext cx="4801870" cy="4159250"/>
            <a:chOff x="103" y="397"/>
            <a:chExt cx="7562" cy="65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3" y="397"/>
              <a:ext cx="7562" cy="6550"/>
              <a:chOff x="103" y="397"/>
              <a:chExt cx="7562" cy="65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" y="397"/>
                <a:ext cx="7562" cy="6549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" y="6185"/>
                <a:ext cx="2024" cy="762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44" y="5281"/>
              <a:ext cx="3008" cy="1639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136890" y="1264920"/>
            <a:ext cx="520700" cy="6883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7656195" y="1116330"/>
            <a:ext cx="520700" cy="688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1648" y="3835412"/>
            <a:ext cx="34209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石头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梆的一声</a:t>
            </a:r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落在地上。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1648" y="2736055"/>
            <a:ext cx="564730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顾客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蹭的一下子</a:t>
            </a:r>
            <a:r>
              <a:rPr 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跳起来：</a:t>
            </a:r>
            <a:r>
              <a: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这么慢啊！</a:t>
            </a:r>
            <a:r>
              <a:rPr lang="en-US" altLang="zh-CN" sz="24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13" name="椭圆 12"/>
          <p:cNvSpPr/>
          <p:nvPr/>
        </p:nvSpPr>
        <p:spPr>
          <a:xfrm>
            <a:off x="1638080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菱形 1"/>
          <p:cNvSpPr/>
          <p:nvPr/>
        </p:nvSpPr>
        <p:spPr>
          <a:xfrm>
            <a:off x="470132" y="2781783"/>
            <a:ext cx="311516" cy="345812"/>
          </a:xfrm>
          <a:prstGeom prst="diamon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菱形 4"/>
          <p:cNvSpPr/>
          <p:nvPr/>
        </p:nvSpPr>
        <p:spPr>
          <a:xfrm>
            <a:off x="466322" y="3881616"/>
            <a:ext cx="311516" cy="345812"/>
          </a:xfrm>
          <a:prstGeom prst="diamon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TextBox 36"/>
          <p:cNvSpPr txBox="1"/>
          <p:nvPr/>
        </p:nvSpPr>
        <p:spPr>
          <a:xfrm>
            <a:off x="1195098" y="2344517"/>
            <a:ext cx="94264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cēn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 </a:t>
            </a:r>
          </a:p>
        </p:txBody>
      </p:sp>
      <p:sp>
        <p:nvSpPr>
          <p:cNvPr id="11" name="TextBox 36"/>
          <p:cNvSpPr txBox="1"/>
          <p:nvPr/>
        </p:nvSpPr>
        <p:spPr>
          <a:xfrm>
            <a:off x="1195574" y="3422915"/>
            <a:ext cx="94264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bān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21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890055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椭圆 15"/>
          <p:cNvSpPr/>
          <p:nvPr/>
        </p:nvSpPr>
        <p:spPr>
          <a:xfrm>
            <a:off x="2232533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椭圆 16"/>
          <p:cNvSpPr/>
          <p:nvPr/>
        </p:nvSpPr>
        <p:spPr>
          <a:xfrm>
            <a:off x="2529759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椭圆 17"/>
          <p:cNvSpPr/>
          <p:nvPr/>
        </p:nvSpPr>
        <p:spPr>
          <a:xfrm>
            <a:off x="2826985" y="312759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椭圆 41"/>
          <p:cNvSpPr/>
          <p:nvPr/>
        </p:nvSpPr>
        <p:spPr>
          <a:xfrm>
            <a:off x="1581397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3" name="椭圆 42"/>
          <p:cNvSpPr/>
          <p:nvPr/>
        </p:nvSpPr>
        <p:spPr>
          <a:xfrm>
            <a:off x="1890055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7" name="椭圆 46"/>
          <p:cNvSpPr/>
          <p:nvPr/>
        </p:nvSpPr>
        <p:spPr>
          <a:xfrm>
            <a:off x="2232533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8" name="椭圆 47"/>
          <p:cNvSpPr/>
          <p:nvPr/>
        </p:nvSpPr>
        <p:spPr>
          <a:xfrm>
            <a:off x="2529759" y="4273154"/>
            <a:ext cx="56683" cy="5668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55" name="组合 54"/>
          <p:cNvGrpSpPr/>
          <p:nvPr/>
        </p:nvGrpSpPr>
        <p:grpSpPr>
          <a:xfrm>
            <a:off x="64135" y="1256030"/>
            <a:ext cx="8857615" cy="867410"/>
            <a:chOff x="83" y="1797"/>
            <a:chExt cx="13949" cy="1366"/>
          </a:xfrm>
        </p:grpSpPr>
        <p:sp>
          <p:nvSpPr>
            <p:cNvPr id="21" name="圆角矩形 20"/>
            <p:cNvSpPr/>
            <p:nvPr/>
          </p:nvSpPr>
          <p:spPr>
            <a:xfrm>
              <a:off x="1538" y="1797"/>
              <a:ext cx="12495" cy="1367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读一读，体会加点部分表现的情景，再试着写一写这样的句子。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" y="1797"/>
              <a:ext cx="1340" cy="1298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28579" y="74831"/>
            <a:ext cx="3525277" cy="838807"/>
            <a:chOff x="60" y="157"/>
            <a:chExt cx="7401" cy="1761"/>
          </a:xfrm>
        </p:grpSpPr>
        <p:sp>
          <p:nvSpPr>
            <p:cNvPr id="52" name="文本框 51"/>
            <p:cNvSpPr txBox="1"/>
            <p:nvPr/>
          </p:nvSpPr>
          <p:spPr>
            <a:xfrm>
              <a:off x="3336" y="854"/>
              <a:ext cx="4125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词句段运用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54" name="直接连接符 53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圆角矩形 2"/>
          <p:cNvSpPr/>
          <p:nvPr/>
        </p:nvSpPr>
        <p:spPr>
          <a:xfrm>
            <a:off x="6276975" y="2372995"/>
            <a:ext cx="2886075" cy="2513330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889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读句子，说说加点的短语有什么特点，这样表达有什么好处。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3" grpId="0" bldLvl="0" animBg="1"/>
      <p:bldP spid="8" grpId="1"/>
      <p:bldP spid="11" grpId="1"/>
      <p:bldP spid="15" grpId="0" bldLvl="0" animBg="1"/>
      <p:bldP spid="16" grpId="0" bldLvl="0" animBg="1"/>
      <p:bldP spid="17" grpId="0" bldLvl="0" animBg="1"/>
      <p:bldP spid="18" grpId="0" bldLvl="0" animBg="1"/>
      <p:bldP spid="42" grpId="0" bldLvl="0" animBg="1"/>
      <p:bldP spid="43" grpId="0" bldLvl="0" animBg="1"/>
      <p:bldP spid="47" grpId="0" bldLvl="0" animBg="1"/>
      <p:bldP spid="48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103" y="399281"/>
            <a:ext cx="664473" cy="604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991" y="3057172"/>
            <a:ext cx="664473" cy="43583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84934" y="81573"/>
            <a:ext cx="1507567" cy="1774308"/>
            <a:chOff x="2981" y="2757"/>
            <a:chExt cx="5526" cy="6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1" y="2757"/>
              <a:ext cx="5526" cy="620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1" y="2758"/>
              <a:ext cx="1395" cy="12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2" y="8338"/>
              <a:ext cx="1395" cy="915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2444980" y="708416"/>
            <a:ext cx="564730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噌的一下子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写出了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顾客非常生气，火气很大的样子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807" y="2022119"/>
            <a:ext cx="2066295" cy="163569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63109" y="2436045"/>
            <a:ext cx="564730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梆的一声</a:t>
            </a:r>
            <a:r>
              <a:rPr sz="2400" b="0">
                <a:latin typeface="黑体" panose="02010609060101010101" pitchFamily="49" charset="-122"/>
                <a:ea typeface="黑体" panose="02010609060101010101" pitchFamily="49" charset="-122"/>
              </a:rPr>
              <a:t>”说明石头落地声很响，石头很重。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8878" y="3057143"/>
            <a:ext cx="1311797" cy="2011518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1163128" y="3802697"/>
            <a:ext cx="5401519" cy="972178"/>
          </a:xfrm>
          <a:prstGeom prst="wedgeRoundRectCallout">
            <a:avLst>
              <a:gd name="adj1" fmla="val 57335"/>
              <a:gd name="adj2" fmla="val -1064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放在具体的语境中运用，可以使描写更加准确，语言更加生动。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566" y="1898677"/>
            <a:ext cx="664473" cy="604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619" y="3971641"/>
            <a:ext cx="664473" cy="43583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315710" y="800735"/>
            <a:ext cx="2788920" cy="1742440"/>
            <a:chOff x="12644" y="1029"/>
            <a:chExt cx="5950" cy="3910"/>
          </a:xfrm>
        </p:grpSpPr>
        <p:grpSp>
          <p:nvGrpSpPr>
            <p:cNvPr id="18" name="组合 17"/>
            <p:cNvGrpSpPr/>
            <p:nvPr/>
          </p:nvGrpSpPr>
          <p:grpSpPr>
            <a:xfrm>
              <a:off x="12644" y="1029"/>
              <a:ext cx="5950" cy="3910"/>
              <a:chOff x="4311" y="873"/>
              <a:chExt cx="10574" cy="855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/>
              <a:srcRect b="6453"/>
              <a:stretch>
                <a:fillRect/>
              </a:stretch>
            </p:blipFill>
            <p:spPr>
              <a:xfrm>
                <a:off x="4311" y="873"/>
                <a:ext cx="10574" cy="718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11" y="8553"/>
                <a:ext cx="2801" cy="870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13137" y="1946"/>
              <a:ext cx="2969" cy="12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3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715" y="3007995"/>
            <a:ext cx="7188200" cy="734060"/>
            <a:chOff x="6786" y="1666"/>
            <a:chExt cx="16376" cy="1879"/>
          </a:xfrm>
        </p:grpSpPr>
        <p:grpSp>
          <p:nvGrpSpPr>
            <p:cNvPr id="28" name="组合 27"/>
            <p:cNvGrpSpPr/>
            <p:nvPr/>
          </p:nvGrpSpPr>
          <p:grpSpPr>
            <a:xfrm>
              <a:off x="6786" y="1666"/>
              <a:ext cx="10734" cy="1760"/>
              <a:chOff x="4951" y="4361"/>
              <a:chExt cx="10734" cy="1760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51" y="4361"/>
                <a:ext cx="1366" cy="1760"/>
              </a:xfrm>
              <a:prstGeom prst="rect">
                <a:avLst/>
              </a:prstGeom>
            </p:spPr>
          </p:pic>
          <p:sp>
            <p:nvSpPr>
              <p:cNvPr id="30" name="流程图: 可选过程 29"/>
              <p:cNvSpPr/>
              <p:nvPr/>
            </p:nvSpPr>
            <p:spPr>
              <a:xfrm>
                <a:off x="6613" y="4874"/>
                <a:ext cx="9072" cy="1247"/>
              </a:xfrm>
              <a:prstGeom prst="flowChartAlternateProcess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31" name="文本框 14"/>
            <p:cNvSpPr txBox="1"/>
            <p:nvPr/>
          </p:nvSpPr>
          <p:spPr>
            <a:xfrm>
              <a:off x="8430" y="2178"/>
              <a:ext cx="14732" cy="136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听到老师的批评，小红的脸“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唰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”一下子红了。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7495" y="1802130"/>
            <a:ext cx="6207760" cy="866140"/>
            <a:chOff x="7326" y="5008"/>
            <a:chExt cx="14258" cy="2217"/>
          </a:xfrm>
        </p:grpSpPr>
        <p:grpSp>
          <p:nvGrpSpPr>
            <p:cNvPr id="34" name="组合 33"/>
            <p:cNvGrpSpPr/>
            <p:nvPr/>
          </p:nvGrpSpPr>
          <p:grpSpPr>
            <a:xfrm>
              <a:off x="7326" y="5008"/>
              <a:ext cx="12134" cy="2217"/>
              <a:chOff x="6414" y="4773"/>
              <a:chExt cx="13051" cy="2217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14" y="4773"/>
                <a:ext cx="1207" cy="2217"/>
              </a:xfrm>
              <a:prstGeom prst="rect">
                <a:avLst/>
              </a:prstGeom>
            </p:spPr>
          </p:pic>
          <p:sp>
            <p:nvSpPr>
              <p:cNvPr id="36" name="流程图: 可选过程 35"/>
              <p:cNvSpPr/>
              <p:nvPr/>
            </p:nvSpPr>
            <p:spPr>
              <a:xfrm>
                <a:off x="7632" y="5461"/>
                <a:ext cx="11833" cy="12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他“</a:t>
                </a:r>
                <a:r>
                  <a:rPr lang="zh-CN" altLang="en-US" sz="24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嗖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”地一下跑到了最前面。</a:t>
                </a: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461" y="5255"/>
              <a:ext cx="2123" cy="172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77803" y="240236"/>
            <a:ext cx="2099196" cy="560705"/>
            <a:chOff x="755576" y="411510"/>
            <a:chExt cx="2099196" cy="560705"/>
          </a:xfrm>
        </p:grpSpPr>
        <p:sp>
          <p:nvSpPr>
            <p:cNvPr id="2" name="文本框 9"/>
            <p:cNvSpPr txBox="1"/>
            <p:nvPr/>
          </p:nvSpPr>
          <p:spPr>
            <a:xfrm>
              <a:off x="1331640" y="411510"/>
              <a:ext cx="1523132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17525" y="935990"/>
            <a:ext cx="5295265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石头</a:t>
            </a:r>
            <a:r>
              <a:rPr 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梆的一声</a:t>
            </a:r>
            <a:r>
              <a:rPr 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落在地上。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637665" y="2140585"/>
            <a:ext cx="341630" cy="360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844415" y="3335655"/>
            <a:ext cx="341630" cy="360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965033" y="679287"/>
            <a:ext cx="7934136" cy="86833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你觉得下面故事的题目有趣吗？说几个这样的题目，和同学交流。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08810" y="2105025"/>
            <a:ext cx="58089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慢性子裁缝和急性子顾客</a:t>
            </a: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胖驴和瘦马</a:t>
            </a: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大个子兔子和小个子狼</a:t>
            </a:r>
          </a:p>
          <a:p>
            <a:pPr indent="0"/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大方的魔法师和小气的巫婆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0" y="679287"/>
            <a:ext cx="851192" cy="824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71477" y="162951"/>
            <a:ext cx="1825275" cy="1870526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425444" y="795986"/>
            <a:ext cx="5218610" cy="834997"/>
          </a:xfrm>
          <a:prstGeom prst="wedgeRoundRectCallout">
            <a:avLst>
              <a:gd name="adj1" fmla="val -58324"/>
              <a:gd name="adj2" fmla="val -3385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说一说这些题目都有什么共同之处？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85185" y="2163037"/>
            <a:ext cx="1870526" cy="1701907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651132" y="2745423"/>
            <a:ext cx="5310065" cy="1118886"/>
          </a:xfrm>
          <a:prstGeom prst="wedgeRoundRectCallout">
            <a:avLst>
              <a:gd name="adj1" fmla="val 58187"/>
              <a:gd name="adj2" fmla="val -1600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这些题目都是“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……和……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”的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并列关系短语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，并且题目中的修饰语，都是一对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反义词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1" y="240592"/>
            <a:ext cx="1216056" cy="1307987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1204624" y="829329"/>
            <a:ext cx="4159741" cy="7192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照样子，写写这样的题目。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04595" y="2002790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白马和乌鸦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4595" y="2586355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瓦罐和铁罐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4595" y="3169920"/>
            <a:ext cx="5551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懒惰的小花猫和勤劳的老牛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4595" y="3753485"/>
            <a:ext cx="4430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078875" y="368247"/>
            <a:ext cx="6110290" cy="6968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照样子，用自己的话转述别人说的话。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7703" y="1519999"/>
            <a:ext cx="8548594" cy="82994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裁缝说：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我和别的裁缝不一样，我是个性子最慢的裁缝啊。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pPr indent="0"/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裁缝说，他和别的裁缝不一样，他是个性子最慢的裁缝。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76" y="240592"/>
            <a:ext cx="851192" cy="824518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597785" y="3062605"/>
            <a:ext cx="5337810" cy="1106170"/>
          </a:xfrm>
          <a:prstGeom prst="wedgeRoundRectCallout">
            <a:avLst>
              <a:gd name="adj1" fmla="val -58990"/>
              <a:gd name="adj2" fmla="val -88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读读上面的例句，说一说，转述别人的话和直接引用别人的话有什么不同之处？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327" y="2705658"/>
            <a:ext cx="1692857" cy="1764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2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666875" y="2010410"/>
            <a:ext cx="5809615" cy="1646555"/>
          </a:xfrm>
          <a:prstGeom prst="wedgeRoundRectCallout">
            <a:avLst>
              <a:gd name="adj1" fmla="val -49978"/>
              <a:gd name="adj2" fmla="val 350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转述别人的话时，冒号、引号，不用了。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冒号变成了逗号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；第一人称“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”变成了第三人称“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37" y="140258"/>
            <a:ext cx="1692857" cy="1764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078875" y="368247"/>
            <a:ext cx="6110290" cy="6968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照样子，用自己的话转述别人说的话。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76" y="240592"/>
            <a:ext cx="851192" cy="82451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05352" y="1474310"/>
            <a:ext cx="7353973" cy="460606"/>
            <a:chOff x="851" y="5744"/>
            <a:chExt cx="15439" cy="967"/>
          </a:xfrm>
        </p:grpSpPr>
        <p:sp>
          <p:nvSpPr>
            <p:cNvPr id="14" name="文本框 13"/>
            <p:cNvSpPr txBox="1"/>
            <p:nvPr/>
          </p:nvSpPr>
          <p:spPr>
            <a:xfrm>
              <a:off x="1641" y="5744"/>
              <a:ext cx="14649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裁缝又补充一句：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不过，我指的是明年冬天。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</a:p>
          </p:txBody>
        </p:sp>
        <p:sp>
          <p:nvSpPr>
            <p:cNvPr id="3" name="菱形 2"/>
            <p:cNvSpPr/>
            <p:nvPr/>
          </p:nvSpPr>
          <p:spPr>
            <a:xfrm>
              <a:off x="851" y="5840"/>
              <a:ext cx="654" cy="726"/>
            </a:xfrm>
            <a:prstGeom prst="diamon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352" y="2860466"/>
            <a:ext cx="7353973" cy="829757"/>
            <a:chOff x="850" y="8052"/>
            <a:chExt cx="15439" cy="1742"/>
          </a:xfrm>
        </p:grpSpPr>
        <p:sp>
          <p:nvSpPr>
            <p:cNvPr id="6" name="文本框 5"/>
            <p:cNvSpPr txBox="1"/>
            <p:nvPr/>
          </p:nvSpPr>
          <p:spPr>
            <a:xfrm>
              <a:off x="1641" y="8052"/>
              <a:ext cx="14648" cy="17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老婆婆说：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唉！管他狼哩，管他虎哩，我什么都不怕，就怕漏！</a:t>
              </a:r>
              <a:r>
                <a:rPr lang="en-US" alt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sz="24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</a:p>
          </p:txBody>
        </p:sp>
        <p:sp>
          <p:nvSpPr>
            <p:cNvPr id="5" name="菱形 4"/>
            <p:cNvSpPr/>
            <p:nvPr/>
          </p:nvSpPr>
          <p:spPr>
            <a:xfrm>
              <a:off x="850" y="8149"/>
              <a:ext cx="654" cy="726"/>
            </a:xfrm>
            <a:prstGeom prst="diamon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82320" y="2074545"/>
            <a:ext cx="6446520" cy="5340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裁缝又补充一句，不过，他指的是明年冬天。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5865" y="3690871"/>
            <a:ext cx="7936518" cy="5339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老婆婆说，管他狼哩，管他虎哩，她什么都不怕，就怕漏！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777" y="1024943"/>
            <a:ext cx="9010153" cy="3479550"/>
            <a:chOff x="141" y="2201"/>
            <a:chExt cx="18916" cy="73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" y="2201"/>
              <a:ext cx="18916" cy="7305"/>
            </a:xfrm>
            <a:prstGeom prst="rect">
              <a:avLst/>
            </a:prstGeom>
            <a:effectLst>
              <a:softEdge rad="406400"/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6" y="3034"/>
              <a:ext cx="3804" cy="2401"/>
            </a:xfrm>
            <a:prstGeom prst="rect">
              <a:avLst/>
            </a:prstGeom>
          </p:spPr>
        </p:pic>
      </p:grpSp>
      <p:sp>
        <p:nvSpPr>
          <p:cNvPr id="13" name="文本框 9"/>
          <p:cNvSpPr txBox="1"/>
          <p:nvPr/>
        </p:nvSpPr>
        <p:spPr>
          <a:xfrm>
            <a:off x="1588649" y="1716081"/>
            <a:ext cx="5048086" cy="2237740"/>
          </a:xfrm>
          <a:prstGeom prst="rect">
            <a:avLst/>
          </a:prstGeom>
          <a:solidFill>
            <a:schemeClr val="lt1">
              <a:alpha val="52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大林寺桃花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【唐</a:t>
            </a: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白居易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人间四月芳菲尽，山寺桃花始盛开。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长恨春归无觅处，不知转入此中来。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8579" y="74831"/>
            <a:ext cx="3561954" cy="838807"/>
            <a:chOff x="60" y="157"/>
            <a:chExt cx="7478" cy="1761"/>
          </a:xfrm>
        </p:grpSpPr>
        <p:sp>
          <p:nvSpPr>
            <p:cNvPr id="14" name="文本框 13"/>
            <p:cNvSpPr txBox="1"/>
            <p:nvPr/>
          </p:nvSpPr>
          <p:spPr>
            <a:xfrm>
              <a:off x="3335" y="854"/>
              <a:ext cx="4203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日积月累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3" name="直接连接符 22"/>
            <p:cNvCxnSpPr/>
            <p:nvPr/>
          </p:nvCxnSpPr>
          <p:spPr>
            <a:xfrm>
              <a:off x="73" y="1885"/>
              <a:ext cx="6577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8579" y="74831"/>
            <a:ext cx="3629593" cy="826899"/>
            <a:chOff x="60" y="157"/>
            <a:chExt cx="7620" cy="1736"/>
          </a:xfrm>
        </p:grpSpPr>
        <p:sp>
          <p:nvSpPr>
            <p:cNvPr id="2" name="文本框 1"/>
            <p:cNvSpPr txBox="1"/>
            <p:nvPr/>
          </p:nvSpPr>
          <p:spPr>
            <a:xfrm>
              <a:off x="3504" y="821"/>
              <a:ext cx="4176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交流平台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2422"/>
          <a:stretch>
            <a:fillRect/>
          </a:stretch>
        </p:blipFill>
        <p:spPr>
          <a:xfrm flipH="1">
            <a:off x="211455" y="1847850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0915" y="1607185"/>
            <a:ext cx="6083300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本单元我们训练了复述课文。想一想：你当时是怎样复述的？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" name="TextBox 7"/>
          <p:cNvSpPr txBox="1"/>
          <p:nvPr/>
        </p:nvSpPr>
        <p:spPr>
          <a:xfrm>
            <a:off x="1930543" y="942218"/>
            <a:ext cx="6857166" cy="3808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大林寺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：在庐山大林峰，相传为晋代僧人昙诜所建，为我国佛教胜地之一。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人间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：指庐山下的平地村落。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芳菲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：盛开的花，亦可泛指花，花草艳盛的阳春景色。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：指花凋谢了。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山寺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：指大林寺。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2897" y="66257"/>
            <a:ext cx="1788103" cy="2145915"/>
            <a:chOff x="276" y="115"/>
            <a:chExt cx="3229" cy="3903"/>
          </a:xfrm>
        </p:grpSpPr>
        <p:grpSp>
          <p:nvGrpSpPr>
            <p:cNvPr id="4" name="组合 3"/>
            <p:cNvGrpSpPr/>
            <p:nvPr/>
          </p:nvGrpSpPr>
          <p:grpSpPr>
            <a:xfrm>
              <a:off x="276" y="115"/>
              <a:ext cx="3229" cy="3710"/>
              <a:chOff x="9597" y="308"/>
              <a:chExt cx="3229" cy="371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rcRect l="-743" t="1213" r="743" b="-1213"/>
              <a:stretch>
                <a:fillRect/>
              </a:stretch>
            </p:blipFill>
            <p:spPr>
              <a:xfrm>
                <a:off x="9597" y="308"/>
                <a:ext cx="3229" cy="3710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9791" y="517"/>
                <a:ext cx="2867" cy="922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解词释义</a:t>
                </a:r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9" y="3525"/>
              <a:ext cx="936" cy="49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" name="TextBox 7"/>
          <p:cNvSpPr txBox="1"/>
          <p:nvPr/>
        </p:nvSpPr>
        <p:spPr>
          <a:xfrm>
            <a:off x="2642172" y="564016"/>
            <a:ext cx="3896810" cy="4116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始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：才；刚刚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长恨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：常常惋惜。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春归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：春天回去了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：寻找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：岂料、想不到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：反</a:t>
            </a: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此中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：这深山的寺庙里。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7193" y="261074"/>
            <a:ext cx="1788103" cy="2145915"/>
            <a:chOff x="276" y="115"/>
            <a:chExt cx="3229" cy="3903"/>
          </a:xfrm>
        </p:grpSpPr>
        <p:grpSp>
          <p:nvGrpSpPr>
            <p:cNvPr id="4" name="组合 3"/>
            <p:cNvGrpSpPr/>
            <p:nvPr/>
          </p:nvGrpSpPr>
          <p:grpSpPr>
            <a:xfrm>
              <a:off x="276" y="115"/>
              <a:ext cx="3229" cy="3710"/>
              <a:chOff x="9597" y="308"/>
              <a:chExt cx="3229" cy="371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rcRect l="-743" t="1213" r="743" b="-1213"/>
              <a:stretch>
                <a:fillRect/>
              </a:stretch>
            </p:blipFill>
            <p:spPr>
              <a:xfrm>
                <a:off x="9597" y="308"/>
                <a:ext cx="3229" cy="3710"/>
              </a:xfrm>
              <a:prstGeom prst="rect">
                <a:avLst/>
              </a:prstGeom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9791" y="517"/>
                <a:ext cx="2867" cy="922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解词释义</a:t>
                </a:r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9" y="3525"/>
              <a:ext cx="936" cy="49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4" y="11956"/>
            <a:ext cx="2198714" cy="899777"/>
          </a:xfrm>
          <a:prstGeom prst="rect">
            <a:avLst/>
          </a:prstGeom>
        </p:spPr>
      </p:pic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89602" y="311687"/>
            <a:ext cx="13289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2" name="文本框 9"/>
          <p:cNvSpPr txBox="1"/>
          <p:nvPr/>
        </p:nvSpPr>
        <p:spPr>
          <a:xfrm>
            <a:off x="1072683" y="1255639"/>
            <a:ext cx="699863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四月，正是平地上春归芳菲落尽的时候，高山古寺之中的桃花竟刚刚才盛放。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我常常为春天的逝去，为其无处寻觅而伤感，此时重新遇到春景后，喜出望外，猛然醒悟：没想到春天反倒在这深山寺庙之中了。 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40000">
            <a:off x="90978" y="1426640"/>
            <a:ext cx="1326087" cy="614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399" y="1131795"/>
            <a:ext cx="1983415" cy="3308073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" name="组合 4"/>
          <p:cNvGrpSpPr/>
          <p:nvPr/>
        </p:nvGrpSpPr>
        <p:grpSpPr>
          <a:xfrm>
            <a:off x="31914" y="78165"/>
            <a:ext cx="1996240" cy="1011237"/>
            <a:chOff x="67" y="164"/>
            <a:chExt cx="4527" cy="23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" y="164"/>
              <a:ext cx="4527" cy="2390"/>
            </a:xfrm>
            <a:prstGeom prst="rect">
              <a:avLst/>
            </a:prstGeom>
          </p:spPr>
        </p:pic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683" y="842"/>
              <a:ext cx="329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190053" y="1089402"/>
            <a:ext cx="6310346" cy="2168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白居易(772年－846年），字乐天，号香山居士，又号醉吟先生，祖籍太原。是唐代伟大的现实主义诗人。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白居易的诗歌题材广泛，形式多样，语言平易通俗，有“诗魔”和“诗王”之称。有《白氏长庆集》传世，代表诗作有《长恨歌》、《卖炭翁》、《琵琶行》等。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" y="3199130"/>
            <a:ext cx="967740" cy="1483995"/>
          </a:xfrm>
          <a:prstGeom prst="rect">
            <a:avLst/>
          </a:prstGeom>
        </p:spPr>
      </p:pic>
      <p:sp>
        <p:nvSpPr>
          <p:cNvPr id="7" name="矩形标注 6"/>
          <p:cNvSpPr/>
          <p:nvPr/>
        </p:nvSpPr>
        <p:spPr>
          <a:xfrm>
            <a:off x="1253490" y="3808095"/>
            <a:ext cx="3744595" cy="576580"/>
          </a:xfrm>
          <a:prstGeom prst="wedgeRectCallout">
            <a:avLst>
              <a:gd name="adj1" fmla="val -56376"/>
              <a:gd name="adj2" fmla="val -408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重度加点字更有韵味哦！</a:t>
            </a:r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844047" y="1983939"/>
            <a:ext cx="6310346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indent="457200" fontAlgn="auto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人间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四月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芳菲尽，山寺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始盛开。</a:t>
            </a:r>
          </a:p>
          <a:p>
            <a:pPr indent="457200" fontAlgn="auto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长恨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春归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无觅处，不知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转入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此中来。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01" y="79118"/>
            <a:ext cx="1934830" cy="120176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69180" y="774075"/>
            <a:ext cx="114127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</a:p>
        </p:txBody>
      </p:sp>
      <p:sp>
        <p:nvSpPr>
          <p:cNvPr id="18" name="椭圆 17"/>
          <p:cNvSpPr/>
          <p:nvPr/>
        </p:nvSpPr>
        <p:spPr>
          <a:xfrm>
            <a:off x="3687227" y="2728434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6114134" y="2671752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6404216" y="2671752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椭圆 11"/>
          <p:cNvSpPr/>
          <p:nvPr/>
        </p:nvSpPr>
        <p:spPr>
          <a:xfrm>
            <a:off x="3097538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椭圆 12"/>
          <p:cNvSpPr/>
          <p:nvPr/>
        </p:nvSpPr>
        <p:spPr>
          <a:xfrm>
            <a:off x="5070474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椭圆 13"/>
          <p:cNvSpPr/>
          <p:nvPr/>
        </p:nvSpPr>
        <p:spPr>
          <a:xfrm>
            <a:off x="5437720" y="3402433"/>
            <a:ext cx="56683" cy="5668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174240" y="854710"/>
            <a:ext cx="47961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大林寺桃花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【唐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白居易】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1" y="79118"/>
            <a:ext cx="1934830" cy="120176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69180" y="774075"/>
            <a:ext cx="114127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/>
            <a:r>
              <a:rPr 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4180" y="1611630"/>
            <a:ext cx="82956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西塞山前白鹭飞，桃花流水鳜鱼肥。——张志和《渔歌子》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桃花流水窅然去，别有天地非人间。——李白《山中答问》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双飞燕子几时回，夹岸桃花蘸水开。——徐俯《春游湖》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桃之夭夭，灼灼其华。之子于归，宜其室家。——《诗经》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2152650" y="514985"/>
            <a:ext cx="2433320" cy="541655"/>
          </a:xfrm>
          <a:prstGeom prst="wedgeRectCallout">
            <a:avLst>
              <a:gd name="adj1" fmla="val -56376"/>
              <a:gd name="adj2" fmla="val -408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与桃花有关的诗句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232446" y="996519"/>
            <a:ext cx="281079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一、照样子填空。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3790" y="613078"/>
            <a:ext cx="1840518" cy="32075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99" y="2643306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529590" y="1809750"/>
            <a:ext cx="3326765" cy="1997655"/>
            <a:chOff x="1374" y="3441"/>
            <a:chExt cx="6132" cy="4194"/>
          </a:xfrm>
        </p:grpSpPr>
        <p:sp>
          <p:nvSpPr>
            <p:cNvPr id="4" name="左大括号 4"/>
            <p:cNvSpPr/>
            <p:nvPr/>
          </p:nvSpPr>
          <p:spPr>
            <a:xfrm>
              <a:off x="1374" y="3818"/>
              <a:ext cx="1154" cy="3812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6" name="矩形 5"/>
            <p:cNvSpPr/>
            <p:nvPr/>
          </p:nvSpPr>
          <p:spPr>
            <a:xfrm>
              <a:off x="2640" y="3441"/>
              <a:ext cx="4866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u="sng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咳 </a:t>
              </a:r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（咳嗽）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4078" y="4931"/>
              <a:ext cx="2543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795" y="5717"/>
              <a:ext cx="1529" cy="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4078" y="6571"/>
              <a:ext cx="2543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795" y="7323"/>
              <a:ext cx="1529" cy="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791066" y="1845805"/>
            <a:ext cx="3207092" cy="1997705"/>
            <a:chOff x="7935" y="3441"/>
            <a:chExt cx="6733" cy="4194"/>
          </a:xfrm>
        </p:grpSpPr>
        <p:sp>
          <p:nvSpPr>
            <p:cNvPr id="27" name="矩形 26"/>
            <p:cNvSpPr/>
            <p:nvPr/>
          </p:nvSpPr>
          <p:spPr>
            <a:xfrm>
              <a:off x="7935" y="5216"/>
              <a:ext cx="895" cy="1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700" dirty="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讠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536" y="3441"/>
              <a:ext cx="6132" cy="4194"/>
              <a:chOff x="8536" y="3441"/>
              <a:chExt cx="6132" cy="4194"/>
            </a:xfrm>
          </p:grpSpPr>
          <p:sp>
            <p:nvSpPr>
              <p:cNvPr id="49" name="左大括号 4"/>
              <p:cNvSpPr/>
              <p:nvPr/>
            </p:nvSpPr>
            <p:spPr>
              <a:xfrm>
                <a:off x="8536" y="3818"/>
                <a:ext cx="1154" cy="3812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50" name="矩形 49"/>
              <p:cNvSpPr/>
              <p:nvPr/>
            </p:nvSpPr>
            <p:spPr>
              <a:xfrm>
                <a:off x="9802" y="3441"/>
                <a:ext cx="4866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u="sng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谣 </a:t>
                </a:r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（谣言）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240" y="4931"/>
                <a:ext cx="2945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9957" y="5704"/>
                <a:ext cx="1529" cy="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矩形 52"/>
              <p:cNvSpPr/>
              <p:nvPr/>
            </p:nvSpPr>
            <p:spPr>
              <a:xfrm>
                <a:off x="11240" y="6571"/>
                <a:ext cx="2812" cy="1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700" dirty="0">
                    <a:solidFill>
                      <a:schemeClr val="accent5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9957" y="7323"/>
                <a:ext cx="1529" cy="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矩形 57"/>
          <p:cNvSpPr/>
          <p:nvPr/>
        </p:nvSpPr>
        <p:spPr>
          <a:xfrm>
            <a:off x="1409933" y="2423449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唠</a:t>
            </a:r>
          </a:p>
        </p:txBody>
      </p:sp>
      <p:sp>
        <p:nvSpPr>
          <p:cNvPr id="59" name="矩形 58"/>
          <p:cNvSpPr/>
          <p:nvPr/>
        </p:nvSpPr>
        <p:spPr>
          <a:xfrm>
            <a:off x="2320925" y="2555240"/>
            <a:ext cx="106807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唠叨</a:t>
            </a:r>
          </a:p>
        </p:txBody>
      </p:sp>
      <p:sp>
        <p:nvSpPr>
          <p:cNvPr id="60" name="矩形 59"/>
          <p:cNvSpPr/>
          <p:nvPr/>
        </p:nvSpPr>
        <p:spPr>
          <a:xfrm>
            <a:off x="1425173" y="3197636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</a:t>
            </a:r>
          </a:p>
        </p:txBody>
      </p:sp>
      <p:sp>
        <p:nvSpPr>
          <p:cNvPr id="61" name="矩形 60"/>
          <p:cNvSpPr/>
          <p:nvPr/>
        </p:nvSpPr>
        <p:spPr>
          <a:xfrm>
            <a:off x="2320925" y="3336925"/>
            <a:ext cx="99187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呕吐</a:t>
            </a:r>
          </a:p>
        </p:txBody>
      </p:sp>
      <p:sp>
        <p:nvSpPr>
          <p:cNvPr id="62" name="矩形 61"/>
          <p:cNvSpPr/>
          <p:nvPr/>
        </p:nvSpPr>
        <p:spPr>
          <a:xfrm>
            <a:off x="4905189" y="2555529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</a:t>
            </a:r>
          </a:p>
        </p:txBody>
      </p:sp>
      <p:sp>
        <p:nvSpPr>
          <p:cNvPr id="63" name="矩形 62"/>
          <p:cNvSpPr/>
          <p:nvPr/>
        </p:nvSpPr>
        <p:spPr>
          <a:xfrm>
            <a:off x="5655945" y="2555240"/>
            <a:ext cx="111125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允许</a:t>
            </a:r>
          </a:p>
        </p:txBody>
      </p:sp>
      <p:sp>
        <p:nvSpPr>
          <p:cNvPr id="64" name="矩形 63"/>
          <p:cNvSpPr/>
          <p:nvPr/>
        </p:nvSpPr>
        <p:spPr>
          <a:xfrm>
            <a:off x="4939008" y="3336701"/>
            <a:ext cx="42631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</a:p>
        </p:txBody>
      </p:sp>
      <p:sp>
        <p:nvSpPr>
          <p:cNvPr id="65" name="矩形 64"/>
          <p:cNvSpPr/>
          <p:nvPr/>
        </p:nvSpPr>
        <p:spPr>
          <a:xfrm>
            <a:off x="5735955" y="3336925"/>
            <a:ext cx="103187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30177" y="1099881"/>
            <a:ext cx="2444021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仿写句子。</a:t>
            </a:r>
          </a:p>
        </p:txBody>
      </p:sp>
      <p:sp>
        <p:nvSpPr>
          <p:cNvPr id="5" name="矩形 4"/>
          <p:cNvSpPr/>
          <p:nvPr/>
        </p:nvSpPr>
        <p:spPr>
          <a:xfrm>
            <a:off x="529673" y="1933925"/>
            <a:ext cx="6082187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例：石头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梆的一声</a:t>
            </a:r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落在地上。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0177" y="3021374"/>
            <a:ext cx="7344923" cy="3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736874" y="2540762"/>
            <a:ext cx="733158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看见小孩子落水了，他</a:t>
            </a:r>
            <a:r>
              <a:rPr 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扑通一声</a:t>
            </a: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跳入水中救人。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/>
          <p:cNvSpPr txBox="1"/>
          <p:nvPr/>
        </p:nvSpPr>
        <p:spPr>
          <a:xfrm>
            <a:off x="736874" y="312517"/>
            <a:ext cx="177192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32674" y="248816"/>
            <a:ext cx="2178957" cy="594159"/>
            <a:chOff x="262558" y="404664"/>
            <a:chExt cx="2904822" cy="7920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658495" y="1124585"/>
              <a:ext cx="2508885" cy="127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30177" y="1099881"/>
            <a:ext cx="5347694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把下面的句子改成间接引语。</a:t>
            </a:r>
          </a:p>
        </p:txBody>
      </p:sp>
      <p:sp>
        <p:nvSpPr>
          <p:cNvPr id="5" name="矩形 4"/>
          <p:cNvSpPr/>
          <p:nvPr/>
        </p:nvSpPr>
        <p:spPr>
          <a:xfrm>
            <a:off x="529673" y="1933925"/>
            <a:ext cx="7779331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枣核说：</a:t>
            </a:r>
            <a:r>
              <a:rPr lang="en-US" altLang="zh-CN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大家都不用愁，我有办法。”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30177" y="3021374"/>
            <a:ext cx="7344923" cy="3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29864" y="2514727"/>
            <a:ext cx="733158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枣核说，大家都不用愁，他有办法。</a:t>
            </a:r>
            <a:endParaRPr lang="zh-CN" altLang="en-US"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49733" t="-384"/>
          <a:stretch>
            <a:fillRect/>
          </a:stretch>
        </p:blipFill>
        <p:spPr>
          <a:xfrm>
            <a:off x="7310120" y="2889885"/>
            <a:ext cx="897890" cy="165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-3842" r="47209"/>
          <a:stretch>
            <a:fillRect/>
          </a:stretch>
        </p:blipFill>
        <p:spPr>
          <a:xfrm flipH="1">
            <a:off x="400050" y="1173480"/>
            <a:ext cx="1040765" cy="171640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43075" y="1043940"/>
            <a:ext cx="6082030" cy="1208405"/>
          </a:xfrm>
          <a:prstGeom prst="wedgeRectCallout">
            <a:avLst>
              <a:gd name="adj1" fmla="val -53591"/>
              <a:gd name="adj2" fmla="val -38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通过这个单元的学习，我知道了复述故事不是背诵文章，而是用自己的话把课文内容讲出来。</a:t>
            </a:r>
          </a:p>
        </p:txBody>
      </p:sp>
      <p:sp>
        <p:nvSpPr>
          <p:cNvPr id="2" name="矩形 1"/>
          <p:cNvSpPr/>
          <p:nvPr/>
        </p:nvSpPr>
        <p:spPr>
          <a:xfrm>
            <a:off x="1600835" y="2419985"/>
            <a:ext cx="612457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请围绕上面一句话进行交流，探究自己从这句话中体会到了什么。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224915" y="3390265"/>
            <a:ext cx="5499735" cy="819150"/>
          </a:xfrm>
          <a:prstGeom prst="wedgeRectCallout">
            <a:avLst>
              <a:gd name="adj1" fmla="val 58497"/>
              <a:gd name="adj2" fmla="val -961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复述课文不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背诵课文，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而是要通过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自己的理解，然后</a:t>
            </a:r>
            <a:r>
              <a:rPr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用自己的话讲出</a:t>
            </a:r>
            <a:r>
              <a:rPr 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文中的主要内容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49733" t="-384"/>
          <a:stretch>
            <a:fillRect/>
          </a:stretch>
        </p:blipFill>
        <p:spPr>
          <a:xfrm>
            <a:off x="7310120" y="2889885"/>
            <a:ext cx="897890" cy="165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-3842" r="47209"/>
          <a:stretch>
            <a:fillRect/>
          </a:stretch>
        </p:blipFill>
        <p:spPr>
          <a:xfrm flipH="1">
            <a:off x="400050" y="1173480"/>
            <a:ext cx="1040765" cy="171640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43075" y="1043940"/>
            <a:ext cx="6082030" cy="1208405"/>
          </a:xfrm>
          <a:prstGeom prst="wedgeRectCallout">
            <a:avLst>
              <a:gd name="adj1" fmla="val -53591"/>
              <a:gd name="adj2" fmla="val -38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我会借助表格、示意图等，梳理故事的主要内容，这样就能按顺序复述，重要情节也不会遗漏。</a:t>
            </a:r>
          </a:p>
        </p:txBody>
      </p:sp>
      <p:sp>
        <p:nvSpPr>
          <p:cNvPr id="2" name="矩形 1"/>
          <p:cNvSpPr/>
          <p:nvPr/>
        </p:nvSpPr>
        <p:spPr>
          <a:xfrm>
            <a:off x="1510030" y="2429510"/>
            <a:ext cx="612457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从这句话你又学会了复述的那些方法？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816100" y="3170555"/>
            <a:ext cx="4995545" cy="773430"/>
          </a:xfrm>
          <a:prstGeom prst="wedgeRectCallout">
            <a:avLst>
              <a:gd name="adj1" fmla="val 54124"/>
              <a:gd name="adj2" fmla="val 4075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可以借助</a:t>
            </a:r>
            <a:r>
              <a:rPr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表格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示意图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复述课文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847850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0915" y="1607185"/>
            <a:ext cx="63004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本单元我们训练了复述课文，复述课文要</a:t>
            </a:r>
            <a:r>
              <a:rPr 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用自己的话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把课文内容说出来，最好</a:t>
            </a:r>
            <a:r>
              <a:rPr 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借助表格，示意图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复述，这样就很有条理，不会遗漏重要内容。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3488" b="35244"/>
          <a:stretch>
            <a:fillRect/>
          </a:stretch>
        </p:blipFill>
        <p:spPr>
          <a:xfrm>
            <a:off x="161925" y="-7620"/>
            <a:ext cx="3147695" cy="9055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290" y="897890"/>
            <a:ext cx="34029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093624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咳 嗽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749804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呕 吐</a:t>
            </a:r>
          </a:p>
        </p:txBody>
      </p:sp>
      <p:sp>
        <p:nvSpPr>
          <p:cNvPr id="16" name="TextBox 36"/>
          <p:cNvSpPr txBox="1"/>
          <p:nvPr/>
        </p:nvSpPr>
        <p:spPr>
          <a:xfrm>
            <a:off x="2749804" y="1409445"/>
            <a:ext cx="13499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ǒu tù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401221" y="194245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唠 叨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4401820" y="1409700"/>
            <a:ext cx="1417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láo dāo </a:t>
            </a:r>
          </a:p>
        </p:txBody>
      </p:sp>
      <p:sp>
        <p:nvSpPr>
          <p:cNvPr id="41" name="TextBox 36"/>
          <p:cNvSpPr txBox="1"/>
          <p:nvPr/>
        </p:nvSpPr>
        <p:spPr>
          <a:xfrm>
            <a:off x="961682" y="1409445"/>
            <a:ext cx="1614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</a:rPr>
              <a:t>ké </a:t>
            </a:r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sòu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6099317" y="1950549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嘀 咕</a:t>
            </a:r>
          </a:p>
        </p:txBody>
      </p:sp>
      <p:sp>
        <p:nvSpPr>
          <p:cNvPr id="43" name="TextBox 36"/>
          <p:cNvSpPr txBox="1"/>
          <p:nvPr/>
        </p:nvSpPr>
        <p:spPr>
          <a:xfrm>
            <a:off x="6276510" y="1409445"/>
            <a:ext cx="55968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dí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3624" y="3402420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谚 语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749804" y="339432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谣 言</a:t>
            </a:r>
          </a:p>
        </p:txBody>
      </p:sp>
      <p:sp>
        <p:nvSpPr>
          <p:cNvPr id="6" name="TextBox 36"/>
          <p:cNvSpPr txBox="1"/>
          <p:nvPr/>
        </p:nvSpPr>
        <p:spPr>
          <a:xfrm>
            <a:off x="2749804" y="2861315"/>
            <a:ext cx="76497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yáo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401221" y="3394322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告 诫</a:t>
            </a:r>
          </a:p>
        </p:txBody>
      </p:sp>
      <p:sp>
        <p:nvSpPr>
          <p:cNvPr id="11" name="TextBox 36"/>
          <p:cNvSpPr txBox="1"/>
          <p:nvPr/>
        </p:nvSpPr>
        <p:spPr>
          <a:xfrm>
            <a:off x="5031398" y="2861315"/>
            <a:ext cx="60445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jiè </a:t>
            </a:r>
          </a:p>
        </p:txBody>
      </p:sp>
      <p:sp>
        <p:nvSpPr>
          <p:cNvPr id="13" name="TextBox 36"/>
          <p:cNvSpPr txBox="1"/>
          <p:nvPr/>
        </p:nvSpPr>
        <p:spPr>
          <a:xfrm>
            <a:off x="1175385" y="2861310"/>
            <a:ext cx="879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</a:rPr>
              <a:t>yàn</a:t>
            </a:r>
            <a:endParaRPr lang="en-US" altLang="zh-CN" sz="2400" b="1" dirty="0">
              <a:solidFill>
                <a:srgbClr val="09CBE5"/>
              </a:solidFill>
              <a:latin typeface="黑体" panose="02010609060101010101" pitchFamily="49" charset="-122"/>
              <a:ea typeface="微软雅黑" panose="020B050302020402020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099317" y="3402420"/>
            <a:ext cx="1350380" cy="70210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/>
              <a:t>辩 论</a:t>
            </a:r>
          </a:p>
        </p:txBody>
      </p:sp>
      <p:sp>
        <p:nvSpPr>
          <p:cNvPr id="19" name="TextBox 36"/>
          <p:cNvSpPr txBox="1"/>
          <p:nvPr/>
        </p:nvSpPr>
        <p:spPr>
          <a:xfrm>
            <a:off x="6099317" y="2861315"/>
            <a:ext cx="94264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biàn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8579" y="74831"/>
            <a:ext cx="3549570" cy="838807"/>
            <a:chOff x="60" y="157"/>
            <a:chExt cx="7452" cy="1761"/>
          </a:xfrm>
        </p:grpSpPr>
        <p:sp>
          <p:nvSpPr>
            <p:cNvPr id="20" name="文本框 19"/>
            <p:cNvSpPr txBox="1"/>
            <p:nvPr/>
          </p:nvSpPr>
          <p:spPr>
            <a:xfrm>
              <a:off x="3336" y="854"/>
              <a:ext cx="4176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b="1">
                  <a:solidFill>
                    <a:schemeClr val="tx2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识字加油站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" y="157"/>
              <a:ext cx="3276" cy="1736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73" y="1885"/>
              <a:ext cx="71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3896929" y="508445"/>
            <a:ext cx="62246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读一读，说说你发现了什么？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121602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861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5335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09210" y="209867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76340" y="21132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53225" y="211391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1602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66570" y="212217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66570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88615" y="35737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31105" y="357378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41159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53225" y="3564890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370580" y="2113915"/>
            <a:ext cx="28829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3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7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500"/>
                            </p:stCondLst>
                            <p:childTnLst>
                              <p:par>
                                <p:cTn id="1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500"/>
                            </p:stCondLst>
                            <p:childTnLst>
                              <p:par>
                                <p:cTn id="1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0"/>
                            </p:stCondLst>
                            <p:childTnLst>
                              <p:par>
                                <p:cTn id="1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500"/>
                            </p:stCondLst>
                            <p:childTnLst>
                              <p:par>
                                <p:cTn id="1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6000"/>
                            </p:stCondLst>
                            <p:childTnLst>
                              <p:par>
                                <p:cTn id="18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500"/>
                            </p:stCondLst>
                            <p:childTnLst>
                              <p:par>
                                <p:cTn id="1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000"/>
                            </p:stCondLst>
                            <p:childTnLst>
                              <p:par>
                                <p:cTn id="19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8000"/>
                            </p:stCondLst>
                            <p:childTnLst>
                              <p:par>
                                <p:cTn id="20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6" grpId="0"/>
      <p:bldP spid="16" grpId="1"/>
      <p:bldP spid="17" grpId="0" bldLvl="0" animBg="1"/>
      <p:bldP spid="18" grpId="0"/>
      <p:bldP spid="18" grpId="1"/>
      <p:bldP spid="41" grpId="0"/>
      <p:bldP spid="41" grpId="1"/>
      <p:bldP spid="42" grpId="0" bldLvl="0" animBg="1"/>
      <p:bldP spid="43" grpId="0"/>
      <p:bldP spid="43" grpId="1"/>
      <p:bldP spid="2" grpId="0" bldLvl="0" animBg="1"/>
      <p:bldP spid="5" grpId="0" bldLvl="0" animBg="1"/>
      <p:bldP spid="6" grpId="0"/>
      <p:bldP spid="6" grpId="1"/>
      <p:bldP spid="8" grpId="0" bldLvl="0" animBg="1"/>
      <p:bldP spid="11" grpId="0"/>
      <p:bldP spid="11" grpId="1"/>
      <p:bldP spid="13" grpId="0"/>
      <p:bldP spid="13" grpId="1"/>
      <p:bldP spid="14" grpId="0" bldLvl="0" animBg="1"/>
      <p:bldP spid="19" grpId="0"/>
      <p:bldP spid="19" grpId="1"/>
      <p:bldP spid="4" grpId="0"/>
      <p:bldP spid="3" grpId="0" bldLvl="0" animBg="1"/>
      <p:bldP spid="7" grpId="0" bldLvl="0" animBg="1"/>
      <p:bldP spid="9" grpId="0" bldLvl="0" animBg="1"/>
      <p:bldP spid="10" grpId="0" bldLvl="0" animBg="1"/>
      <p:bldP spid="23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937" y="1041770"/>
            <a:ext cx="6626149" cy="35500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547383" y="3564384"/>
            <a:ext cx="434788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这些生字都是形声字，是强调了形旁表义的功能。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1360" y="2519045"/>
            <a:ext cx="4654550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如第一组的三个生字“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咳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嗽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呕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吐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唠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叨</a:t>
            </a:r>
            <a:r>
              <a:rPr lang="en-US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嘀</a:t>
            </a:r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”形旁都是“口”，表示与嘴巴或嘴巴的动作有关</a:t>
            </a:r>
            <a:endParaRPr lang="zh-CN" altLang="en-US" sz="24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865" y="-8825"/>
            <a:ext cx="7981950" cy="1737116"/>
            <a:chOff x="221" y="506"/>
            <a:chExt cx="17478" cy="3792"/>
          </a:xfrm>
        </p:grpSpPr>
        <p:sp>
          <p:nvSpPr>
            <p:cNvPr id="6" name="圆角矩形 5"/>
            <p:cNvSpPr/>
            <p:nvPr/>
          </p:nvSpPr>
          <p:spPr>
            <a:xfrm>
              <a:off x="1647" y="2095"/>
              <a:ext cx="16052" cy="2087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21" y="506"/>
              <a:ext cx="16947" cy="3792"/>
              <a:chOff x="1237" y="4287"/>
              <a:chExt cx="17283" cy="379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237" y="4287"/>
                <a:ext cx="2673" cy="2951"/>
                <a:chOff x="4657" y="4525"/>
                <a:chExt cx="3610" cy="403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657" y="4525"/>
                  <a:ext cx="3610" cy="376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57" y="7881"/>
                  <a:ext cx="1281" cy="676"/>
                </a:xfrm>
                <a:prstGeom prst="rect">
                  <a:avLst/>
                </a:prstGeom>
              </p:spPr>
            </p:pic>
          </p:grpSp>
          <p:sp>
            <p:nvSpPr>
              <p:cNvPr id="4" name="矩形 3"/>
              <p:cNvSpPr/>
              <p:nvPr/>
            </p:nvSpPr>
            <p:spPr>
              <a:xfrm>
                <a:off x="2707" y="5830"/>
                <a:ext cx="15813" cy="22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3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3200" b="1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形声字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：由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形旁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声旁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两部分组成，其中的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形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旁表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义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声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旁表</a:t>
                </a:r>
                <a:r>
                  <a:rPr lang="zh-CN" altLang="en-US" sz="2800" dirty="0">
                    <a:solidFill>
                      <a:srgbClr val="FF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音</a:t>
                </a:r>
                <a:r>
                  <a:rPr lang="zh-CN" altLang="en-US" sz="2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578475" y="2519045"/>
            <a:ext cx="2958465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第二组的“</a:t>
            </a:r>
            <a:r>
              <a:rPr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谚 谣 诫 辩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”偏旁都是“</a:t>
            </a:r>
            <a:r>
              <a:rPr sz="2400" b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讠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（言字旁）</a:t>
            </a:r>
            <a:r>
              <a:rPr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，表示与说话有关。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38162" y="987945"/>
            <a:ext cx="2151081" cy="1350380"/>
            <a:chOff x="6656" y="1151"/>
            <a:chExt cx="3921" cy="28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720000">
              <a:off x="6342" y="1464"/>
              <a:ext cx="2145" cy="1518"/>
            </a:xfrm>
            <a:prstGeom prst="rect">
              <a:avLst/>
            </a:prstGeom>
          </p:spPr>
        </p:pic>
        <p:sp>
          <p:nvSpPr>
            <p:cNvPr id="21" name="圆角矩形 20"/>
            <p:cNvSpPr/>
            <p:nvPr/>
          </p:nvSpPr>
          <p:spPr>
            <a:xfrm>
              <a:off x="7554" y="2621"/>
              <a:ext cx="3023" cy="1365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口字旁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2529759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吃</a:t>
            </a:r>
          </a:p>
        </p:txBody>
      </p:sp>
      <p:sp>
        <p:nvSpPr>
          <p:cNvPr id="23" name="TextBox 36"/>
          <p:cNvSpPr txBox="1"/>
          <p:nvPr/>
        </p:nvSpPr>
        <p:spPr>
          <a:xfrm>
            <a:off x="2524519" y="1211817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chī 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38162" y="2601256"/>
            <a:ext cx="2151081" cy="1350380"/>
            <a:chOff x="6656" y="1151"/>
            <a:chExt cx="3921" cy="283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720000">
              <a:off x="6342" y="1464"/>
              <a:ext cx="2145" cy="1518"/>
            </a:xfrm>
            <a:prstGeom prst="rect">
              <a:avLst/>
            </a:prstGeom>
          </p:spPr>
        </p:pic>
        <p:sp>
          <p:nvSpPr>
            <p:cNvPr id="26" name="圆角矩形 25"/>
            <p:cNvSpPr/>
            <p:nvPr/>
          </p:nvSpPr>
          <p:spPr>
            <a:xfrm>
              <a:off x="7554" y="2621"/>
              <a:ext cx="3023" cy="1365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言字旁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3382380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吵</a:t>
            </a:r>
          </a:p>
        </p:txBody>
      </p:sp>
      <p:sp>
        <p:nvSpPr>
          <p:cNvPr id="28" name="TextBox 36"/>
          <p:cNvSpPr txBox="1"/>
          <p:nvPr/>
        </p:nvSpPr>
        <p:spPr>
          <a:xfrm>
            <a:off x="3350466" y="1211817"/>
            <a:ext cx="85786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chǎo 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4208326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吻</a:t>
            </a:r>
          </a:p>
        </p:txBody>
      </p:sp>
      <p:sp>
        <p:nvSpPr>
          <p:cNvPr id="30" name="TextBox 36"/>
          <p:cNvSpPr txBox="1"/>
          <p:nvPr/>
        </p:nvSpPr>
        <p:spPr>
          <a:xfrm>
            <a:off x="4203065" y="1211580"/>
            <a:ext cx="8382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wěn 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5046181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喊</a:t>
            </a:r>
          </a:p>
        </p:txBody>
      </p:sp>
      <p:sp>
        <p:nvSpPr>
          <p:cNvPr id="32" name="TextBox 36"/>
          <p:cNvSpPr txBox="1"/>
          <p:nvPr/>
        </p:nvSpPr>
        <p:spPr>
          <a:xfrm>
            <a:off x="5040941" y="1211817"/>
            <a:ext cx="73449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hǎn 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5860219" y="1688142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呵</a:t>
            </a:r>
          </a:p>
        </p:txBody>
      </p:sp>
      <p:sp>
        <p:nvSpPr>
          <p:cNvPr id="34" name="TextBox 36"/>
          <p:cNvSpPr txBox="1"/>
          <p:nvPr/>
        </p:nvSpPr>
        <p:spPr>
          <a:xfrm>
            <a:off x="5854980" y="1211817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hē 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2529759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许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2529759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xǔ 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3382380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谢</a:t>
            </a:r>
          </a:p>
        </p:txBody>
      </p:sp>
      <p:sp>
        <p:nvSpPr>
          <p:cNvPr id="38" name="TextBox 36"/>
          <p:cNvSpPr txBox="1"/>
          <p:nvPr/>
        </p:nvSpPr>
        <p:spPr>
          <a:xfrm>
            <a:off x="3382380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xiè 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4208326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计</a:t>
            </a:r>
          </a:p>
        </p:txBody>
      </p:sp>
      <p:sp>
        <p:nvSpPr>
          <p:cNvPr id="40" name="TextBox 36"/>
          <p:cNvSpPr txBox="1"/>
          <p:nvPr/>
        </p:nvSpPr>
        <p:spPr>
          <a:xfrm>
            <a:off x="4208326" y="2813696"/>
            <a:ext cx="610172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jì 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5046181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讨</a:t>
            </a:r>
          </a:p>
        </p:txBody>
      </p:sp>
      <p:sp>
        <p:nvSpPr>
          <p:cNvPr id="44" name="TextBox 36"/>
          <p:cNvSpPr txBox="1"/>
          <p:nvPr/>
        </p:nvSpPr>
        <p:spPr>
          <a:xfrm>
            <a:off x="4937760" y="2813685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tǎo 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5860219" y="3301453"/>
            <a:ext cx="728776" cy="61160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让</a:t>
            </a:r>
          </a:p>
        </p:txBody>
      </p:sp>
      <p:sp>
        <p:nvSpPr>
          <p:cNvPr id="46" name="TextBox 36"/>
          <p:cNvSpPr txBox="1"/>
          <p:nvPr/>
        </p:nvSpPr>
        <p:spPr>
          <a:xfrm>
            <a:off x="5860219" y="2813696"/>
            <a:ext cx="80927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rà</a:t>
            </a:r>
            <a:r>
              <a:rPr lang="en-US" altLang="zh-CN" sz="2100" b="1" dirty="0">
                <a:solidFill>
                  <a:srgbClr val="00B0F0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n</a:t>
            </a:r>
            <a:r>
              <a:rPr lang="en-US" altLang="zh-CN" sz="2100" b="1" dirty="0" err="1">
                <a:ln>
                  <a:noFill/>
                </a:ln>
                <a:solidFill>
                  <a:srgbClr val="00B0F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2100" b="1" dirty="0">
                <a:solidFill>
                  <a:srgbClr val="09CBE5"/>
                </a:solidFill>
                <a:latin typeface="黑体" panose="02010609060101010101" pitchFamily="49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 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830695" y="1532255"/>
            <a:ext cx="2201545" cy="2380615"/>
            <a:chOff x="440" y="2501"/>
            <a:chExt cx="6042" cy="627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" y="2501"/>
              <a:ext cx="6042" cy="627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 rot="21420000">
              <a:off x="1465" y="5988"/>
              <a:ext cx="4596" cy="2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sz="20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你还能找出其他类似的字吗？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1"/>
      <p:bldP spid="27" grpId="0" animBg="1"/>
      <p:bldP spid="28" grpId="1"/>
      <p:bldP spid="29" grpId="0" animBg="1"/>
      <p:bldP spid="30" grpId="1"/>
      <p:bldP spid="31" grpId="0" animBg="1"/>
      <p:bldP spid="32" grpId="1"/>
      <p:bldP spid="33" grpId="0" animBg="1"/>
      <p:bldP spid="34" grpId="1"/>
      <p:bldP spid="35" grpId="0" animBg="1"/>
      <p:bldP spid="36" grpId="1"/>
      <p:bldP spid="37" grpId="0" animBg="1"/>
      <p:bldP spid="38" grpId="1"/>
      <p:bldP spid="39" grpId="0" animBg="1"/>
      <p:bldP spid="40" grpId="1"/>
      <p:bldP spid="41" grpId="0" animBg="1"/>
      <p:bldP spid="44" grpId="1"/>
      <p:bldP spid="45" grpId="0" animBg="1"/>
      <p:bldP spid="4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1277</Words>
  <Application>Microsoft Office PowerPoint</Application>
  <PresentationFormat>全屏显示(16:9)</PresentationFormat>
  <Paragraphs>178</Paragraphs>
  <Slides>28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楷体</vt:lpstr>
      <vt:lpstr>Arial</vt:lpstr>
      <vt:lpstr>Calibri</vt:lpstr>
      <vt:lpstr>微软雅黑</vt:lpstr>
      <vt:lpstr>Wingdings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118</cp:revision>
  <dcterms:created xsi:type="dcterms:W3CDTF">2017-03-17T02:28:00Z</dcterms:created>
  <dcterms:modified xsi:type="dcterms:W3CDTF">2018-12-11T02:48:49Z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