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2" r:id="rId3"/>
    <p:sldId id="331" r:id="rId5"/>
    <p:sldId id="294" r:id="rId6"/>
    <p:sldId id="332" r:id="rId7"/>
    <p:sldId id="292" r:id="rId8"/>
    <p:sldId id="323" r:id="rId9"/>
    <p:sldId id="324" r:id="rId10"/>
    <p:sldId id="325" r:id="rId11"/>
    <p:sldId id="302" r:id="rId12"/>
    <p:sldId id="322" r:id="rId13"/>
    <p:sldId id="300" r:id="rId14"/>
    <p:sldId id="303" r:id="rId15"/>
    <p:sldId id="304" r:id="rId16"/>
    <p:sldId id="306" r:id="rId17"/>
    <p:sldId id="305" r:id="rId18"/>
    <p:sldId id="309" r:id="rId19"/>
    <p:sldId id="310" r:id="rId20"/>
    <p:sldId id="311" r:id="rId21"/>
    <p:sldId id="316" r:id="rId22"/>
    <p:sldId id="307" r:id="rId23"/>
    <p:sldId id="312" r:id="rId24"/>
    <p:sldId id="315" r:id="rId25"/>
    <p:sldId id="317" r:id="rId26"/>
    <p:sldId id="314" r:id="rId27"/>
    <p:sldId id="318" r:id="rId28"/>
    <p:sldId id="319" r:id="rId29"/>
    <p:sldId id="291" r:id="rId3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1597E0"/>
    <a:srgbClr val="5BCDF4"/>
    <a:srgbClr val="6CBEEC"/>
    <a:srgbClr val="FDCB53"/>
    <a:srgbClr val="EF3E22"/>
    <a:srgbClr val="FF0000"/>
    <a:srgbClr val="1894DE"/>
    <a:srgbClr val="FCF7E3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2" autoAdjust="0"/>
    <p:restoredTop sz="93765" autoAdjust="0"/>
  </p:normalViewPr>
  <p:slideViewPr>
    <p:cSldViewPr>
      <p:cViewPr varScale="1">
        <p:scale>
          <a:sx n="67" d="100"/>
          <a:sy n="67" d="100"/>
        </p:scale>
        <p:origin x="-750" y="-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C8C9FB5-AF00-420F-8375-86425FED18B0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DE1C597-045B-4484-9210-D34BC6B52F3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34A45C-533B-49F9-B715-025EAC29F6C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8.emf"/><Relationship Id="rId7" Type="http://schemas.openxmlformats.org/officeDocument/2006/relationships/image" Target="../media/image7.emf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0" Type="http://schemas.openxmlformats.org/officeDocument/2006/relationships/notesSlide" Target="../notesSlides/notesSlide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1.xml"/><Relationship Id="rId8" Type="http://schemas.openxmlformats.org/officeDocument/2006/relationships/image" Target="../media/image8.emf"/><Relationship Id="rId7" Type="http://schemas.openxmlformats.org/officeDocument/2006/relationships/image" Target="../media/image5.emf"/><Relationship Id="rId6" Type="http://schemas.openxmlformats.org/officeDocument/2006/relationships/image" Target="../media/image20.png"/><Relationship Id="rId5" Type="http://schemas.openxmlformats.org/officeDocument/2006/relationships/image" Target="../media/image17.png"/><Relationship Id="rId4" Type="http://schemas.openxmlformats.org/officeDocument/2006/relationships/image" Target="../media/image13.emf"/><Relationship Id="rId3" Type="http://schemas.openxmlformats.org/officeDocument/2006/relationships/image" Target="../media/image7.emf"/><Relationship Id="rId2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1.xml"/><Relationship Id="rId8" Type="http://schemas.openxmlformats.org/officeDocument/2006/relationships/image" Target="../media/image22.jpeg"/><Relationship Id="rId7" Type="http://schemas.openxmlformats.org/officeDocument/2006/relationships/image" Target="../media/image21.jpeg"/><Relationship Id="rId6" Type="http://schemas.openxmlformats.org/officeDocument/2006/relationships/image" Target="../media/image13.emf"/><Relationship Id="rId5" Type="http://schemas.openxmlformats.org/officeDocument/2006/relationships/image" Target="../media/image8.emf"/><Relationship Id="rId4" Type="http://schemas.openxmlformats.org/officeDocument/2006/relationships/image" Target="../media/image7.emf"/><Relationship Id="rId3" Type="http://schemas.openxmlformats.org/officeDocument/2006/relationships/image" Target="../media/image5.emf"/><Relationship Id="rId2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1.xml"/><Relationship Id="rId6" Type="http://schemas.openxmlformats.org/officeDocument/2006/relationships/image" Target="../media/image13.emf"/><Relationship Id="rId5" Type="http://schemas.openxmlformats.org/officeDocument/2006/relationships/image" Target="../media/image8.emf"/><Relationship Id="rId4" Type="http://schemas.openxmlformats.org/officeDocument/2006/relationships/image" Target="../media/image7.emf"/><Relationship Id="rId3" Type="http://schemas.openxmlformats.org/officeDocument/2006/relationships/image" Target="../media/image5.emf"/><Relationship Id="rId2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1.xml"/><Relationship Id="rId8" Type="http://schemas.openxmlformats.org/officeDocument/2006/relationships/image" Target="../media/image8.emf"/><Relationship Id="rId7" Type="http://schemas.openxmlformats.org/officeDocument/2006/relationships/image" Target="../media/image26.png"/><Relationship Id="rId6" Type="http://schemas.openxmlformats.org/officeDocument/2006/relationships/image" Target="../media/image25.png"/><Relationship Id="rId5" Type="http://schemas.openxmlformats.org/officeDocument/2006/relationships/image" Target="../media/image5.emf"/><Relationship Id="rId4" Type="http://schemas.openxmlformats.org/officeDocument/2006/relationships/image" Target="../media/image12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hyperlink" Target="&#26391;&#35835;&#12289;&#21548;&#20889;&#35270;&#39057;-&#38647;&#38632;/&#35838;&#25991;&#26391;&#35835;&#8212;16%20&#38647;&#38632;.mp4" TargetMode="Externa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7" Type="http://schemas.openxmlformats.org/officeDocument/2006/relationships/image" Target="../media/image27.png"/><Relationship Id="rId6" Type="http://schemas.openxmlformats.org/officeDocument/2006/relationships/image" Target="../media/image5.emf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3" Type="http://schemas.openxmlformats.org/officeDocument/2006/relationships/image" Target="../media/image7.emf"/><Relationship Id="rId2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28.png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31.png"/><Relationship Id="rId8" Type="http://schemas.openxmlformats.org/officeDocument/2006/relationships/image" Target="../media/image30.png"/><Relationship Id="rId7" Type="http://schemas.openxmlformats.org/officeDocument/2006/relationships/image" Target="../media/image29.png"/><Relationship Id="rId6" Type="http://schemas.openxmlformats.org/officeDocument/2006/relationships/image" Target="../media/image13.emf"/><Relationship Id="rId5" Type="http://schemas.openxmlformats.org/officeDocument/2006/relationships/image" Target="../media/image8.emf"/><Relationship Id="rId4" Type="http://schemas.openxmlformats.org/officeDocument/2006/relationships/image" Target="../media/image7.emf"/><Relationship Id="rId3" Type="http://schemas.openxmlformats.org/officeDocument/2006/relationships/image" Target="../media/image5.emf"/><Relationship Id="rId2" Type="http://schemas.openxmlformats.org/officeDocument/2006/relationships/image" Target="../media/image12.png"/><Relationship Id="rId11" Type="http://schemas.openxmlformats.org/officeDocument/2006/relationships/slideLayout" Target="../slideLayouts/slideLayout11.xml"/><Relationship Id="rId10" Type="http://schemas.openxmlformats.org/officeDocument/2006/relationships/image" Target="../media/image32.png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1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1.xml"/><Relationship Id="rId6" Type="http://schemas.openxmlformats.org/officeDocument/2006/relationships/image" Target="../media/image13.emf"/><Relationship Id="rId5" Type="http://schemas.openxmlformats.org/officeDocument/2006/relationships/image" Target="../media/image8.emf"/><Relationship Id="rId4" Type="http://schemas.openxmlformats.org/officeDocument/2006/relationships/image" Target="../media/image7.emf"/><Relationship Id="rId3" Type="http://schemas.openxmlformats.org/officeDocument/2006/relationships/image" Target="../media/image5.emf"/><Relationship Id="rId2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1.xml"/><Relationship Id="rId6" Type="http://schemas.openxmlformats.org/officeDocument/2006/relationships/image" Target="../media/image13.emf"/><Relationship Id="rId5" Type="http://schemas.openxmlformats.org/officeDocument/2006/relationships/image" Target="../media/image8.emf"/><Relationship Id="rId4" Type="http://schemas.openxmlformats.org/officeDocument/2006/relationships/image" Target="../media/image7.emf"/><Relationship Id="rId3" Type="http://schemas.openxmlformats.org/officeDocument/2006/relationships/image" Target="../media/image5.emf"/><Relationship Id="rId2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1.xml"/><Relationship Id="rId6" Type="http://schemas.openxmlformats.org/officeDocument/2006/relationships/image" Target="../media/image13.emf"/><Relationship Id="rId5" Type="http://schemas.openxmlformats.org/officeDocument/2006/relationships/image" Target="../media/image8.emf"/><Relationship Id="rId4" Type="http://schemas.openxmlformats.org/officeDocument/2006/relationships/image" Target="../media/image7.emf"/><Relationship Id="rId3" Type="http://schemas.openxmlformats.org/officeDocument/2006/relationships/image" Target="../media/image5.emf"/><Relationship Id="rId2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1.xml"/><Relationship Id="rId4" Type="http://schemas.openxmlformats.org/officeDocument/2006/relationships/image" Target="../media/image36.png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1.xml"/><Relationship Id="rId6" Type="http://schemas.openxmlformats.org/officeDocument/2006/relationships/image" Target="../media/image13.emf"/><Relationship Id="rId5" Type="http://schemas.openxmlformats.org/officeDocument/2006/relationships/image" Target="../media/image8.emf"/><Relationship Id="rId4" Type="http://schemas.openxmlformats.org/officeDocument/2006/relationships/image" Target="../media/image7.emf"/><Relationship Id="rId3" Type="http://schemas.openxmlformats.org/officeDocument/2006/relationships/image" Target="../media/image5.emf"/><Relationship Id="rId2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hyperlink" Target="https://www.baidu.com/s?rsv_idx=1&amp;ch=14&amp;tn=58059073_pg&amp;wd=%E6%9D%9C%E7%94%AB%20%E6%98%A5%E5%A4%9C%E5%96%9C%E9%9B%A8&amp;usm=1&amp;ie=utf-8&amp;rsv_cq=%E6%8F%8F%E5%86%99%E6%98%A5%E5%A4%A9%E7%9A%84%E8%AF%97%E5%8F%A5&amp;rsv_dl=0_left_imprecise_6876" TargetMode="External"/><Relationship Id="rId8" Type="http://schemas.openxmlformats.org/officeDocument/2006/relationships/hyperlink" Target="https://www.baidu.com/s?rsv_idx=1&amp;ch=14&amp;tn=58059073_pg&amp;wd=%E7%8E%8B%E5%AE%89%E7%9F%B3%20%E6%B3%8A%E8%88%B9%E7%93%9C%E6%B4%B2&amp;usm=1&amp;ie=utf-8&amp;rsv_cq=%E6%8F%8F%E5%86%99%E6%98%A5%E5%A4%A9%E7%9A%84%E8%AF%97%E5%8F%A5&amp;rsv_dl=0_left_imprecise_6876" TargetMode="External"/><Relationship Id="rId7" Type="http://schemas.openxmlformats.org/officeDocument/2006/relationships/hyperlink" Target="https://www.baidu.com/s?rsv_idx=1&amp;ch=14&amp;tn=58059073_pg&amp;wd=%E8%8B%8F%E8%BD%BC%20%E6%83%A0%E5%B4%87%E6%98%A5%E6%B1%9F%E6%99%9A%E6%99%AF%20&amp;usm=1&amp;ie=utf-8&amp;rsv_cq=%E6%8F%8F%E5%86%99%E6%98%A5%E5%A4%A9%E7%9A%84%E8%AF%97%E5%8F%A5&amp;rsv_dl=0_left_imprecise_6876" TargetMode="External"/><Relationship Id="rId6" Type="http://schemas.openxmlformats.org/officeDocument/2006/relationships/image" Target="../media/image13.emf"/><Relationship Id="rId5" Type="http://schemas.openxmlformats.org/officeDocument/2006/relationships/image" Target="../media/image8.emf"/><Relationship Id="rId4" Type="http://schemas.openxmlformats.org/officeDocument/2006/relationships/image" Target="../media/image7.emf"/><Relationship Id="rId3" Type="http://schemas.openxmlformats.org/officeDocument/2006/relationships/image" Target="../media/image5.emf"/><Relationship Id="rId2" Type="http://schemas.openxmlformats.org/officeDocument/2006/relationships/image" Target="../media/image12.png"/><Relationship Id="rId10" Type="http://schemas.openxmlformats.org/officeDocument/2006/relationships/slideLayout" Target="../slideLayouts/slideLayout11.xml"/><Relationship Id="rId1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7" Type="http://schemas.openxmlformats.org/officeDocument/2006/relationships/image" Target="../media/image18.png"/><Relationship Id="rId6" Type="http://schemas.openxmlformats.org/officeDocument/2006/relationships/image" Target="../media/image13.emf"/><Relationship Id="rId5" Type="http://schemas.openxmlformats.org/officeDocument/2006/relationships/image" Target="../media/image8.emf"/><Relationship Id="rId4" Type="http://schemas.openxmlformats.org/officeDocument/2006/relationships/image" Target="../media/image7.emf"/><Relationship Id="rId3" Type="http://schemas.openxmlformats.org/officeDocument/2006/relationships/image" Target="../media/image5.emf"/><Relationship Id="rId2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1.xml"/><Relationship Id="rId6" Type="http://schemas.openxmlformats.org/officeDocument/2006/relationships/image" Target="../media/image13.emf"/><Relationship Id="rId5" Type="http://schemas.openxmlformats.org/officeDocument/2006/relationships/image" Target="../media/image8.emf"/><Relationship Id="rId4" Type="http://schemas.openxmlformats.org/officeDocument/2006/relationships/image" Target="../media/image7.emf"/><Relationship Id="rId3" Type="http://schemas.openxmlformats.org/officeDocument/2006/relationships/image" Target="../media/image5.emf"/><Relationship Id="rId2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7" Type="http://schemas.openxmlformats.org/officeDocument/2006/relationships/image" Target="../media/image3.png"/><Relationship Id="rId6" Type="http://schemas.openxmlformats.org/officeDocument/2006/relationships/image" Target="../media/image13.emf"/><Relationship Id="rId5" Type="http://schemas.openxmlformats.org/officeDocument/2006/relationships/image" Target="../media/image8.emf"/><Relationship Id="rId4" Type="http://schemas.openxmlformats.org/officeDocument/2006/relationships/image" Target="../media/image7.emf"/><Relationship Id="rId3" Type="http://schemas.openxmlformats.org/officeDocument/2006/relationships/image" Target="../media/image5.emf"/><Relationship Id="rId2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1.xml"/><Relationship Id="rId8" Type="http://schemas.openxmlformats.org/officeDocument/2006/relationships/image" Target="../media/image15.png"/><Relationship Id="rId7" Type="http://schemas.openxmlformats.org/officeDocument/2006/relationships/image" Target="../media/image14.png"/><Relationship Id="rId6" Type="http://schemas.openxmlformats.org/officeDocument/2006/relationships/image" Target="../media/image13.emf"/><Relationship Id="rId5" Type="http://schemas.openxmlformats.org/officeDocument/2006/relationships/image" Target="../media/image8.emf"/><Relationship Id="rId4" Type="http://schemas.openxmlformats.org/officeDocument/2006/relationships/image" Target="../media/image7.emf"/><Relationship Id="rId3" Type="http://schemas.openxmlformats.org/officeDocument/2006/relationships/image" Target="../media/image5.emf"/><Relationship Id="rId2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7" Type="http://schemas.openxmlformats.org/officeDocument/2006/relationships/image" Target="../media/image16.png"/><Relationship Id="rId6" Type="http://schemas.openxmlformats.org/officeDocument/2006/relationships/image" Target="../media/image13.emf"/><Relationship Id="rId5" Type="http://schemas.openxmlformats.org/officeDocument/2006/relationships/image" Target="../media/image8.emf"/><Relationship Id="rId4" Type="http://schemas.openxmlformats.org/officeDocument/2006/relationships/image" Target="../media/image7.emf"/><Relationship Id="rId3" Type="http://schemas.openxmlformats.org/officeDocument/2006/relationships/image" Target="../media/image5.emf"/><Relationship Id="rId2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3.emf"/><Relationship Id="rId3" Type="http://schemas.openxmlformats.org/officeDocument/2006/relationships/image" Target="../media/image7.emf"/><Relationship Id="rId2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3.emf"/><Relationship Id="rId3" Type="http://schemas.openxmlformats.org/officeDocument/2006/relationships/image" Target="../media/image7.emf"/><Relationship Id="rId2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3.emf"/><Relationship Id="rId3" Type="http://schemas.openxmlformats.org/officeDocument/2006/relationships/image" Target="../media/image7.emf"/><Relationship Id="rId2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7" Type="http://schemas.openxmlformats.org/officeDocument/2006/relationships/image" Target="../media/image19.png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3.emf"/><Relationship Id="rId3" Type="http://schemas.openxmlformats.org/officeDocument/2006/relationships/image" Target="../media/image7.emf"/><Relationship Id="rId2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1.xml"/><Relationship Id="rId5" Type="http://schemas.openxmlformats.org/officeDocument/2006/relationships/image" Target="../media/image17.png"/><Relationship Id="rId4" Type="http://schemas.openxmlformats.org/officeDocument/2006/relationships/image" Target="../media/image13.emf"/><Relationship Id="rId3" Type="http://schemas.openxmlformats.org/officeDocument/2006/relationships/image" Target="../media/image7.emf"/><Relationship Id="rId2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5732463"/>
            <a:ext cx="9144000" cy="1125537"/>
          </a:xfrm>
          <a:prstGeom prst="rect">
            <a:avLst/>
          </a:prstGeom>
          <a:solidFill>
            <a:srgbClr val="FCF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3690938" y="5662613"/>
            <a:ext cx="2519362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2267744" y="1988840"/>
            <a:ext cx="532859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16 </a:t>
            </a:r>
            <a:r>
              <a:rPr lang="zh-CN" altLang="en-US" sz="4400" b="1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雷  雨</a:t>
            </a:r>
            <a:endParaRPr lang="zh-CN" altLang="en-US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4341" name="图片 9"/>
          <p:cNvPicPr>
            <a:picLocks noChangeAspect="1"/>
          </p:cNvPicPr>
          <p:nvPr/>
        </p:nvPicPr>
        <p:blipFill>
          <a:blip r:embed="rId2" cstate="print"/>
          <a:srcRect r="33527" b="78349"/>
          <a:stretch>
            <a:fillRect/>
          </a:stretch>
        </p:blipFill>
        <p:spPr bwMode="auto">
          <a:xfrm>
            <a:off x="5011738" y="5199063"/>
            <a:ext cx="4132262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3856" y="2881841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图片 14"/>
          <p:cNvPicPr>
            <a:picLocks noChangeAspect="1"/>
          </p:cNvPicPr>
          <p:nvPr/>
        </p:nvPicPr>
        <p:blipFill>
          <a:blip r:embed="rId4" cstate="print"/>
          <a:srcRect l="33527" b="78349"/>
          <a:stretch>
            <a:fillRect/>
          </a:stretch>
        </p:blipFill>
        <p:spPr bwMode="auto">
          <a:xfrm>
            <a:off x="0" y="5337175"/>
            <a:ext cx="3851275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4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81338" y="5026025"/>
            <a:ext cx="1116012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5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27325" y="6459538"/>
            <a:ext cx="596900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7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655763" y="56626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5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364088" y="4560894"/>
            <a:ext cx="1330325" cy="192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3229982" y="3361148"/>
            <a:ext cx="38796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人教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版二年级下册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57598" y="604996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文本框 12"/>
          <p:cNvSpPr txBox="1">
            <a:spLocks noChangeArrowheads="1"/>
          </p:cNvSpPr>
          <p:nvPr/>
        </p:nvSpPr>
        <p:spPr bwMode="auto">
          <a:xfrm>
            <a:off x="1122237" y="111218"/>
            <a:ext cx="4331812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字词乐园</a:t>
            </a:r>
            <a:r>
              <a:rPr lang="en-US" altLang="zh-CN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-</a:t>
            </a: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会认字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0" name="图片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" name="组合 8"/>
          <p:cNvGrpSpPr/>
          <p:nvPr/>
        </p:nvGrpSpPr>
        <p:grpSpPr>
          <a:xfrm rot="466839">
            <a:off x="3936452" y="766736"/>
            <a:ext cx="1227942" cy="2688703"/>
            <a:chOff x="2455889" y="934606"/>
            <a:chExt cx="1227942" cy="2688703"/>
          </a:xfrm>
        </p:grpSpPr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36748" y="934606"/>
              <a:ext cx="1147083" cy="26887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10" name="TextBox 23"/>
            <p:cNvSpPr txBox="1">
              <a:spLocks noChangeArrowheads="1"/>
            </p:cNvSpPr>
            <p:nvPr/>
          </p:nvSpPr>
          <p:spPr bwMode="auto">
            <a:xfrm>
              <a:off x="2455889" y="934606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蝉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66" name="图片 4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8488" y="5335588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" name="图片 5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956550" y="5211763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" name="云形标注 76"/>
          <p:cNvSpPr/>
          <p:nvPr/>
        </p:nvSpPr>
        <p:spPr>
          <a:xfrm>
            <a:off x="876267" y="3852428"/>
            <a:ext cx="2471597" cy="1021292"/>
          </a:xfrm>
          <a:prstGeom prst="cloudCallout">
            <a:avLst>
              <a:gd name="adj1" fmla="val -38784"/>
              <a:gd name="adj2" fmla="val 11221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这些字你认识吗？快来读一读。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云形标注 85"/>
          <p:cNvSpPr/>
          <p:nvPr/>
        </p:nvSpPr>
        <p:spPr>
          <a:xfrm>
            <a:off x="5333515" y="4005064"/>
            <a:ext cx="2406837" cy="792088"/>
          </a:xfrm>
          <a:prstGeom prst="cloudCallout">
            <a:avLst>
              <a:gd name="adj1" fmla="val 64440"/>
              <a:gd name="adj2" fmla="val 115534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追气球啦！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1382713" y="625316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图片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8488" y="5335588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图片 5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56550" y="5211763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1382713" y="1371894"/>
            <a:ext cx="1172294" cy="508000"/>
          </a:xfrm>
          <a:prstGeom prst="doubleWave">
            <a:avLst>
              <a:gd name="adj1" fmla="val 6500"/>
              <a:gd name="adj2" fmla="val 0"/>
            </a:avLst>
          </a:prstGeom>
          <a:gradFill rotWithShape="1">
            <a:gsLst>
              <a:gs pos="0">
                <a:srgbClr val="FFCC66">
                  <a:alpha val="50000"/>
                </a:srgbClr>
              </a:gs>
              <a:gs pos="50000">
                <a:schemeClr val="bg1"/>
              </a:gs>
              <a:gs pos="100000">
                <a:srgbClr val="FFCC66">
                  <a:alpha val="50000"/>
                </a:srgbClr>
              </a:gs>
            </a:gsLst>
            <a:lin ang="18900000" scaled="1"/>
          </a:gradFill>
          <a:ln w="9525" cmpd="sng">
            <a:solidFill>
              <a:srgbClr val="FFCC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zh-CN" altLang="en-US" b="1" dirty="0" smtClean="0"/>
              <a:t>近义词</a:t>
            </a:r>
            <a:endParaRPr lang="zh-CN" altLang="en-US" b="1" dirty="0"/>
          </a:p>
        </p:txBody>
      </p:sp>
      <p:pic>
        <p:nvPicPr>
          <p:cNvPr id="19" name="Picture 10" descr="91661ef7fc97310ebc98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991" y="972799"/>
            <a:ext cx="641671" cy="653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1429184" y="2535403"/>
            <a:ext cx="1172294" cy="508000"/>
          </a:xfrm>
          <a:prstGeom prst="doubleWave">
            <a:avLst>
              <a:gd name="adj1" fmla="val 6500"/>
              <a:gd name="adj2" fmla="val 0"/>
            </a:avLst>
          </a:prstGeom>
          <a:gradFill rotWithShape="1">
            <a:gsLst>
              <a:gs pos="0">
                <a:srgbClr val="FFCC66">
                  <a:alpha val="50000"/>
                </a:srgbClr>
              </a:gs>
              <a:gs pos="50000">
                <a:schemeClr val="bg1"/>
              </a:gs>
              <a:gs pos="100000">
                <a:srgbClr val="FFCC66">
                  <a:alpha val="50000"/>
                </a:srgbClr>
              </a:gs>
            </a:gsLst>
            <a:lin ang="18900000" scaled="1"/>
          </a:gradFill>
          <a:ln w="9525" cmpd="sng">
            <a:solidFill>
              <a:srgbClr val="FFCC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zh-CN" altLang="en-US" b="1" dirty="0" smtClean="0"/>
              <a:t>反义词</a:t>
            </a:r>
            <a:endParaRPr lang="zh-CN" altLang="en-US" b="1" dirty="0"/>
          </a:p>
        </p:txBody>
      </p:sp>
      <p:pic>
        <p:nvPicPr>
          <p:cNvPr id="23" name="Picture 10" descr="91661ef7fc97310ebc98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792" y="2310608"/>
            <a:ext cx="590432" cy="600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文本框 12"/>
          <p:cNvSpPr txBox="1">
            <a:spLocks noChangeArrowheads="1"/>
          </p:cNvSpPr>
          <p:nvPr/>
        </p:nvSpPr>
        <p:spPr bwMode="auto">
          <a:xfrm>
            <a:off x="1098227" y="130859"/>
            <a:ext cx="5634013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字词乐园</a:t>
            </a:r>
            <a:r>
              <a:rPr lang="en-US" altLang="zh-CN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-</a:t>
            </a: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近反义词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46952" y="1409512"/>
            <a:ext cx="55660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忽然～</a:t>
            </a:r>
            <a:r>
              <a:rPr lang="zh-CN" altLang="en-US" sz="2400" b="1" dirty="0" smtClean="0">
                <a:solidFill>
                  <a:srgbClr val="5BCDF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突然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清新～</a:t>
            </a:r>
            <a:r>
              <a:rPr lang="zh-CN" altLang="en-US" sz="2400" b="1" dirty="0" smtClean="0">
                <a:solidFill>
                  <a:srgbClr val="5BCDF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清凉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043695" y="2526556"/>
            <a:ext cx="55660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黑沉沉   </a:t>
            </a:r>
            <a:r>
              <a:rPr lang="zh-CN" altLang="en-US" sz="2400" b="1" dirty="0" smtClean="0">
                <a:solidFill>
                  <a:srgbClr val="5BCDF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白茫茫</a:t>
            </a:r>
            <a:endParaRPr lang="zh-CN" altLang="en-US" sz="2400" b="1" dirty="0">
              <a:solidFill>
                <a:srgbClr val="5BCDF4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" name="直接箭头连接符 3"/>
          <p:cNvCxnSpPr/>
          <p:nvPr/>
        </p:nvCxnSpPr>
        <p:spPr>
          <a:xfrm>
            <a:off x="4067944" y="2780928"/>
            <a:ext cx="390608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2"/>
          <p:cNvSpPr txBox="1">
            <a:spLocks noChangeArrowheads="1"/>
          </p:cNvSpPr>
          <p:nvPr/>
        </p:nvSpPr>
        <p:spPr bwMode="auto">
          <a:xfrm>
            <a:off x="1098227" y="130859"/>
            <a:ext cx="4403819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词语解释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20483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1382713" y="625316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图片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8488" y="5335588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图片 5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56550" y="5211763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467544" y="1357978"/>
            <a:ext cx="16534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黑沉沉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20987" y="1390456"/>
            <a:ext cx="680514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+mn-ea"/>
                <a:ea typeface="+mn-ea"/>
              </a:rPr>
              <a:t>非常黑的样子。</a:t>
            </a:r>
            <a:endParaRPr lang="en-US" altLang="zh-CN" sz="2400" b="1" dirty="0">
              <a:latin typeface="+mn-ea"/>
              <a:ea typeface="+mn-ea"/>
            </a:endParaRPr>
          </a:p>
          <a:p>
            <a:r>
              <a:rPr lang="zh-CN" altLang="en-US" sz="2400" b="1" dirty="0">
                <a:latin typeface="+mn-ea"/>
                <a:ea typeface="+mn-ea"/>
              </a:rPr>
              <a:t>造句：黑沉沉的乌云直压得人喘不过气来。</a:t>
            </a:r>
            <a:endParaRPr lang="en-US" altLang="zh-CN" sz="2400" b="1" dirty="0">
              <a:latin typeface="+mn-ea"/>
              <a:ea typeface="+mn-ea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594660" y="2559543"/>
            <a:ext cx="1368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忽然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120986" y="2634438"/>
            <a:ext cx="680514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/>
              <a:t>表示情况发生的迅速而又出乎意料。</a:t>
            </a:r>
            <a:endParaRPr lang="en-US" altLang="zh-CN" sz="2400" b="1" dirty="0"/>
          </a:p>
          <a:p>
            <a:r>
              <a:rPr lang="zh-CN" altLang="en-US" sz="2400" b="1" dirty="0"/>
              <a:t>造句：他正要出去，忽然下起大雨来了。</a:t>
            </a:r>
            <a:endParaRPr lang="en-US" altLang="zh-CN" sz="2400" b="1" dirty="0"/>
          </a:p>
        </p:txBody>
      </p:sp>
      <p:sp>
        <p:nvSpPr>
          <p:cNvPr id="13" name="TextBox 1"/>
          <p:cNvSpPr txBox="1"/>
          <p:nvPr/>
        </p:nvSpPr>
        <p:spPr>
          <a:xfrm>
            <a:off x="530085" y="3851541"/>
            <a:ext cx="21124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清新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62812" y="3973706"/>
            <a:ext cx="598879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/>
              <a:t>清爽而新鲜。</a:t>
            </a:r>
            <a:endParaRPr lang="en-US" altLang="zh-CN" sz="2800" b="1" dirty="0"/>
          </a:p>
          <a:p>
            <a:r>
              <a:rPr lang="zh-CN" altLang="en-US" sz="2800" b="1" dirty="0"/>
              <a:t>造句：刚下过雨，空气是那么的清新。</a:t>
            </a:r>
            <a:endParaRPr lang="zh-CN" altLang="en-US" sz="28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7" name="Picture 7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865" y="1320262"/>
            <a:ext cx="6738563" cy="34878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云形标注 9"/>
          <p:cNvSpPr/>
          <p:nvPr/>
        </p:nvSpPr>
        <p:spPr>
          <a:xfrm>
            <a:off x="4932040" y="3715013"/>
            <a:ext cx="2721538" cy="1346028"/>
          </a:xfrm>
          <a:prstGeom prst="cloudCallout">
            <a:avLst>
              <a:gd name="adj1" fmla="val 44568"/>
              <a:gd name="adj2" fmla="val 6054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课文早知道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21507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 flipH="1">
            <a:off x="7892575" y="6061273"/>
            <a:ext cx="1251425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-44757" y="604396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图片 4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3878" y="5211658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5067033" y="3715013"/>
            <a:ext cx="24763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400" dirty="0"/>
              <a:t>小喇叭朗读开始了，点一点音箱，一起听。</a:t>
            </a:r>
            <a:endParaRPr lang="zh-CN" altLang="en-US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1578770" y="1323166"/>
            <a:ext cx="244810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cap="all" dirty="0" smtClean="0">
                <a:ln w="9000" cmpd="sng">
                  <a:solidFill>
                    <a:schemeClr val="accent2"/>
                  </a:solidFill>
                  <a:prstDash val="solid"/>
                </a:ln>
                <a:gradFill flip="none" rotWithShape="1"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2700000" scaled="0"/>
                  <a:tileRect/>
                </a:gradFill>
                <a:effectLst>
                  <a:reflection blurRad="12700" stA="28000" endPos="45000" dist="10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课文朗读</a:t>
            </a:r>
            <a:endParaRPr lang="zh-CN" altLang="en-US" sz="4400" b="1" cap="all" dirty="0">
              <a:ln w="9000" cmpd="sng">
                <a:solidFill>
                  <a:schemeClr val="accent2"/>
                </a:solidFill>
                <a:prstDash val="solid"/>
              </a:ln>
              <a:gradFill flip="none" rotWithShape="1">
                <a:gsLst>
                  <a:gs pos="0">
                    <a:srgbClr val="000000"/>
                  </a:gs>
                  <a:gs pos="20000">
                    <a:srgbClr val="000040"/>
                  </a:gs>
                  <a:gs pos="50000">
                    <a:srgbClr val="400040"/>
                  </a:gs>
                  <a:gs pos="75000">
                    <a:srgbClr val="8F0040"/>
                  </a:gs>
                  <a:gs pos="89999">
                    <a:srgbClr val="F27300"/>
                  </a:gs>
                  <a:gs pos="100000">
                    <a:srgbClr val="FFBF00"/>
                  </a:gs>
                </a:gsLst>
                <a:lin ang="2700000" scaled="0"/>
                <a:tileRect/>
              </a:gradFill>
              <a:effectLst>
                <a:reflection blurRad="12700" stA="28000" endPos="45000" dist="1000" dir="5400000" sy="-10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153" y="1499623"/>
            <a:ext cx="1002948" cy="592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2835" y="5943508"/>
            <a:ext cx="684789" cy="867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图片 5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458878" y="4639778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云形标注 17"/>
          <p:cNvSpPr/>
          <p:nvPr/>
        </p:nvSpPr>
        <p:spPr>
          <a:xfrm>
            <a:off x="2411760" y="4639778"/>
            <a:ext cx="2387866" cy="1231048"/>
          </a:xfrm>
          <a:prstGeom prst="cloudCallout">
            <a:avLst>
              <a:gd name="adj1" fmla="val -76605"/>
              <a:gd name="adj2" fmla="val 6468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2601482" y="4676687"/>
            <a:ext cx="24763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2400" dirty="0"/>
              <a:t>边听边想：课文讲了一件什么事？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4005064"/>
            <a:ext cx="6480720" cy="101566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32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800" b="1" dirty="0">
                <a:solidFill>
                  <a:srgbClr val="0000FF"/>
                </a:solidFill>
              </a:rPr>
              <a:t>本文用精炼的文字，为我们描绘了雷雨前、雷雨中、雷雨后的自然景象。</a:t>
            </a:r>
            <a:endParaRPr lang="zh-CN" altLang="en-US" sz="2800" b="1" dirty="0">
              <a:solidFill>
                <a:srgbClr val="0000FF"/>
              </a:solidFill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5299915" y="6100762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1389903" y="62579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0628" y="622935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5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63740" y="5216525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8203" y="6370637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4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113" y="5262563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课文早知道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/>
          <a:srcRect l="18342"/>
          <a:stretch>
            <a:fillRect/>
          </a:stretch>
        </p:blipFill>
        <p:spPr bwMode="auto">
          <a:xfrm>
            <a:off x="1285852" y="1556792"/>
            <a:ext cx="5820989" cy="1762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朗读指导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1476" y="1656244"/>
            <a:ext cx="66479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满天的乌云，黑沉沉地压下来。</a:t>
            </a:r>
            <a:endParaRPr lang="zh-CN" altLang="en-US" sz="36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711354"/>
            <a:ext cx="1002948" cy="592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云形标注 4"/>
          <p:cNvSpPr/>
          <p:nvPr/>
        </p:nvSpPr>
        <p:spPr>
          <a:xfrm>
            <a:off x="2860329" y="2680331"/>
            <a:ext cx="2387866" cy="1231048"/>
          </a:xfrm>
          <a:prstGeom prst="cloudCallout">
            <a:avLst>
              <a:gd name="adj1" fmla="val -76605"/>
              <a:gd name="adj2" fmla="val 6468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2921751" y="2885753"/>
            <a:ext cx="24763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先读词语，再读句子。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3203848" y="2204864"/>
            <a:ext cx="1296144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/>
          <p:cNvGrpSpPr/>
          <p:nvPr/>
        </p:nvGrpSpPr>
        <p:grpSpPr>
          <a:xfrm>
            <a:off x="4568809" y="3911379"/>
            <a:ext cx="3529993" cy="1041746"/>
            <a:chOff x="4248215" y="3885105"/>
            <a:chExt cx="3850589" cy="1068020"/>
          </a:xfrm>
        </p:grpSpPr>
        <p:pic>
          <p:nvPicPr>
            <p:cNvPr id="9218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28184" y="3885105"/>
              <a:ext cx="1870620" cy="10294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6" name="六角星 15"/>
            <p:cNvSpPr/>
            <p:nvPr/>
          </p:nvSpPr>
          <p:spPr>
            <a:xfrm>
              <a:off x="4248215" y="4028263"/>
              <a:ext cx="2123985" cy="924862"/>
            </a:xfrm>
            <a:prstGeom prst="star6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试一试</a:t>
              </a:r>
              <a:endPara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467544" y="5157192"/>
            <a:ext cx="84249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渐渐地，渐渐地，雷声小了，雨声也小了。</a:t>
            </a:r>
            <a:endParaRPr lang="zh-CN" altLang="en-US" sz="36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 flipV="1">
            <a:off x="611560" y="5805264"/>
            <a:ext cx="1224136" cy="2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2339752" y="5805264"/>
            <a:ext cx="1440160" cy="912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7452320" y="5733256"/>
            <a:ext cx="612165" cy="5762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5220072" y="5733256"/>
            <a:ext cx="720080" cy="8066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V="1">
            <a:off x="4932040" y="2204864"/>
            <a:ext cx="612165" cy="5762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重难点点拨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04815" y="836712"/>
            <a:ext cx="3877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雷雨前是什么景象？</a:t>
            </a:r>
            <a:endParaRPr lang="zh-CN" altLang="en-US" sz="32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5326953" y="606742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1407416" y="614680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38" y="5192996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7666" y="627538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5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31162" y="836712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65241" y="629311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圆角矩形 9"/>
          <p:cNvSpPr/>
          <p:nvPr/>
        </p:nvSpPr>
        <p:spPr>
          <a:xfrm>
            <a:off x="602584" y="4191679"/>
            <a:ext cx="2382199" cy="1148519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乌云黑沉沉地压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</a:t>
            </a:r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来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3059833" y="4653136"/>
            <a:ext cx="1512168" cy="18002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树叶一动不动</a:t>
            </a:r>
            <a:endParaRPr lang="en-US" altLang="zh-CN" sz="28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蝉一声也不叫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4860032" y="4869160"/>
            <a:ext cx="1789185" cy="88593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蜘蛛垂下来逃走了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83568" y="1421487"/>
            <a:ext cx="748883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黑沉沉、叶子一动不动、蝉一声不叫、树枝乱摆、蜘蛛垂下来、闪电越来越亮、雷声越来越响。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0421" y="2753119"/>
            <a:ext cx="2160000" cy="143856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843808" y="2924944"/>
            <a:ext cx="2160000" cy="1479773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148064" y="2780928"/>
            <a:ext cx="1440000" cy="173313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732240" y="2852936"/>
            <a:ext cx="2160000" cy="1695524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圆角矩形 18"/>
          <p:cNvSpPr/>
          <p:nvPr/>
        </p:nvSpPr>
        <p:spPr>
          <a:xfrm>
            <a:off x="6876256" y="4653136"/>
            <a:ext cx="1789185" cy="1656184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闪电越来越亮</a:t>
            </a:r>
            <a:endParaRPr lang="en-US" altLang="zh-CN" sz="28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雷声越来越响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4" grpId="0" animBg="1"/>
      <p:bldP spid="12" grpId="0"/>
      <p:bldP spid="1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云形标注 15"/>
          <p:cNvSpPr/>
          <p:nvPr/>
        </p:nvSpPr>
        <p:spPr>
          <a:xfrm>
            <a:off x="1812563" y="1007900"/>
            <a:ext cx="5616624" cy="1480318"/>
          </a:xfrm>
          <a:prstGeom prst="cloudCallout">
            <a:avLst>
              <a:gd name="adj1" fmla="val -76605"/>
              <a:gd name="adj2" fmla="val 6468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重难点点拨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18871" y="1269645"/>
            <a:ext cx="48245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雨中的景象是什么样子的？</a:t>
            </a:r>
            <a:endParaRPr lang="zh-CN" altLang="en-US" sz="32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09513" y="2652877"/>
            <a:ext cx="69127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什么都看不清。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 cstate="print"/>
          <a:srcRect b="12142"/>
          <a:stretch>
            <a:fillRect/>
          </a:stretch>
        </p:blipFill>
        <p:spPr bwMode="auto">
          <a:xfrm>
            <a:off x="5364088" y="3573016"/>
            <a:ext cx="2160000" cy="14507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3717032"/>
            <a:ext cx="2520000" cy="13079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1" name="矩形 10"/>
          <p:cNvSpPr/>
          <p:nvPr/>
        </p:nvSpPr>
        <p:spPr>
          <a:xfrm>
            <a:off x="899592" y="5301208"/>
            <a:ext cx="266429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哗，哗，哗，雨下起来了。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148064" y="5445224"/>
            <a:ext cx="266429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树啊，房子啊，都看不清了。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云形标注 15"/>
          <p:cNvSpPr/>
          <p:nvPr/>
        </p:nvSpPr>
        <p:spPr>
          <a:xfrm>
            <a:off x="2038973" y="971912"/>
            <a:ext cx="5900888" cy="1092400"/>
          </a:xfrm>
          <a:prstGeom prst="cloudCallout">
            <a:avLst>
              <a:gd name="adj1" fmla="val -76605"/>
              <a:gd name="adj2" fmla="val 6468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重难点点拨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90070" y="1203422"/>
            <a:ext cx="42883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雨后的情景是怎样的？</a:t>
            </a:r>
            <a:endParaRPr lang="zh-CN" altLang="en-US" sz="32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55576" y="2063750"/>
            <a:ext cx="77768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太阳出来了、彩虹挂在天上、蝉叫了、蜘蛛坐在网上、池塘里水满了、青蛙叫了。</a:t>
            </a:r>
            <a:endParaRPr lang="zh-CN" altLang="en-US" sz="32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23528" y="3356992"/>
            <a:ext cx="2520000" cy="122926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3284984"/>
            <a:ext cx="2160000" cy="143856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3212976"/>
            <a:ext cx="1440000" cy="1488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4941168"/>
            <a:ext cx="2160000" cy="143856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 cstate="print"/>
          <a:srcRect b="7864"/>
          <a:stretch>
            <a:fillRect/>
          </a:stretch>
        </p:blipFill>
        <p:spPr bwMode="auto">
          <a:xfrm>
            <a:off x="3275856" y="5013176"/>
            <a:ext cx="2160000" cy="127369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68144" y="4869160"/>
            <a:ext cx="2520000" cy="182605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词语积累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2" y="1772816"/>
            <a:ext cx="79789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10381" y="1243239"/>
            <a:ext cx="84249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拟声词：　</a:t>
            </a:r>
            <a:endParaRPr lang="en-US" altLang="zh-CN" sz="4000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哗，哗，哗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1560" y="3946072"/>
            <a:ext cx="799987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呼，呼，呼    嗡，嗡，嗡   </a:t>
            </a:r>
            <a:endParaRPr lang="en-US" altLang="zh-CN" sz="4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呱，呱，呱</a:t>
            </a:r>
            <a:r>
              <a:rPr lang="en-US" altLang="zh-CN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09650" y="3054754"/>
            <a:ext cx="17235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拓展：</a:t>
            </a:r>
            <a:endParaRPr lang="zh-CN" altLang="en-US" sz="40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1382713" y="625316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13" y="5262563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3438" y="622458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5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56550" y="5211763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云形标注 6"/>
          <p:cNvSpPr/>
          <p:nvPr/>
        </p:nvSpPr>
        <p:spPr>
          <a:xfrm>
            <a:off x="4788024" y="2136619"/>
            <a:ext cx="3866085" cy="2295824"/>
          </a:xfrm>
          <a:prstGeom prst="cloudCallout">
            <a:avLst>
              <a:gd name="adj1" fmla="val -28717"/>
              <a:gd name="adj2" fmla="val 72334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12"/>
          <p:cNvSpPr txBox="1">
            <a:spLocks noChangeArrowheads="1"/>
          </p:cNvSpPr>
          <p:nvPr/>
        </p:nvSpPr>
        <p:spPr bwMode="auto">
          <a:xfrm>
            <a:off x="1097756" y="116632"/>
            <a:ext cx="1962076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新课导入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7973" y="1168911"/>
            <a:ext cx="78105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179023" y="2328816"/>
            <a:ext cx="299337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六月的天，孩子的脸，说变就变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夏天里的雷雨会是怎样的情景呢？今天让我们走进课文领略一下。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7436" y="1511123"/>
            <a:ext cx="404813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311911"/>
            <a:ext cx="2789466" cy="2734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词语积累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84956" y="1174304"/>
            <a:ext cx="797890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新词：　</a:t>
            </a:r>
            <a:endParaRPr lang="en-US" altLang="zh-CN" sz="4000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　雷雨  乌云  黑沉沉  压下来  树枝  垂下来   窗户  迎面  扑来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好句：</a:t>
            </a:r>
            <a:endParaRPr lang="en-US" altLang="zh-CN" sz="4000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一只蜘蛛从网上垂下来，逃走了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5326952" y="617855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1407415" y="62579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37" y="5304121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7665" y="63865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5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90777" y="5292127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65240" y="640424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课堂小结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08519" y="1269876"/>
            <a:ext cx="7978906" cy="236988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通过朗读，我们了解了雷雨前、雷雨中和雷雨后的景象。仿佛呼吸到了清新的空气，看到了迷人的彩虹，听到了青蛙欢快的叫声。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5326952" y="605818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1407415" y="62579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0903" y="5292127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7665" y="63865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5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90777" y="5292127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50965" y="63690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云形标注 9"/>
          <p:cNvSpPr/>
          <p:nvPr/>
        </p:nvSpPr>
        <p:spPr>
          <a:xfrm>
            <a:off x="1705396" y="4725144"/>
            <a:ext cx="3092576" cy="945680"/>
          </a:xfrm>
          <a:prstGeom prst="cloudCallout">
            <a:avLst>
              <a:gd name="adj1" fmla="val -76605"/>
              <a:gd name="adj2" fmla="val 6468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我还积累了很多词语。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板书设计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59632" y="1988840"/>
            <a:ext cx="1728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雷雨前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331640" y="4293096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雷雨中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76056" y="1988840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黑沉沉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220072" y="3284984"/>
            <a:ext cx="19880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闪电、雷声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14"/>
          <p:cNvSpPr txBox="1"/>
          <p:nvPr/>
        </p:nvSpPr>
        <p:spPr>
          <a:xfrm>
            <a:off x="1259632" y="5517232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雷雨后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14"/>
          <p:cNvSpPr txBox="1"/>
          <p:nvPr/>
        </p:nvSpPr>
        <p:spPr>
          <a:xfrm>
            <a:off x="5436732" y="5529417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彩虹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483768" y="908720"/>
            <a:ext cx="4299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雷雨</a:t>
            </a:r>
            <a:endParaRPr lang="zh-CN" altLang="en-US" sz="32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843808" y="1628800"/>
            <a:ext cx="1800000" cy="1350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31" name="TextBox 14"/>
          <p:cNvSpPr txBox="1"/>
          <p:nvPr/>
        </p:nvSpPr>
        <p:spPr>
          <a:xfrm>
            <a:off x="5220072" y="4485070"/>
            <a:ext cx="19880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哗，哗，哗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3140968"/>
            <a:ext cx="1800000" cy="936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4149080"/>
            <a:ext cx="1800000" cy="11952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59832" y="5373216"/>
            <a:ext cx="1800000" cy="11988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6" grpId="0"/>
      <p:bldP spid="18" grpId="0"/>
      <p:bldP spid="23" grpId="0"/>
      <p:bldP spid="25" grpId="0"/>
      <p:bldP spid="3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拓展延伸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3505" y="1560005"/>
            <a:ext cx="8227097" cy="341632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dirty="0"/>
              <a:t> </a:t>
            </a:r>
            <a:r>
              <a:rPr lang="zh-CN" altLang="en-US" sz="36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描绘雷雨的词语</a:t>
            </a:r>
            <a:endParaRPr lang="en-US" altLang="zh-CN" sz="3600" b="1" dirty="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电闪雷鸣 闷雷低沉 雷声滚滚 </a:t>
            </a: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雷雨交加 雷声轰鸣 大雨倾盆</a:t>
            </a: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狂风暴雨  大雨如注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5326952" y="6040721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1407415" y="62579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37" y="5304121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7665" y="63865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5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90777" y="5292127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65240" y="640424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拓展延伸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1123831"/>
            <a:ext cx="7978906" cy="70788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描绘雨的诗句</a:t>
            </a:r>
            <a:endParaRPr lang="en-US" altLang="zh-CN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5326952" y="606973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1734912" y="620695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0903" y="5264530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37540" y="634665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5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90777" y="5292127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65240" y="640424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/>
          <p:cNvSpPr/>
          <p:nvPr/>
        </p:nvSpPr>
        <p:spPr>
          <a:xfrm>
            <a:off x="683568" y="2319620"/>
            <a:ext cx="80648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柳外轻雷池上雨，雨声滴碎荷声。</a:t>
            </a:r>
            <a:r>
              <a:rPr lang="zh-CN" altLang="en-US" dirty="0">
                <a:solidFill>
                  <a:srgbClr val="6666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 </a:t>
            </a:r>
            <a:r>
              <a:rPr lang="en-US" altLang="zh-CN" dirty="0">
                <a:solidFill>
                  <a:srgbClr val="6666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 </a:t>
            </a:r>
            <a:r>
              <a:rPr lang="zh-CN" altLang="en-US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7"/>
              </a:rPr>
              <a:t>欧阳修</a:t>
            </a:r>
            <a:r>
              <a:rPr lang="en-US" altLang="zh-CN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7"/>
              </a:rPr>
              <a:t>《</a:t>
            </a:r>
            <a:r>
              <a:rPr lang="zh-CN" altLang="en-US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7"/>
              </a:rPr>
              <a:t>临江仙</a:t>
            </a:r>
            <a:r>
              <a:rPr lang="en-US" altLang="zh-CN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7"/>
              </a:rPr>
              <a:t>·</a:t>
            </a:r>
            <a:r>
              <a:rPr lang="zh-CN" altLang="en-US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7"/>
              </a:rPr>
              <a:t>柳外轻雷池上雨</a:t>
            </a:r>
            <a:r>
              <a:rPr lang="en-US" altLang="zh-CN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7"/>
              </a:rPr>
              <a:t>》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21900" y="2943115"/>
            <a:ext cx="65215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雷向池中兴雨泽，鸟於窗外奏萧韶。</a:t>
            </a:r>
            <a:r>
              <a:rPr lang="zh-CN" altLang="en-US" dirty="0">
                <a:solidFill>
                  <a:srgbClr val="6666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 </a:t>
            </a:r>
            <a:r>
              <a:rPr lang="en-US" altLang="zh-CN" dirty="0">
                <a:solidFill>
                  <a:srgbClr val="6666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 </a:t>
            </a:r>
            <a:r>
              <a:rPr lang="zh-CN" altLang="en-US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8"/>
              </a:rPr>
              <a:t>黄庭坚</a:t>
            </a:r>
            <a:r>
              <a:rPr lang="en-US" altLang="zh-CN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8"/>
              </a:rPr>
              <a:t>《</a:t>
            </a:r>
            <a:r>
              <a:rPr lang="zh-CN" altLang="en-US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8"/>
              </a:rPr>
              <a:t>衡山</a:t>
            </a:r>
            <a:r>
              <a:rPr lang="en-US" altLang="zh-CN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8"/>
              </a:rPr>
              <a:t>》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32197" y="3592118"/>
            <a:ext cx="69090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一声雷送晓来雨，百和香凝栏里花。</a:t>
            </a:r>
            <a:r>
              <a:rPr lang="zh-CN" altLang="en-US" dirty="0">
                <a:solidFill>
                  <a:srgbClr val="6666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 </a:t>
            </a:r>
            <a:r>
              <a:rPr lang="en-US" altLang="zh-CN" dirty="0">
                <a:solidFill>
                  <a:srgbClr val="6666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 </a:t>
            </a:r>
            <a:r>
              <a:rPr lang="zh-CN" altLang="en-US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9"/>
              </a:rPr>
              <a:t>曹勋</a:t>
            </a:r>
            <a:r>
              <a:rPr lang="en-US" altLang="zh-CN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9"/>
              </a:rPr>
              <a:t>《</a:t>
            </a:r>
            <a:r>
              <a:rPr lang="zh-CN" altLang="en-US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9"/>
              </a:rPr>
              <a:t>春晚五首</a:t>
            </a:r>
            <a:r>
              <a:rPr lang="en-US" altLang="zh-CN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9"/>
              </a:rPr>
              <a:t>》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" grpId="0"/>
      <p:bldP spid="13" grpId="0"/>
      <p:bldP spid="1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课堂作业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65383" y="1484784"/>
            <a:ext cx="7978906" cy="424731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/>
              <a:t>　</a:t>
            </a: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比一比，再组词。</a:t>
            </a: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雷（雷雨）雪（大雪）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乌（　　）鸟（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）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扑（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）补（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）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黑（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）里（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）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5326952" y="6040721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1407415" y="62579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37" y="5304121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7665" y="63865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5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90777" y="5195888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48297" y="6381573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云形标注 9"/>
          <p:cNvSpPr/>
          <p:nvPr/>
        </p:nvSpPr>
        <p:spPr>
          <a:xfrm>
            <a:off x="5580112" y="3356992"/>
            <a:ext cx="3076901" cy="1656184"/>
          </a:xfrm>
          <a:prstGeom prst="cloudCallout">
            <a:avLst>
              <a:gd name="adj1" fmla="val -24443"/>
              <a:gd name="adj2" fmla="val -7367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用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形近字辨析的方法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可以巩固所学的生字。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109154" y="2206653"/>
            <a:ext cx="1665879" cy="1227642"/>
            <a:chOff x="1835696" y="5616071"/>
            <a:chExt cx="1665879" cy="1227642"/>
          </a:xfrm>
        </p:grpSpPr>
        <p:pic>
          <p:nvPicPr>
            <p:cNvPr id="15" name="Picture 4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5616071"/>
              <a:ext cx="1610357" cy="12276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6" name="TextBox 15"/>
            <p:cNvSpPr txBox="1"/>
            <p:nvPr/>
          </p:nvSpPr>
          <p:spPr>
            <a:xfrm>
              <a:off x="2021880" y="5884137"/>
              <a:ext cx="147969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识字小方法</a:t>
              </a:r>
              <a:endParaRPr lang="zh-CN" altLang="en-US" sz="1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2040033" y="3254499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乌云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355976" y="3284984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小鸟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063154" y="4077072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扑去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355976" y="4077072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补充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064789" y="4875803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黑云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355976" y="4869160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里面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  <p:bldP spid="11" grpId="0"/>
      <p:bldP spid="17" grpId="0"/>
      <p:bldP spid="18" grpId="0"/>
      <p:bldP spid="19" grpId="0"/>
      <p:bldP spid="20" grpId="0"/>
      <p:bldP spid="2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课堂作业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1560" y="1372324"/>
            <a:ext cx="7978906" cy="397031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/>
              <a:t>　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填一填。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/>
              <a:t>　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满天的乌云，黑沉沉地（        ）。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一只蜘蛛从网上（       ），逃走了。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一条彩虹（         ）。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24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5326952" y="6040721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1407415" y="62579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37" y="5304121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7665" y="63865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5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90777" y="5195888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48297" y="6381573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3707904" y="2996952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垂下来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6"/>
          <p:cNvSpPr txBox="1"/>
          <p:nvPr/>
        </p:nvSpPr>
        <p:spPr>
          <a:xfrm>
            <a:off x="4572000" y="2420888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压下来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6"/>
          <p:cNvSpPr txBox="1"/>
          <p:nvPr/>
        </p:nvSpPr>
        <p:spPr>
          <a:xfrm>
            <a:off x="2717889" y="3645024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挂在天空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7" grpId="0"/>
      <p:bldP spid="13" grpId="0"/>
      <p:bldP spid="1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1382713" y="625316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图片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13" y="5262563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3438" y="622458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图片 5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56550" y="5211763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6" name="矩形 355"/>
          <p:cNvSpPr/>
          <p:nvPr/>
        </p:nvSpPr>
        <p:spPr>
          <a:xfrm>
            <a:off x="1528995" y="2005279"/>
            <a:ext cx="5388479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谢谢您的观看和支持</a:t>
            </a:r>
            <a:endParaRPr lang="en-US" altLang="zh-CN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57" name="图片 356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47925" y="2909888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2"/>
          <p:cNvSpPr txBox="1">
            <a:spLocks noChangeArrowheads="1"/>
          </p:cNvSpPr>
          <p:nvPr/>
        </p:nvSpPr>
        <p:spPr bwMode="auto">
          <a:xfrm>
            <a:off x="1097007" y="128729"/>
            <a:ext cx="4331812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资料宝袋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7411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1382713" y="625316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图片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8488" y="5275792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图片 5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56550" y="4916487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6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3819370" y="1167244"/>
            <a:ext cx="2065938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   雷雨</a:t>
            </a:r>
            <a:endParaRPr lang="zh-CN" altLang="en-US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云形标注 2"/>
          <p:cNvSpPr/>
          <p:nvPr/>
        </p:nvSpPr>
        <p:spPr>
          <a:xfrm>
            <a:off x="1809939" y="4365104"/>
            <a:ext cx="2980930" cy="1368152"/>
          </a:xfrm>
          <a:prstGeom prst="cloudCallout">
            <a:avLst>
              <a:gd name="adj1" fmla="val -52183"/>
              <a:gd name="adj2" fmla="val 79626"/>
            </a:avLst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79712" y="4437112"/>
            <a:ext cx="2855973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雷雨是一种伴有雷电的阵雨现象。产生于雷暴积雨云下。表现为大规模的云层运动，比阵雨要剧烈的多，还伴有放电现象，常见于夏季。</a:t>
            </a:r>
            <a:endParaRPr lang="zh-CN" altLang="en-US" sz="16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9552" y="1988840"/>
            <a:ext cx="2880000" cy="21386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364088" y="2132856"/>
            <a:ext cx="2880000" cy="179650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2"/>
          <p:cNvSpPr txBox="1">
            <a:spLocks noChangeArrowheads="1"/>
          </p:cNvSpPr>
          <p:nvPr/>
        </p:nvSpPr>
        <p:spPr bwMode="auto">
          <a:xfrm>
            <a:off x="1097007" y="128729"/>
            <a:ext cx="4331812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资料宝袋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7411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1382713" y="625316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图片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8488" y="5275792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图片 5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56550" y="4916487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6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395536" y="908720"/>
            <a:ext cx="2065938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   彩虹</a:t>
            </a:r>
            <a:endParaRPr lang="zh-CN" altLang="en-US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44008" y="2708920"/>
            <a:ext cx="285597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彩虹，又称天虹，简称为“虹”，是气象中的一种光学现象。当太阳光照射到空气中的水滴时，光线被折射及反射，在天空上形成拱形的七彩光谱，雨后常见。</a:t>
            </a:r>
            <a:endParaRPr lang="zh-CN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3568" y="2132856"/>
            <a:ext cx="3600000" cy="23904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文本框 12"/>
          <p:cNvSpPr txBox="1">
            <a:spLocks noChangeArrowheads="1"/>
          </p:cNvSpPr>
          <p:nvPr/>
        </p:nvSpPr>
        <p:spPr bwMode="auto">
          <a:xfrm>
            <a:off x="1098227" y="135755"/>
            <a:ext cx="4331812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字词乐园</a:t>
            </a:r>
            <a:r>
              <a:rPr lang="en-US" altLang="zh-CN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-</a:t>
            </a: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会写字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39331" y="1581538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吃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34531" y="808029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léi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40947" y="994363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40947" y="2204864"/>
            <a:ext cx="30267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雷雨  雷电  雷声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55178" y="2636912"/>
            <a:ext cx="37050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田上下雨。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16461" y="1474287"/>
            <a:ext cx="5976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“雨”宽而扁，竖在竖中线上。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15003" y="4015899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叫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230402" y="3230199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wū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902230" y="3443768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902230" y="4653136"/>
            <a:ext cx="30107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乌云  乌鸦  乌黑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916460" y="5013176"/>
            <a:ext cx="39597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“鸟”的眼丢了。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877744" y="3923692"/>
            <a:ext cx="5976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竖折折钩的第一折要宽，在横中线下方，最后一笔横稍长。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9" name="直接连接符 6"/>
          <p:cNvCxnSpPr/>
          <p:nvPr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1" name="组合 30"/>
          <p:cNvGrpSpPr/>
          <p:nvPr/>
        </p:nvGrpSpPr>
        <p:grpSpPr>
          <a:xfrm>
            <a:off x="1129072" y="3958918"/>
            <a:ext cx="1511802" cy="1486306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2" name="矩形 3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>
              <a:stCxn id="32" idx="1"/>
              <a:endCxn id="3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32" idx="0"/>
              <a:endCxn id="3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1169677" y="3846748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乌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096630" y="1565267"/>
            <a:ext cx="1544244" cy="1428268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171808" y="1391004"/>
            <a:ext cx="1227942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雷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1835696" y="5657742"/>
            <a:ext cx="5330062" cy="1227642"/>
            <a:chOff x="1835696" y="5616071"/>
            <a:chExt cx="5330062" cy="1227642"/>
          </a:xfrm>
        </p:grpSpPr>
        <p:sp>
          <p:nvSpPr>
            <p:cNvPr id="42" name="云形 41"/>
            <p:cNvSpPr/>
            <p:nvPr/>
          </p:nvSpPr>
          <p:spPr>
            <a:xfrm>
              <a:off x="3705235" y="5702300"/>
              <a:ext cx="3387045" cy="880269"/>
            </a:xfrm>
            <a:prstGeom prst="cloud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631756" y="5819268"/>
              <a:ext cx="35340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　　</a:t>
              </a:r>
              <a:r>
                <a:rPr lang="zh-CN" altLang="en-US" b="1" dirty="0" smtClean="0"/>
                <a:t>减一减识记：</a:t>
              </a:r>
              <a:r>
                <a:rPr lang="zh-CN" altLang="en-US" b="1" dirty="0" smtClean="0">
                  <a:solidFill>
                    <a:srgbClr val="FF0000"/>
                  </a:solidFill>
                </a:rPr>
                <a:t>鸟</a:t>
              </a:r>
              <a:r>
                <a:rPr lang="en-US" altLang="zh-CN" b="1" dirty="0" smtClean="0">
                  <a:solidFill>
                    <a:srgbClr val="FF0000"/>
                  </a:solidFill>
                </a:rPr>
                <a:t>—</a:t>
              </a:r>
              <a:r>
                <a:rPr lang="zh-CN" altLang="en-US" b="1" dirty="0" smtClean="0">
                  <a:solidFill>
                    <a:srgbClr val="FF0000"/>
                  </a:solidFill>
                </a:rPr>
                <a:t>丶＝乌</a:t>
              </a:r>
              <a:r>
                <a:rPr lang="zh-CN" altLang="en-US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1835696" y="5616071"/>
              <a:ext cx="1665879" cy="1227642"/>
              <a:chOff x="1835696" y="5616071"/>
              <a:chExt cx="1665879" cy="1227642"/>
            </a:xfrm>
          </p:grpSpPr>
          <p:pic>
            <p:nvPicPr>
              <p:cNvPr id="45" name="Picture 4"/>
              <p:cNvPicPr>
                <a:picLocks noChangeAspect="1" noChangeArrowheads="1"/>
              </p:cNvPicPr>
              <p:nvPr/>
            </p:nvPicPr>
            <p:blipFill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35696" y="5616071"/>
                <a:ext cx="1610357" cy="12276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46" name="TextBox 45"/>
              <p:cNvSpPr txBox="1"/>
              <p:nvPr/>
            </p:nvSpPr>
            <p:spPr>
              <a:xfrm>
                <a:off x="2021880" y="5884137"/>
                <a:ext cx="147969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 smtClean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识字小方法</a:t>
                </a:r>
                <a:endParaRPr lang="zh-CN" altLang="en-US" sz="1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</p:grpSp>
      </p:grpSp>
      <p:sp>
        <p:nvSpPr>
          <p:cNvPr id="47" name="TextBox 46"/>
          <p:cNvSpPr txBox="1"/>
          <p:nvPr/>
        </p:nvSpPr>
        <p:spPr>
          <a:xfrm>
            <a:off x="2981288" y="3068960"/>
            <a:ext cx="4831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造句：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夏天我们要做好预防雷电的工作。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915816" y="5373216"/>
            <a:ext cx="44644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造句：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转眼间，乌云密布，狂风大作。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/>
      <p:bldP spid="35" grpId="0"/>
      <p:bldP spid="4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文本框 12"/>
          <p:cNvSpPr txBox="1">
            <a:spLocks noChangeArrowheads="1"/>
          </p:cNvSpPr>
          <p:nvPr/>
        </p:nvSpPr>
        <p:spPr bwMode="auto">
          <a:xfrm>
            <a:off x="1098227" y="135755"/>
            <a:ext cx="4331812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字词乐园</a:t>
            </a:r>
            <a:r>
              <a:rPr lang="en-US" altLang="zh-CN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-</a:t>
            </a: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会写字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39331" y="1581538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吃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87624" y="764704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hēi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40947" y="994363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40947" y="2060848"/>
            <a:ext cx="40366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黑压压  黑云  黑色  黑夜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55178" y="2492896"/>
            <a:ext cx="39210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平乱方始马蹄疾。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16461" y="1474287"/>
            <a:ext cx="5976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中部两横稍短长度不一，竖在竖中线上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，“灬”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分布均匀。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15003" y="4015899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叫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547664" y="3212976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yā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902230" y="3443768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902230" y="4509120"/>
            <a:ext cx="32672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黑压压  压到  压迫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916460" y="4797152"/>
            <a:ext cx="39597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十一点进厂。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877744" y="3923692"/>
            <a:ext cx="5976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“厂”笔画舒展，里面的第一横在横中线上，最后一笔是点。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9" name="直接连接符 6"/>
          <p:cNvCxnSpPr/>
          <p:nvPr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1" name="组合 30"/>
          <p:cNvGrpSpPr/>
          <p:nvPr/>
        </p:nvGrpSpPr>
        <p:grpSpPr>
          <a:xfrm>
            <a:off x="1129072" y="3958918"/>
            <a:ext cx="1511802" cy="1486306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2" name="矩形 3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>
              <a:stCxn id="32" idx="1"/>
              <a:endCxn id="3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32" idx="0"/>
              <a:endCxn id="3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1169677" y="3846748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压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096630" y="1565267"/>
            <a:ext cx="1544244" cy="1428268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171808" y="1391004"/>
            <a:ext cx="1227942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黑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1835696" y="5616071"/>
            <a:ext cx="5330062" cy="1227642"/>
            <a:chOff x="1835696" y="5616071"/>
            <a:chExt cx="5330062" cy="1227642"/>
          </a:xfrm>
        </p:grpSpPr>
        <p:sp>
          <p:nvSpPr>
            <p:cNvPr id="42" name="云形 41"/>
            <p:cNvSpPr/>
            <p:nvPr/>
          </p:nvSpPr>
          <p:spPr>
            <a:xfrm>
              <a:off x="3705235" y="5702300"/>
              <a:ext cx="3387045" cy="880269"/>
            </a:xfrm>
            <a:prstGeom prst="cloud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631756" y="5819268"/>
              <a:ext cx="353400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　　</a:t>
              </a:r>
              <a:r>
                <a:rPr lang="zh-CN" altLang="en-US" b="1" dirty="0" smtClean="0"/>
                <a:t>字理识记：</a:t>
              </a:r>
              <a:r>
                <a:rPr lang="zh-CN" altLang="en-US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“黑”的下部是点燃的火苗，上部是灶台，中间是飞扬的灰尘。</a:t>
              </a:r>
              <a:endPara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1835696" y="5616071"/>
              <a:ext cx="1665879" cy="1227642"/>
              <a:chOff x="1835696" y="5616071"/>
              <a:chExt cx="1665879" cy="1227642"/>
            </a:xfrm>
          </p:grpSpPr>
          <p:pic>
            <p:nvPicPr>
              <p:cNvPr id="45" name="Picture 4"/>
              <p:cNvPicPr>
                <a:picLocks noChangeAspect="1" noChangeArrowheads="1"/>
              </p:cNvPicPr>
              <p:nvPr/>
            </p:nvPicPr>
            <p:blipFill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35696" y="5616071"/>
                <a:ext cx="1610357" cy="12276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46" name="TextBox 45"/>
              <p:cNvSpPr txBox="1"/>
              <p:nvPr/>
            </p:nvSpPr>
            <p:spPr>
              <a:xfrm>
                <a:off x="2021880" y="5884137"/>
                <a:ext cx="147969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 smtClean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识字小方法</a:t>
                </a:r>
                <a:endParaRPr lang="zh-CN" altLang="en-US" sz="1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</p:grpSp>
      </p:grpSp>
      <p:sp>
        <p:nvSpPr>
          <p:cNvPr id="47" name="TextBox 46"/>
          <p:cNvSpPr txBox="1"/>
          <p:nvPr/>
        </p:nvSpPr>
        <p:spPr>
          <a:xfrm>
            <a:off x="2915816" y="2924944"/>
            <a:ext cx="468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造句：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他喜欢穿黑色的衣服。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915816" y="5229200"/>
            <a:ext cx="39597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造句：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他不小心压倒了一株小草。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/>
      <p:bldP spid="35" grpId="0"/>
      <p:bldP spid="4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文本框 12"/>
          <p:cNvSpPr txBox="1">
            <a:spLocks noChangeArrowheads="1"/>
          </p:cNvSpPr>
          <p:nvPr/>
        </p:nvSpPr>
        <p:spPr bwMode="auto">
          <a:xfrm>
            <a:off x="1098227" y="135755"/>
            <a:ext cx="4331812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字词乐园</a:t>
            </a:r>
            <a:r>
              <a:rPr lang="en-US" altLang="zh-CN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-</a:t>
            </a: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会写字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15003" y="4015899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叫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326780" y="3232299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chuí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902230" y="3443768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902230" y="4581128"/>
            <a:ext cx="32672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垂下来  垂直  垂落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916460" y="4869160"/>
            <a:ext cx="39597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曲中日行千里间。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877744" y="3923692"/>
            <a:ext cx="5976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中间竖在竖中线上，四横长短不一，第三横最长。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9" name="直接连接符 6"/>
          <p:cNvCxnSpPr/>
          <p:nvPr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1" name="组合 30"/>
          <p:cNvGrpSpPr/>
          <p:nvPr/>
        </p:nvGrpSpPr>
        <p:grpSpPr>
          <a:xfrm>
            <a:off x="1129072" y="3958918"/>
            <a:ext cx="1511802" cy="1486306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2" name="矩形 3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>
              <a:stCxn id="32" idx="1"/>
              <a:endCxn id="3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32" idx="0"/>
              <a:endCxn id="3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1169677" y="3846748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垂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1835696" y="5616071"/>
            <a:ext cx="5330062" cy="1227642"/>
            <a:chOff x="1835696" y="5616071"/>
            <a:chExt cx="5330062" cy="1227642"/>
          </a:xfrm>
        </p:grpSpPr>
        <p:sp>
          <p:nvSpPr>
            <p:cNvPr id="42" name="云形 41"/>
            <p:cNvSpPr/>
            <p:nvPr/>
          </p:nvSpPr>
          <p:spPr>
            <a:xfrm>
              <a:off x="3705235" y="5702300"/>
              <a:ext cx="3387045" cy="880269"/>
            </a:xfrm>
            <a:prstGeom prst="cloud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631756" y="5819268"/>
              <a:ext cx="35340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　</a:t>
              </a:r>
              <a:endPara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1835696" y="5616071"/>
              <a:ext cx="1665879" cy="1227642"/>
              <a:chOff x="1835696" y="5616071"/>
              <a:chExt cx="1665879" cy="1227642"/>
            </a:xfrm>
          </p:grpSpPr>
          <p:pic>
            <p:nvPicPr>
              <p:cNvPr id="45" name="Picture 4"/>
              <p:cNvPicPr>
                <a:picLocks noChangeAspect="1" noChangeArrowheads="1"/>
              </p:cNvPicPr>
              <p:nvPr/>
            </p:nvPicPr>
            <p:blipFill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35696" y="5616071"/>
                <a:ext cx="1610357" cy="12276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46" name="TextBox 45"/>
              <p:cNvSpPr txBox="1"/>
              <p:nvPr/>
            </p:nvSpPr>
            <p:spPr>
              <a:xfrm>
                <a:off x="2021880" y="5884137"/>
                <a:ext cx="147969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 smtClean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识字小方法</a:t>
                </a:r>
                <a:endParaRPr lang="zh-CN" altLang="en-US" sz="1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</p:grpSp>
      </p:grpSp>
      <p:sp>
        <p:nvSpPr>
          <p:cNvPr id="48" name="TextBox 47"/>
          <p:cNvSpPr txBox="1"/>
          <p:nvPr/>
        </p:nvSpPr>
        <p:spPr>
          <a:xfrm>
            <a:off x="2915816" y="5229200"/>
            <a:ext cx="39597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造句：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小球垂直落下来。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139331" y="1581538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吃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940947" y="2132856"/>
            <a:ext cx="37802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扑倒  扑面而来  扑过来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955178" y="2492896"/>
            <a:ext cx="32468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“扌”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边站一“卜”。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2" name="组合 35"/>
          <p:cNvGrpSpPr/>
          <p:nvPr/>
        </p:nvGrpSpPr>
        <p:grpSpPr>
          <a:xfrm>
            <a:off x="1096630" y="1565267"/>
            <a:ext cx="1544244" cy="1428268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53" name="矩形 52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4" name="直接连接符 53"/>
            <p:cNvCxnSpPr>
              <a:stCxn id="53" idx="1"/>
              <a:endCxn id="53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>
              <a:stCxn id="53" idx="0"/>
              <a:endCxn id="53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6" name="TextBox 23"/>
          <p:cNvSpPr txBox="1">
            <a:spLocks noChangeArrowheads="1"/>
          </p:cNvSpPr>
          <p:nvPr/>
        </p:nvSpPr>
        <p:spPr bwMode="auto">
          <a:xfrm>
            <a:off x="1171808" y="1391004"/>
            <a:ext cx="1227942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扑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2987824" y="2924944"/>
            <a:ext cx="50405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造句：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一阵凉风扑面而来。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2940947" y="994363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2916461" y="1474287"/>
            <a:ext cx="5976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左右同宽分在竖中线两侧，“卜”的竖是垂露竖。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1493506" y="808029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smtClean="0">
                <a:latin typeface="+mn-ea"/>
                <a:ea typeface="+mn-ea"/>
              </a:rPr>
              <a:t>pū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960762" y="574126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b="1" dirty="0"/>
              <a:t>偏旁识记：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“扑”表示和</a:t>
            </a:r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手</a:t>
            </a:r>
            <a:endParaRPr lang="en-US" altLang="zh-CN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有关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的动作，所以是扌字旁。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35" grpId="0"/>
      <p:bldP spid="56" grpId="0"/>
      <p:bldP spid="6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文本框 12"/>
          <p:cNvSpPr txBox="1">
            <a:spLocks noChangeArrowheads="1"/>
          </p:cNvSpPr>
          <p:nvPr/>
        </p:nvSpPr>
        <p:spPr bwMode="auto">
          <a:xfrm>
            <a:off x="1098227" y="135755"/>
            <a:ext cx="4331812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字词乐园</a:t>
            </a:r>
            <a:r>
              <a:rPr lang="en-US" altLang="zh-CN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-</a:t>
            </a: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会写字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39331" y="1581538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吃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93506" y="808029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hù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40947" y="994363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40947" y="2132856"/>
            <a:ext cx="30107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窗户  门户  户口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55178" y="2492896"/>
            <a:ext cx="32468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层云散尽孤星浮 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843808" y="1484784"/>
            <a:ext cx="5976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略扁，撇画舒展。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15003" y="4015899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叫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330344" y="3246154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yíng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902230" y="3443768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902230" y="4509120"/>
            <a:ext cx="22413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迎接  欢迎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916460" y="4869160"/>
            <a:ext cx="39597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一“卬”在“辶”上。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877744" y="3923692"/>
            <a:ext cx="5976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“卬”略窄，“辶”的捺画舒展。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9" name="直接连接符 6"/>
          <p:cNvCxnSpPr/>
          <p:nvPr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1" name="组合 30"/>
          <p:cNvGrpSpPr/>
          <p:nvPr/>
        </p:nvGrpSpPr>
        <p:grpSpPr>
          <a:xfrm>
            <a:off x="1129072" y="3958918"/>
            <a:ext cx="1511802" cy="1486306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2" name="矩形 3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>
              <a:stCxn id="32" idx="1"/>
              <a:endCxn id="3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32" idx="0"/>
              <a:endCxn id="3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1169677" y="3846748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迎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096630" y="1565267"/>
            <a:ext cx="1544244" cy="1428268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171808" y="1391004"/>
            <a:ext cx="1227942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户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1835696" y="5616071"/>
            <a:ext cx="5330062" cy="1227642"/>
            <a:chOff x="1835696" y="5616071"/>
            <a:chExt cx="5330062" cy="1227642"/>
          </a:xfrm>
        </p:grpSpPr>
        <p:sp>
          <p:nvSpPr>
            <p:cNvPr id="42" name="云形 41"/>
            <p:cNvSpPr/>
            <p:nvPr/>
          </p:nvSpPr>
          <p:spPr>
            <a:xfrm>
              <a:off x="3705235" y="5702300"/>
              <a:ext cx="3387045" cy="880269"/>
            </a:xfrm>
            <a:prstGeom prst="cloud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631756" y="5819268"/>
              <a:ext cx="353400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　　</a:t>
              </a:r>
              <a:r>
                <a:rPr lang="zh-CN" altLang="en-US" b="1" dirty="0" smtClean="0"/>
                <a:t>偏旁识记：</a:t>
              </a:r>
              <a:r>
                <a:rPr lang="zh-CN" altLang="en-US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“迎”的意思是对着走来，所以是辶字旁。</a:t>
              </a:r>
              <a:endPara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1835696" y="5616071"/>
              <a:ext cx="1665879" cy="1227642"/>
              <a:chOff x="1835696" y="5616071"/>
              <a:chExt cx="1665879" cy="1227642"/>
            </a:xfrm>
          </p:grpSpPr>
          <p:pic>
            <p:nvPicPr>
              <p:cNvPr id="45" name="Picture 4"/>
              <p:cNvPicPr>
                <a:picLocks noChangeAspect="1" noChangeArrowheads="1"/>
              </p:cNvPicPr>
              <p:nvPr/>
            </p:nvPicPr>
            <p:blipFill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35696" y="5616071"/>
                <a:ext cx="1610357" cy="12276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46" name="TextBox 45"/>
              <p:cNvSpPr txBox="1"/>
              <p:nvPr/>
            </p:nvSpPr>
            <p:spPr>
              <a:xfrm>
                <a:off x="2021880" y="5884137"/>
                <a:ext cx="147969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 smtClean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识字小方法</a:t>
                </a:r>
                <a:endParaRPr lang="zh-CN" altLang="en-US" sz="1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</p:grpSp>
      </p:grpSp>
      <p:sp>
        <p:nvSpPr>
          <p:cNvPr id="47" name="TextBox 46"/>
          <p:cNvSpPr txBox="1"/>
          <p:nvPr/>
        </p:nvSpPr>
        <p:spPr>
          <a:xfrm>
            <a:off x="2987824" y="2924944"/>
            <a:ext cx="50405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造句：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放学前要关好教室的窗户。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915816" y="5229200"/>
            <a:ext cx="39597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造句：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我们欢迎新同学的到来。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11960" y="1628800"/>
            <a:ext cx="285750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/>
      <p:bldP spid="35" grpId="0"/>
      <p:bldP spid="4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57598" y="604996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文本框 12"/>
          <p:cNvSpPr txBox="1">
            <a:spLocks noChangeArrowheads="1"/>
          </p:cNvSpPr>
          <p:nvPr/>
        </p:nvSpPr>
        <p:spPr bwMode="auto">
          <a:xfrm>
            <a:off x="1098227" y="135755"/>
            <a:ext cx="4331812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字词乐园</a:t>
            </a:r>
            <a:r>
              <a:rPr lang="en-US" altLang="zh-CN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-</a:t>
            </a: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会认字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3348" y="671795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chán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11399" y="1972508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：蝉鸣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953785" y="1224044"/>
            <a:ext cx="31451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翘舌音，前鼻音，二声。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" name="图片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6" name="组合 35"/>
          <p:cNvGrpSpPr/>
          <p:nvPr/>
        </p:nvGrpSpPr>
        <p:grpSpPr>
          <a:xfrm>
            <a:off x="669043" y="1407959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774923" y="1310788"/>
            <a:ext cx="122794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蝉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741062" y="663668"/>
            <a:ext cx="1217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  <a:ea typeface="+mn-ea"/>
              </a:rPr>
              <a:t>chán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</p:bldLst>
  </p:timing>
</p:sld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2069</Words>
  <Application>WPS 演示</Application>
  <PresentationFormat>全屏显示(4:3)</PresentationFormat>
  <Paragraphs>379</Paragraphs>
  <Slides>27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8" baseType="lpstr">
      <vt:lpstr>Arial</vt:lpstr>
      <vt:lpstr>宋体</vt:lpstr>
      <vt:lpstr>Wingdings</vt:lpstr>
      <vt:lpstr>方正卡通简体</vt:lpstr>
      <vt:lpstr>楷体</vt:lpstr>
      <vt:lpstr>Calibri</vt:lpstr>
      <vt:lpstr>华文新魏</vt:lpstr>
      <vt:lpstr>微软雅黑</vt:lpstr>
      <vt:lpstr>Arial Unicode MS</vt:lpstr>
      <vt:lpstr>Calibri Light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lcj</dc:creator>
  <cp:lastModifiedBy>gxnb</cp:lastModifiedBy>
  <cp:revision>521</cp:revision>
  <dcterms:created xsi:type="dcterms:W3CDTF">2017-05-17T10:13:00Z</dcterms:created>
  <dcterms:modified xsi:type="dcterms:W3CDTF">2018-01-18T13:56:21Z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