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63" r:id="rId3"/>
    <p:sldId id="413" r:id="rId5"/>
    <p:sldId id="433" r:id="rId6"/>
    <p:sldId id="338" r:id="rId7"/>
    <p:sldId id="292" r:id="rId8"/>
    <p:sldId id="498" r:id="rId9"/>
    <p:sldId id="365" r:id="rId10"/>
    <p:sldId id="425" r:id="rId11"/>
    <p:sldId id="430" r:id="rId12"/>
    <p:sldId id="429" r:id="rId13"/>
    <p:sldId id="432" r:id="rId14"/>
    <p:sldId id="303" r:id="rId15"/>
    <p:sldId id="418" r:id="rId16"/>
    <p:sldId id="417" r:id="rId17"/>
    <p:sldId id="300" r:id="rId18"/>
    <p:sldId id="415" r:id="rId19"/>
    <p:sldId id="420" r:id="rId20"/>
    <p:sldId id="309" r:id="rId21"/>
    <p:sldId id="480" r:id="rId22"/>
    <p:sldId id="394" r:id="rId23"/>
    <p:sldId id="371" r:id="rId24"/>
    <p:sldId id="375" r:id="rId25"/>
    <p:sldId id="464" r:id="rId26"/>
    <p:sldId id="477" r:id="rId27"/>
    <p:sldId id="478" r:id="rId28"/>
    <p:sldId id="342" r:id="rId29"/>
    <p:sldId id="369" r:id="rId30"/>
    <p:sldId id="479" r:id="rId31"/>
    <p:sldId id="481" r:id="rId32"/>
    <p:sldId id="393" r:id="rId33"/>
    <p:sldId id="313" r:id="rId34"/>
    <p:sldId id="319" r:id="rId35"/>
    <p:sldId id="419" r:id="rId36"/>
    <p:sldId id="416" r:id="rId37"/>
    <p:sldId id="377" r:id="rId3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7E200"/>
    <a:srgbClr val="0000FF"/>
    <a:srgbClr val="0066FF"/>
    <a:srgbClr val="0033CC"/>
    <a:srgbClr val="0066CC"/>
    <a:srgbClr val="3333FF"/>
    <a:srgbClr val="08CDE8"/>
    <a:srgbClr val="009900"/>
    <a:srgbClr val="99CC00"/>
    <a:srgbClr val="9E9A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81" d="100"/>
          <a:sy n="81" d="100"/>
        </p:scale>
        <p:origin x="1718" y="58"/>
      </p:cViewPr>
      <p:guideLst>
        <p:guide orient="horz" pos="2150"/>
        <p:guide pos="2857"/>
        <p:guide orient="horz" pos="3908"/>
        <p:guide pos="52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  <p:pic>
        <p:nvPicPr>
          <p:cNvPr id="7" name="Picture 2" descr="C:\Documents and Settings\Administrator\桌面\五洲时代天华Logo.pn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988" y="168275"/>
            <a:ext cx="2617787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 userDrawn="1"/>
        </p:nvSpPr>
        <p:spPr>
          <a:xfrm>
            <a:off x="6215075" y="0"/>
            <a:ext cx="29289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人教版五年级上册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med">
    <p:pull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747A54F-3FEC-4936-8736-4984B542CD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F967827-1260-487A-A463-0B68ED403DB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B40C29D-F8BC-4739-8571-43BF11840871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F3B43B-6748-494E-8E9B-16197170E83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0420"/>
            <a:ext cx="720080" cy="687315"/>
          </a:xfrm>
          <a:prstGeom prst="rect">
            <a:avLst/>
          </a:prstGeom>
        </p:spPr>
      </p:pic>
    </p:spTree>
  </p:cSld>
  <p:clrMapOvr>
    <a:masterClrMapping/>
  </p:clrMapOvr>
  <p:transition spd="med">
    <p:pull dir="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>
          <a:xfrm>
            <a:off x="428625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E2571EF-282A-47A1-AFBD-85FF57F4AD5F}" type="datetimeFigureOut">
              <a:rPr lang="zh-CN" altLang="en-US"/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50" y="6675438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50" y="6675438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993D1EFB-0EDD-4D06-9F51-78CC25D1BFC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1E265B0-DCD4-4796-B75D-711F6AC2A922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0087019A-3CDA-445A-9687-17C2E4B5EC3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7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F056C-123B-465B-9EC5-1177502EB47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AA3EAD-165B-4515-8835-F3F4D4A90A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95434A-1094-4C26-ADA4-1AB6210859AE}" type="slidenum">
              <a:rPr kumimoji="0" lang="en-US" smtClean="0"/>
            </a:fld>
            <a:endParaRPr kumimoji="0"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9687E9B-3C79-4CEC-83F4-2F4717F4931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E8A40AC-8327-41A7-B253-1606CB1C849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119AB8E-A24F-4C6B-B45B-F1413F517A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A42BF55-4000-4174-BB51-D53C3904184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0BDA5B8-0CBB-43B2-8450-2937FFC0BB48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8E8FD3-CF33-4D7C-9F2E-EF83FB8D2E6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7439827-C08C-407D-8FCE-26EC36613D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5229B43-16FD-4E5A-8C99-936808A001A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2C6953-BA12-468F-B445-92D732FF205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8FF690-C14C-40AC-A546-12A9EC55E33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3299DDF-21D2-45DA-BB95-95C31C05B89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6E7717C-74FC-4CDC-9D8D-92AB9B3EE35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FCECB8F-BCA3-423E-A202-4CD36E0D1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39AFFB-A8C5-45FA-896B-632C528212C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med">
    <p:pull dir="d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latinLnBrk="0" hangingPunct="1"/>
            <a:fld id="{11DF6C85-580E-49AA-8C0F-7282E851D184}" type="datetimeFigureOut">
              <a:rPr lang="en-US" smtClean="0"/>
            </a:fld>
            <a:endParaRPr 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r" eaLnBrk="1" latinLnBrk="0" hangingPunct="1"/>
            <a:endParaRPr kumimoji="0" lang="zh-CN" altLang="en-US" sz="1100" dirty="0">
              <a:solidFill>
                <a:schemeClr val="tx2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 eaLnBrk="1" latinLnBrk="0" hangingPunct="1"/>
            <a:fld id="{6D95434A-1094-4C26-ADA4-1AB6210859AE}" type="slidenum">
              <a:rPr kumimoji="0" lang="en-US" smtClean="0"/>
            </a:fld>
            <a:endParaRPr kumimoji="0" lang="zh-CN" altLang="en-US" b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 spd="med">
    <p:pull dir="d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emf"/><Relationship Id="rId7" Type="http://schemas.openxmlformats.org/officeDocument/2006/relationships/image" Target="../media/image9.emf"/><Relationship Id="rId6" Type="http://schemas.openxmlformats.org/officeDocument/2006/relationships/image" Target="../media/image8.emf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12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5.emf"/><Relationship Id="rId6" Type="http://schemas.openxmlformats.org/officeDocument/2006/relationships/image" Target="../media/image9.emf"/><Relationship Id="rId5" Type="http://schemas.openxmlformats.org/officeDocument/2006/relationships/image" Target="../media/image14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5.emf"/><Relationship Id="rId6" Type="http://schemas.openxmlformats.org/officeDocument/2006/relationships/image" Target="../media/image9.emf"/><Relationship Id="rId5" Type="http://schemas.openxmlformats.org/officeDocument/2006/relationships/image" Target="../media/image14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5.emf"/><Relationship Id="rId6" Type="http://schemas.openxmlformats.org/officeDocument/2006/relationships/image" Target="../media/image9.emf"/><Relationship Id="rId5" Type="http://schemas.openxmlformats.org/officeDocument/2006/relationships/image" Target="../media/image14.png"/><Relationship Id="rId4" Type="http://schemas.openxmlformats.org/officeDocument/2006/relationships/image" Target="../media/image4.png"/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5.emf"/><Relationship Id="rId5" Type="http://schemas.openxmlformats.org/officeDocument/2006/relationships/image" Target="../media/image9.emf"/><Relationship Id="rId4" Type="http://schemas.openxmlformats.org/officeDocument/2006/relationships/image" Target="../media/image14.png"/><Relationship Id="rId3" Type="http://schemas.openxmlformats.org/officeDocument/2006/relationships/image" Target="../media/image4.png"/><Relationship Id="rId2" Type="http://schemas.openxmlformats.org/officeDocument/2006/relationships/image" Target="../media/image13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22.pn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4.jpeg"/><Relationship Id="rId6" Type="http://schemas.openxmlformats.org/officeDocument/2006/relationships/image" Target="../media/image23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5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6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27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30.png"/><Relationship Id="rId7" Type="http://schemas.openxmlformats.org/officeDocument/2006/relationships/image" Target="../media/image29.png"/><Relationship Id="rId6" Type="http://schemas.openxmlformats.org/officeDocument/2006/relationships/image" Target="../media/image28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3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2.xml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34.png"/><Relationship Id="rId1" Type="http://schemas.openxmlformats.org/officeDocument/2006/relationships/image" Target="../media/image3.jpe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3" Type="http://schemas.openxmlformats.org/officeDocument/2006/relationships/image" Target="../media/image9.emf"/><Relationship Id="rId2" Type="http://schemas.openxmlformats.org/officeDocument/2006/relationships/image" Target="../media/image1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7.jpeg"/><Relationship Id="rId6" Type="http://schemas.openxmlformats.org/officeDocument/2006/relationships/image" Target="../media/image16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7" Type="http://schemas.openxmlformats.org/officeDocument/2006/relationships/slideLayout" Target="../slideLayouts/slideLayout12.xml"/><Relationship Id="rId6" Type="http://schemas.openxmlformats.org/officeDocument/2006/relationships/image" Target="../media/image15.emf"/><Relationship Id="rId5" Type="http://schemas.openxmlformats.org/officeDocument/2006/relationships/image" Target="../media/image9.emf"/><Relationship Id="rId4" Type="http://schemas.openxmlformats.org/officeDocument/2006/relationships/image" Target="../media/image14.png"/><Relationship Id="rId3" Type="http://schemas.openxmlformats.org/officeDocument/2006/relationships/image" Target="../media/image4.png"/><Relationship Id="rId2" Type="http://schemas.openxmlformats.org/officeDocument/2006/relationships/image" Target="../media/image38.png"/><Relationship Id="rId1" Type="http://schemas.openxmlformats.org/officeDocument/2006/relationships/image" Target="../media/image3.jpeg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png"/><Relationship Id="rId7" Type="http://schemas.openxmlformats.org/officeDocument/2006/relationships/image" Target="../media/image10.emf"/><Relationship Id="rId6" Type="http://schemas.openxmlformats.org/officeDocument/2006/relationships/image" Target="../media/image6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0" Type="http://schemas.openxmlformats.org/officeDocument/2006/relationships/slideLayout" Target="../slideLayouts/slideLayout18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19.jpeg"/><Relationship Id="rId6" Type="http://schemas.openxmlformats.org/officeDocument/2006/relationships/image" Target="../media/image18.png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6" Type="http://schemas.openxmlformats.org/officeDocument/2006/relationships/image" Target="../media/image10.emf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15.emf"/><Relationship Id="rId4" Type="http://schemas.openxmlformats.org/officeDocument/2006/relationships/image" Target="../media/image9.emf"/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378759" y="2003262"/>
            <a:ext cx="638648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6 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秋天的雨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3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5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3071918" y="3356992"/>
            <a:ext cx="387963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人教版三年级上册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8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9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叭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组词：喇叭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446530" y="3286760"/>
            <a:ext cx="6045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bā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厚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组词：薄厚  厚道  厚此薄彼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94855" y="4523937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hòu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3"/>
          <p:cNvSpPr txBox="1">
            <a:spLocks noChangeArrowheads="1"/>
          </p:cNvSpPr>
          <p:nvPr/>
        </p:nvSpPr>
        <p:spPr bwMode="auto">
          <a:xfrm>
            <a:off x="1375455" y="2640414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喇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27"/>
          <p:cNvSpPr txBox="1"/>
          <p:nvPr/>
        </p:nvSpPr>
        <p:spPr>
          <a:xfrm>
            <a:off x="1419115" y="2064502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lǎ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23"/>
          <p:cNvSpPr txBox="1">
            <a:spLocks noChangeArrowheads="1"/>
          </p:cNvSpPr>
          <p:nvPr/>
        </p:nvSpPr>
        <p:spPr bwMode="auto">
          <a:xfrm>
            <a:off x="2268250" y="276454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组词：喇叭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" grpId="0"/>
      <p:bldP spid="4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3231381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曲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组词：歌曲  曲子  曲终人散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93866" y="2003588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qǔ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丰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组词：丰收  丰富  五谷丰登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66080" y="3330692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fēn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051392" y="2649994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14348" y="2545740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五彩缤纷：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形容颜色多。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14348" y="3121804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频频点头：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一直点头。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44344" y="1969676"/>
            <a:ext cx="2316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留意：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注意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44344" y="3717032"/>
            <a:ext cx="41344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丰收：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收成好，产量高。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198" y="4536939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467544" y="2060848"/>
            <a:ext cx="824918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我爱美丽的秋天，不仅爱它（         ）的景象，也爱它给我们带来的（    ）的喜悦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只要你（    ）观察，也一定会爱上它。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076318" y="2708488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丰收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233946" y="3293339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留意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632995" y="212326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五颜六色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559" y="4149607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976592" y="1188041"/>
            <a:ext cx="30716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AABB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”式成语</a:t>
            </a:r>
            <a:endParaRPr lang="zh-CN" altLang="en-US" sz="3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971600" y="2365411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舒舒服服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3707904" y="2412176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快快乐乐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27618" y="241217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花花绿绿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971600" y="3384653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仔仔细细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691314" y="338465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甜甜蜜蜜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90275" y="3392837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认认真真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词语积累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2143108" y="980728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清凉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643306" y="98072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清爽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43504" y="980728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温柔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43702" y="980728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柔和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2162157" y="1772816"/>
            <a:ext cx="276988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五彩缤纷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452939" y="1772815"/>
            <a:ext cx="21431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五颜六色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539552" y="26369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83568" y="4365104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124058" y="2924944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清凉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24256" y="292494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燥热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124454" y="2924944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炎热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24652" y="2924944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寒冷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143108" y="3710762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香甜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643306" y="3710762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苦涩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143504" y="3710762"/>
            <a:ext cx="17859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欢乐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596096" y="3677423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难过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27809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8" grpId="0"/>
      <p:bldP spid="29" grpId="0"/>
      <p:bldP spid="30" grpId="0"/>
      <p:bldP spid="31" grpId="0"/>
      <p:bldP spid="32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51520" y="2506688"/>
            <a:ext cx="66674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课文主要写了什么？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701040" y="3162935"/>
            <a:ext cx="786511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课文以诗歌的形式，给我们介绍了秋天的雨的特点。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03346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课文可以分成几部分？各部分大意是什么？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0825" y="2623552"/>
            <a:ext cx="864165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自然段）：秋天的雨，带来了秋天的开始。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第二部分（第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2-4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自然段）：具体描写秋天的雨的颜色、气味、声音。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第三部分（第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自然段）：秋天的雨，带来丰收，带来欢乐。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2339752" y="1988840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秋天的雨，有哪些特点？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81072" y="3151345"/>
            <a:ext cx="2088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清凉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81365" y="3771716"/>
            <a:ext cx="2088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温柔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033642" y="4459670"/>
            <a:ext cx="208823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无声无息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右大括号 2"/>
          <p:cNvSpPr/>
          <p:nvPr/>
        </p:nvSpPr>
        <p:spPr>
          <a:xfrm>
            <a:off x="2879416" y="3040406"/>
            <a:ext cx="432048" cy="2004143"/>
          </a:xfrm>
          <a:prstGeom prst="rightBrace">
            <a:avLst/>
          </a:prstGeom>
          <a:ln w="38100" cap="rnd" cmpd="sng">
            <a:gradFill flip="none" rotWithShape="1">
              <a:gsLst>
                <a:gs pos="0">
                  <a:srgbClr val="A603AB"/>
                </a:gs>
                <a:gs pos="0">
                  <a:srgbClr val="0819FB"/>
                </a:gs>
                <a:gs pos="0">
                  <a:srgbClr val="1A8D48"/>
                </a:gs>
                <a:gs pos="100000">
                  <a:srgbClr val="FFFF00"/>
                </a:gs>
                <a:gs pos="100000">
                  <a:srgbClr val="EE3F17"/>
                </a:gs>
                <a:gs pos="100000">
                  <a:srgbClr val="E81766"/>
                </a:gs>
                <a:gs pos="100000">
                  <a:srgbClr val="A603AB"/>
                </a:gs>
              </a:gsLst>
              <a:path path="circle">
                <a:fillToRect l="100000" t="100000"/>
              </a:path>
              <a:tileRect r="-100000" b="-100000"/>
            </a:gradFill>
            <a:prstDash val="solid"/>
            <a:round/>
            <a:headEnd type="none" w="sm" len="sm"/>
            <a:tailEnd type="diamond"/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653747" y="3772160"/>
            <a:ext cx="3094209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像一把钥匙</a:t>
            </a:r>
            <a:endParaRPr lang="zh-CN" altLang="en-US" sz="32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云形 17"/>
          <p:cNvSpPr/>
          <p:nvPr/>
        </p:nvSpPr>
        <p:spPr>
          <a:xfrm>
            <a:off x="5831840" y="3039110"/>
            <a:ext cx="3172460" cy="2054860"/>
          </a:xfrm>
          <a:prstGeom prst="cloud">
            <a:avLst/>
          </a:prstGeom>
          <a:solidFill>
            <a:srgbClr val="E7E200"/>
          </a:soli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秋天开始了</a:t>
            </a:r>
            <a:endParaRPr lang="zh-CN" altLang="en-US" sz="28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6" grpId="0"/>
      <p:bldP spid="13" grpId="0"/>
      <p:bldP spid="14" grpId="0"/>
      <p:bldP spid="3" grpId="0" animBg="1"/>
      <p:bldP spid="16" grpId="0"/>
      <p:bldP spid="1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0" y="-10795"/>
            <a:ext cx="7644400" cy="3182118"/>
          </a:xfrm>
          <a:prstGeom prst="rect">
            <a:avLst/>
          </a:prstGeom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标题 93185"/>
          <p:cNvSpPr txBox="1">
            <a:spLocks noChangeArrowheads="1"/>
          </p:cNvSpPr>
          <p:nvPr/>
        </p:nvSpPr>
        <p:spPr>
          <a:xfrm>
            <a:off x="2032635" y="1793240"/>
            <a:ext cx="5915025" cy="70612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为什么说秋天的雨是一把钥匙？</a:t>
            </a:r>
            <a:endParaRPr lang="zh-CN" altLang="en-US" sz="32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012190" y="3007995"/>
            <a:ext cx="7432040" cy="2348230"/>
            <a:chOff x="1594" y="4737"/>
            <a:chExt cx="11704" cy="3698"/>
          </a:xfrm>
        </p:grpSpPr>
        <p:sp>
          <p:nvSpPr>
            <p:cNvPr id="2" name="文本框 1"/>
            <p:cNvSpPr txBox="1"/>
            <p:nvPr/>
          </p:nvSpPr>
          <p:spPr>
            <a:xfrm>
              <a:off x="2922" y="5556"/>
              <a:ext cx="8825" cy="1598"/>
            </a:xfrm>
            <a:prstGeom prst="rect">
              <a:avLst/>
            </a:prstGeom>
          </p:spPr>
          <p:style>
            <a:lnRef idx="3">
              <a:schemeClr val="lt1"/>
            </a:lnRef>
            <a:fillRef idx="1">
              <a:schemeClr val="accent6"/>
            </a:fillRef>
            <a:effectRef idx="1">
              <a:schemeClr val="accent6"/>
            </a:effectRef>
            <a:fontRef idx="minor">
              <a:schemeClr val="lt1"/>
            </a:fontRef>
          </p:style>
          <p:txBody>
            <a:bodyPr wrap="square" rtlCol="0" anchor="t">
              <a:spAutoFit/>
            </a:bodyPr>
            <a:lstStyle/>
            <a:p>
              <a:r>
                <a:rPr lang="en-US" altLang="zh-CN" sz="3200" dirty="0">
                  <a:solidFill>
                    <a:schemeClr val="tx1"/>
                  </a:solidFill>
                  <a:latin typeface="微软雅黑" panose="020B0503020204020204" charset="-122"/>
                  <a:sym typeface="微软雅黑" panose="020B0503020204020204" charset="-122"/>
                </a:rPr>
                <a:t>      </a:t>
              </a:r>
              <a:r>
                <a:rPr lang="zh-CN" altLang="en-US" sz="2800" dirty="0">
                  <a:solidFill>
                    <a:schemeClr val="tx1"/>
                  </a:solidFill>
                  <a:latin typeface="微软雅黑" panose="020B0503020204020204" charset="-122"/>
                  <a:sym typeface="微软雅黑" panose="020B0503020204020204" charset="-122"/>
                </a:rPr>
                <a:t>因为它不知不觉地就来到了我们身边，打开秋天的大门</a:t>
              </a:r>
              <a:r>
                <a:rPr lang="zh-CN" altLang="en-US" sz="2800" b="1" dirty="0">
                  <a:solidFill>
                    <a:schemeClr val="tx1"/>
                  </a:solidFill>
                  <a:latin typeface="微软雅黑" panose="020B0503020204020204" charset="-122"/>
                  <a:sym typeface="微软雅黑" panose="020B0503020204020204" charset="-122"/>
                </a:rPr>
                <a:t>。 </a:t>
              </a:r>
              <a:endParaRPr lang="zh-CN" altLang="en-US" sz="2800" b="1" dirty="0">
                <a:solidFill>
                  <a:schemeClr val="tx1"/>
                </a:solidFill>
                <a:latin typeface="微软雅黑" panose="020B0503020204020204" charset="-122"/>
                <a:sym typeface="微软雅黑" panose="020B0503020204020204" charset="-122"/>
              </a:endParaRPr>
            </a:p>
          </p:txBody>
        </p:sp>
        <p:pic>
          <p:nvPicPr>
            <p:cNvPr id="5" name="图片 4" descr="1c1561d8e1c66a2cddaeb89382cd9aa84bed24f62ca06-AFOcPH_fw65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0940000">
              <a:off x="1594" y="4737"/>
              <a:ext cx="3341" cy="1657"/>
            </a:xfrm>
            <a:prstGeom prst="rect">
              <a:avLst/>
            </a:prstGeom>
          </p:spPr>
        </p:pic>
        <p:pic>
          <p:nvPicPr>
            <p:cNvPr id="7" name="图片 6" descr="1c1561d8e1c66a2cddaeb89382cd9aa84bed24f62ca06-AFOcPH_fw65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21000000">
              <a:off x="9548" y="6575"/>
              <a:ext cx="3750" cy="1860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424"/>
          <a:stretch>
            <a:fillRect/>
          </a:stretch>
        </p:blipFill>
        <p:spPr>
          <a:xfrm>
            <a:off x="346075" y="1316990"/>
            <a:ext cx="8452485" cy="5066665"/>
          </a:xfrm>
          <a:prstGeom prst="rect">
            <a:avLst/>
          </a:prstGeom>
          <a:effectLst>
            <a:softEdge rad="228600"/>
          </a:effectLst>
        </p:spPr>
      </p:pic>
      <p:sp>
        <p:nvSpPr>
          <p:cNvPr id="6" name="矩形 5"/>
          <p:cNvSpPr/>
          <p:nvPr/>
        </p:nvSpPr>
        <p:spPr>
          <a:xfrm>
            <a:off x="4866005" y="1531620"/>
            <a:ext cx="3719195" cy="4030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春天的雨，润物细无声；夏天的雨，说来就来，轰轰烈烈；冬天，雨水化成了雪花，纷纷扬扬飘落到大地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那，秋天的雨是什么样的呢？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074389" y="1930883"/>
            <a:ext cx="70980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课文从哪些方面介绍了秋天的雨？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-309939" y="3136581"/>
            <a:ext cx="70980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有一盒五彩缤纷的颜料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-309768" y="3992294"/>
            <a:ext cx="70980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藏着非常好闻的气味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-309768" y="4919088"/>
            <a:ext cx="70980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吹起金色的小喇叭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6079165" y="3034817"/>
            <a:ext cx="100540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2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颜色</a:t>
            </a:r>
            <a:endParaRPr lang="zh-CN" altLang="en-US" sz="32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6079165" y="3992163"/>
            <a:ext cx="100540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2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气味</a:t>
            </a:r>
            <a:endParaRPr lang="zh-CN" altLang="en-US" sz="32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147803" y="4919469"/>
            <a:ext cx="1005403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2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声音</a:t>
            </a:r>
            <a:endParaRPr lang="zh-CN" altLang="en-US" sz="32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26" name="Picture 2" descr="C:\Users\Administrator\Desktop\e3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3365" y="5601335"/>
            <a:ext cx="9650730" cy="16910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6" grpId="0"/>
      <p:bldP spid="18" grpId="0"/>
      <p:bldP spid="25" grpId="0"/>
      <p:bldP spid="26" grpId="0"/>
      <p:bldP spid="27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/>
          <p:cNvSpPr/>
          <p:nvPr/>
        </p:nvSpPr>
        <p:spPr>
          <a:xfrm>
            <a:off x="2483768" y="1188041"/>
            <a:ext cx="3434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它把黄色给了银杏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5417" y="1124744"/>
            <a:ext cx="11079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颜色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 descr="银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42051" y="1508547"/>
            <a:ext cx="4857328" cy="4857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阳光下美丽的银杏叶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9766" y="2196153"/>
            <a:ext cx="5419020" cy="3615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/>
          <p:cNvSpPr/>
          <p:nvPr/>
        </p:nvSpPr>
        <p:spPr>
          <a:xfrm>
            <a:off x="2569455" y="1417840"/>
            <a:ext cx="3434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它把红色给了枫叶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05417" y="1124744"/>
            <a:ext cx="11079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颜色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48815" y="2200910"/>
            <a:ext cx="5460365" cy="409511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/>
          <p:cNvSpPr/>
          <p:nvPr/>
        </p:nvSpPr>
        <p:spPr>
          <a:xfrm>
            <a:off x="2483768" y="1188041"/>
            <a:ext cx="3434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金黄色是给田野的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905417" y="1124744"/>
            <a:ext cx="11079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颜色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36065" y="2286000"/>
            <a:ext cx="5820410" cy="387032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/>
          <p:cNvSpPr/>
          <p:nvPr/>
        </p:nvSpPr>
        <p:spPr>
          <a:xfrm>
            <a:off x="2855205" y="1313065"/>
            <a:ext cx="34340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橙红色是给果树的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05417" y="1124744"/>
            <a:ext cx="11079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颜色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23720" y="2073910"/>
            <a:ext cx="5624195" cy="422211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矩形 28"/>
          <p:cNvSpPr/>
          <p:nvPr/>
        </p:nvSpPr>
        <p:spPr>
          <a:xfrm>
            <a:off x="2145030" y="1124585"/>
            <a:ext cx="624014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菊花仙子得到的颜色就更多了，紫红的、淡黄的、雪白的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en-US" altLang="zh-CN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905417" y="1124744"/>
            <a:ext cx="11079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颜色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8585" y="2200910"/>
            <a:ext cx="3001010" cy="39998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48815" y="2200910"/>
            <a:ext cx="2927985" cy="220281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05510" y="4222115"/>
            <a:ext cx="3378835" cy="253428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905411" y="920914"/>
            <a:ext cx="1107997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气味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7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212340" y="1218565"/>
            <a:ext cx="604075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梨香香的，菠萝甜甜的，还有苹果、橘子，好多好多香甜的气味。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72785" y="2575560"/>
            <a:ext cx="2480310" cy="37204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8500" y="2575560"/>
            <a:ext cx="4761865" cy="318071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932111" y="838453"/>
            <a:ext cx="817639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告诉大家，冬天快要来了</a:t>
            </a:r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矩形 17"/>
          <p:cNvSpPr/>
          <p:nvPr/>
        </p:nvSpPr>
        <p:spPr>
          <a:xfrm>
            <a:off x="905412" y="849486"/>
            <a:ext cx="110799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3600" cap="all" dirty="0"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声音</a:t>
            </a:r>
            <a:endParaRPr lang="zh-CN" altLang="en-US" sz="3600" cap="all" dirty="0"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94815" y="1830070"/>
            <a:ext cx="6651625" cy="415480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1125" y="4153535"/>
            <a:ext cx="2677795" cy="267779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15035" y="1173480"/>
            <a:ext cx="7194550" cy="5651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lnSpc>
                <a:spcPct val="11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动物、植物们，都是怎样为冬天做准备的呢？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 Box 2"/>
          <p:cNvSpPr txBox="1">
            <a:spLocks noChangeArrowheads="1"/>
          </p:cNvSpPr>
          <p:nvPr/>
        </p:nvSpPr>
        <p:spPr bwMode="auto">
          <a:xfrm>
            <a:off x="683895" y="2014220"/>
            <a:ext cx="2256155" cy="3107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小喜鹊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小松鼠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小青蛙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松柏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>
                    <a:lumMod val="75000"/>
                  </a:schemeClr>
                </a:solidFill>
                <a:latin typeface="+mn-ea"/>
              </a:rPr>
              <a:t>杨树、柳树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118769" y="2013892"/>
            <a:ext cx="2514600" cy="3107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准备粮食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挖洞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造房子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落叶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+mn-ea"/>
              </a:rPr>
              <a:t>穿上衣裳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  <a:latin typeface="+mn-ea"/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3788228" y="1828800"/>
            <a:ext cx="1447800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altLang="zh-CN" sz="4000"/>
          </a:p>
          <a:p>
            <a:pPr>
              <a:spcBef>
                <a:spcPct val="50000"/>
              </a:spcBef>
            </a:pPr>
            <a:endParaRPr lang="en-US" altLang="zh-CN" sz="4000"/>
          </a:p>
          <a:p>
            <a:pPr>
              <a:spcBef>
                <a:spcPct val="50000"/>
              </a:spcBef>
            </a:pPr>
            <a:endParaRPr lang="en-US" altLang="zh-CN" sz="4000"/>
          </a:p>
          <a:p>
            <a:pPr>
              <a:spcBef>
                <a:spcPct val="50000"/>
              </a:spcBef>
            </a:pPr>
            <a:endParaRPr lang="en-US" altLang="zh-CN" sz="4000"/>
          </a:p>
        </p:txBody>
      </p:sp>
      <p:sp>
        <p:nvSpPr>
          <p:cNvPr id="17" name="Line 12"/>
          <p:cNvSpPr>
            <a:spLocks noChangeShapeType="1"/>
          </p:cNvSpPr>
          <p:nvPr/>
        </p:nvSpPr>
        <p:spPr bwMode="auto">
          <a:xfrm>
            <a:off x="1948815" y="2310130"/>
            <a:ext cx="4170680" cy="1320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4000"/>
          </a:p>
        </p:txBody>
      </p:sp>
      <p:sp>
        <p:nvSpPr>
          <p:cNvPr id="5" name="Line 19"/>
          <p:cNvSpPr>
            <a:spLocks noChangeShapeType="1"/>
          </p:cNvSpPr>
          <p:nvPr/>
        </p:nvSpPr>
        <p:spPr bwMode="auto">
          <a:xfrm flipV="1">
            <a:off x="1862091" y="2147861"/>
            <a:ext cx="4111171" cy="86725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4000"/>
          </a:p>
        </p:txBody>
      </p:sp>
      <p:sp>
        <p:nvSpPr>
          <p:cNvPr id="19" name="Line 20"/>
          <p:cNvSpPr>
            <a:spLocks noChangeShapeType="1"/>
          </p:cNvSpPr>
          <p:nvPr/>
        </p:nvSpPr>
        <p:spPr bwMode="auto">
          <a:xfrm flipV="1">
            <a:off x="1861818" y="2828722"/>
            <a:ext cx="3926115" cy="84883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4000"/>
          </a:p>
        </p:txBody>
      </p:sp>
      <p:sp>
        <p:nvSpPr>
          <p:cNvPr id="20" name="Line 21"/>
          <p:cNvSpPr>
            <a:spLocks noChangeShapeType="1"/>
          </p:cNvSpPr>
          <p:nvPr/>
        </p:nvSpPr>
        <p:spPr bwMode="auto">
          <a:xfrm>
            <a:off x="1861820" y="4152900"/>
            <a:ext cx="4410075" cy="80200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4000"/>
          </a:p>
        </p:txBody>
      </p:sp>
      <p:sp>
        <p:nvSpPr>
          <p:cNvPr id="21" name="Line 22"/>
          <p:cNvSpPr>
            <a:spLocks noChangeShapeType="1"/>
          </p:cNvSpPr>
          <p:nvPr/>
        </p:nvSpPr>
        <p:spPr bwMode="auto">
          <a:xfrm flipV="1">
            <a:off x="2542540" y="4153535"/>
            <a:ext cx="3575685" cy="82613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 sz="4000"/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1420495"/>
            <a:ext cx="7121525" cy="47358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98930" y="1703070"/>
            <a:ext cx="6209665" cy="417131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37995" y="1870710"/>
            <a:ext cx="6356350" cy="380555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428625" y="1226627"/>
            <a:ext cx="955675" cy="46037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银杏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 descr="银杏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142" y="1204872"/>
            <a:ext cx="2836673" cy="5131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银杏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5533" y="1022044"/>
            <a:ext cx="3991205" cy="5321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95120" y="0"/>
            <a:ext cx="7551420" cy="2719070"/>
          </a:xfrm>
          <a:prstGeom prst="rect">
            <a:avLst/>
          </a:prstGeom>
        </p:spPr>
      </p:pic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701164" y="2907575"/>
            <a:ext cx="675005" cy="17170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秋天的雨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1979295" y="1988820"/>
            <a:ext cx="427736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有一盒五彩缤纷的颜料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左大括号 42"/>
          <p:cNvSpPr/>
          <p:nvPr/>
        </p:nvSpPr>
        <p:spPr>
          <a:xfrm>
            <a:off x="1763688" y="1988840"/>
            <a:ext cx="216024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7" name="左大括号 46"/>
          <p:cNvSpPr/>
          <p:nvPr/>
        </p:nvSpPr>
        <p:spPr>
          <a:xfrm flipH="1">
            <a:off x="6349876" y="1988840"/>
            <a:ext cx="360040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6710045" y="2719070"/>
            <a:ext cx="1860550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丰收的歌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快乐的歌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2072640" y="3194050"/>
            <a:ext cx="427736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藏着非常好闻的气味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072640" y="4399280"/>
            <a:ext cx="427736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吹起金色的喇叭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/>
      <p:bldP spid="43" grpId="0" animBg="1"/>
      <p:bldP spid="47" grpId="0" bldLvl="0" animBg="1"/>
      <p:bldP spid="48" grpId="0"/>
      <p:bldP spid="2" grpId="0"/>
      <p:bldP spid="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1"/>
          <p:cNvSpPr>
            <a:spLocks noChangeArrowheads="1"/>
          </p:cNvSpPr>
          <p:nvPr/>
        </p:nvSpPr>
        <p:spPr bwMode="auto">
          <a:xfrm>
            <a:off x="827584" y="2062482"/>
            <a:ext cx="7056784" cy="16535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空山新雨后，天气晚来秋。</a:t>
            </a:r>
            <a:endParaRPr kumimoji="0" lang="en-US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en-US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——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唐  王维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山居秋暝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》</a:t>
            </a:r>
            <a:br>
              <a:rPr kumimoji="0" lang="zh-CN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097414" y="836712"/>
            <a:ext cx="4949172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和秋天有关的诗词</a:t>
            </a:r>
            <a:endParaRPr lang="zh-CN" altLang="en-US" sz="40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1043608" y="3646658"/>
            <a:ext cx="7056784" cy="165354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0" tIns="88872" rIns="0" bIns="88872" numCol="1" anchor="ctr" anchorCtr="0" compatLnSpc="1">
            <a:spAutoFit/>
          </a:bodyPr>
          <a:lstStyle/>
          <a:p>
            <a:pPr lvl="0"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落霞与孤鹜齐飞，秋水共长天一色。</a:t>
            </a:r>
            <a:endParaRPr lang="en-US" altLang="zh-CN" sz="3200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lvl="0" algn="ctr"/>
            <a:r>
              <a:rPr kumimoji="0" lang="en-US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       ——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唐  王勃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《</a:t>
            </a:r>
            <a:r>
              <a:rPr kumimoji="0" lang="zh-CN" altLang="en-US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滕王阁序</a:t>
            </a:r>
            <a:r>
              <a:rPr kumimoji="0" lang="en-US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》</a:t>
            </a:r>
            <a:br>
              <a:rPr kumimoji="0" lang="zh-CN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</a:br>
            <a:r>
              <a:rPr kumimoji="0" lang="zh-CN" altLang="zh-CN" sz="3200" b="0" i="0" u="none" strike="noStrike" cap="none" normalizeH="0" baseline="0" dirty="0">
                <a:ln>
                  <a:noFill/>
                </a:ln>
                <a:effectLst/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endParaRPr kumimoji="0" lang="zh-CN" altLang="zh-CN" sz="3200" b="0" i="0" u="none" strike="noStrike" cap="none" normalizeH="0" baseline="0" dirty="0">
              <a:ln>
                <a:noFill/>
              </a:ln>
              <a:effectLst/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1" grpId="0" bldLvl="0" animBg="1"/>
      <p:bldP spid="12" grpId="0"/>
      <p:bldP spid="1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395536" y="1055638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填写恰当的量词。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414056" y="2206440"/>
            <a:ext cx="7992888" cy="21590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一（    ）钥匙       一（    ）颜料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一（    ）邮票       一（    ）扇子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一（    ）歌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452245" y="2351405"/>
            <a:ext cx="7480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636895" y="2351405"/>
            <a:ext cx="7804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盒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40"/>
          <p:cNvSpPr txBox="1"/>
          <p:nvPr/>
        </p:nvSpPr>
        <p:spPr>
          <a:xfrm>
            <a:off x="1452245" y="2994660"/>
            <a:ext cx="7804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枚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TextBox 40"/>
          <p:cNvSpPr txBox="1"/>
          <p:nvPr/>
        </p:nvSpPr>
        <p:spPr>
          <a:xfrm>
            <a:off x="5636895" y="2994660"/>
            <a:ext cx="7804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40"/>
          <p:cNvSpPr txBox="1"/>
          <p:nvPr/>
        </p:nvSpPr>
        <p:spPr>
          <a:xfrm>
            <a:off x="4145915" y="3714115"/>
            <a:ext cx="78041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首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  <p:bldP spid="38" grpId="0"/>
      <p:bldP spid="40" grpId="0"/>
      <p:bldP spid="41" grpId="0"/>
      <p:bldP spid="2" grpId="0"/>
      <p:bldP spid="3" grpId="0"/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7"/>
          <p:cNvSpPr txBox="1"/>
          <p:nvPr/>
        </p:nvSpPr>
        <p:spPr>
          <a:xfrm>
            <a:off x="1485333" y="897002"/>
            <a:ext cx="5627302" cy="621030"/>
          </a:xfrm>
          <a:prstGeom prst="rect">
            <a:avLst/>
          </a:prstGeom>
          <a:noFill/>
        </p:spPr>
        <p:txBody>
          <a:bodyPr wrap="square" lIns="68571" tIns="34285" rIns="68571" bIns="34285" rtlCol="0">
            <a:spAutoFit/>
          </a:bodyPr>
          <a:lstStyle/>
          <a:p>
            <a:pPr lvl="0" algn="ctr"/>
            <a:r>
              <a:rPr lang="zh-CN" altLang="en-US" sz="3600" kern="0" dirty="0">
                <a:solidFill>
                  <a:schemeClr val="tx1"/>
                </a:solidFill>
                <a:latin typeface="宋体" panose="02010600030101010101" pitchFamily="2" charset="-122"/>
              </a:rPr>
              <a:t>填词组句</a:t>
            </a:r>
            <a:endParaRPr lang="zh-CN" altLang="en-US" sz="3600" kern="0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387985" y="1520190"/>
            <a:ext cx="9951085" cy="378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kumimoji="1" lang="en-US" altLang="zh-CN" sz="4800" dirty="0">
                <a:solidFill>
                  <a:schemeClr val="accent4">
                    <a:lumMod val="50000"/>
                  </a:schemeClr>
                </a:solidFill>
                <a:latin typeface="+mj-ea"/>
                <a:ea typeface="+mj-ea"/>
              </a:rPr>
              <a:t>  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秋天的雨，是一把</a:t>
            </a:r>
            <a:r>
              <a:rPr lang="zh-CN" altLang="en-US" sz="2800" u="sng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秋天的雨，有一盒 </a:t>
            </a:r>
            <a:r>
              <a:rPr lang="zh-CN" altLang="en-US" sz="2800" u="sng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                   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秋天的雨，藏着</a:t>
            </a:r>
            <a:r>
              <a:rPr lang="zh-CN" altLang="en-US" sz="2800" u="sng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                       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秋天的雨，吹起了</a:t>
            </a:r>
            <a:r>
              <a:rPr lang="zh-CN" altLang="en-US" sz="2800" u="sng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                    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800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它告诉大家，</a:t>
            </a:r>
            <a:r>
              <a:rPr lang="zh-CN" altLang="en-US" sz="2800" u="sng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                    </a:t>
            </a:r>
            <a:r>
              <a:rPr lang="zh-CN" altLang="en-US" sz="2800" dirty="0">
                <a:solidFill>
                  <a:schemeClr val="tx1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800" dirty="0">
              <a:solidFill>
                <a:schemeClr val="tx1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 Box 3"/>
          <p:cNvSpPr txBox="1">
            <a:spLocks noChangeArrowheads="1"/>
          </p:cNvSpPr>
          <p:nvPr/>
        </p:nvSpPr>
        <p:spPr bwMode="auto">
          <a:xfrm>
            <a:off x="4479925" y="2002155"/>
            <a:ext cx="107188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2800" i="1" dirty="0">
                <a:solidFill>
                  <a:srgbClr val="FF0000"/>
                </a:solidFill>
                <a:latin typeface="+mj-ea"/>
                <a:ea typeface="+mj-ea"/>
              </a:rPr>
              <a:t>钥匙</a:t>
            </a:r>
            <a:endParaRPr kumimoji="1" lang="zh-CN" altLang="en-US" sz="2800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4386580" y="2743835"/>
            <a:ext cx="323532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2800" i="1" dirty="0">
                <a:solidFill>
                  <a:srgbClr val="FF0000"/>
                </a:solidFill>
                <a:latin typeface="+mj-ea"/>
                <a:ea typeface="+mj-ea"/>
              </a:rPr>
              <a:t>五彩缤纷的颜料</a:t>
            </a:r>
            <a:endParaRPr kumimoji="1" lang="zh-CN" altLang="en-US" sz="2800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4018915" y="3432810"/>
            <a:ext cx="318262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2800" i="1" dirty="0">
                <a:solidFill>
                  <a:srgbClr val="FF0000"/>
                </a:solidFill>
                <a:latin typeface="+mj-ea"/>
                <a:ea typeface="+mj-ea"/>
              </a:rPr>
              <a:t>非常好闻的气味</a:t>
            </a:r>
            <a:endParaRPr kumimoji="1" lang="zh-CN" altLang="en-US" sz="2800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0" name="Text Box 3"/>
          <p:cNvSpPr txBox="1">
            <a:spLocks noChangeArrowheads="1"/>
          </p:cNvSpPr>
          <p:nvPr/>
        </p:nvSpPr>
        <p:spPr bwMode="auto">
          <a:xfrm>
            <a:off x="4229100" y="4048760"/>
            <a:ext cx="276288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2800" i="1" dirty="0">
                <a:solidFill>
                  <a:srgbClr val="FF0000"/>
                </a:solidFill>
                <a:latin typeface="+mj-ea"/>
                <a:ea typeface="+mj-ea"/>
              </a:rPr>
              <a:t>金色的小喇叭</a:t>
            </a:r>
            <a:endParaRPr kumimoji="1" lang="zh-CN" altLang="en-US" sz="2800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3491865" y="4633595"/>
            <a:ext cx="2804160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kumimoji="1" lang="zh-CN" altLang="en-US" sz="2800" i="1" dirty="0">
                <a:solidFill>
                  <a:srgbClr val="FF0000"/>
                </a:solidFill>
                <a:latin typeface="+mj-ea"/>
                <a:ea typeface="+mj-ea"/>
              </a:rPr>
              <a:t>冬天快要来了</a:t>
            </a:r>
            <a:endParaRPr kumimoji="1" lang="zh-CN" altLang="en-US" sz="2800" i="1" dirty="0">
              <a:solidFill>
                <a:srgbClr val="FF0000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3" grpId="0" animBg="1"/>
      <p:bldP spid="4" grpId="0" animBg="1"/>
      <p:bldP spid="20" grpId="0" animBg="1"/>
      <p:bldP spid="2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4"/>
          <p:cNvSpPr txBox="1">
            <a:spLocks noChangeArrowheads="1"/>
          </p:cNvSpPr>
          <p:nvPr/>
        </p:nvSpPr>
        <p:spPr bwMode="auto">
          <a:xfrm>
            <a:off x="803275" y="2486660"/>
            <a:ext cx="7369175" cy="1296035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你觉得秋天还是什么颜色的呢？仔细观察一下，写一写吧！</a:t>
            </a:r>
            <a:endParaRPr kumimoji="0" lang="zh-CN" altLang="en-US" sz="32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8625" y="1226627"/>
            <a:ext cx="955675" cy="460375"/>
          </a:xfrm>
          <a:prstGeom prst="rect">
            <a:avLst/>
          </a:prstGeom>
          <a:solidFill>
            <a:srgbClr val="FF000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枫叶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074" name="Picture 2" descr="枫叶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71015" y="2990337"/>
            <a:ext cx="4274746" cy="30274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1352" y="1656466"/>
            <a:ext cx="5257313" cy="3753023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273180" y="3843694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piāo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7766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7116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飘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282856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盒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57853" y="161734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yán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61686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颜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5004048" y="1617093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liào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61686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料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6804248" y="1591737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piào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79186" y="231438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票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948940" y="3856990"/>
            <a:ext cx="151130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latin typeface="黑体" panose="02010609060101010101" pitchFamily="49" charset="-122"/>
                <a:ea typeface="黑体" panose="02010609060101010101" pitchFamily="49" charset="-122"/>
              </a:rPr>
              <a:t>zhēnɡ</a:t>
            </a:r>
            <a:endParaRPr lang="en-US" altLang="zh-CN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94863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3000364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争</a:t>
            </a:r>
            <a:endParaRPr lang="zh-CN" altLang="zh-CN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937760" y="3843655"/>
            <a:ext cx="12230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xiān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81960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4890266" y="457542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仙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7114733" y="3845548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dàn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69057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7" name="矩形 7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>
              <a:stCxn id="77" idx="1"/>
              <a:endCxn id="7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77" idx="0"/>
              <a:endCxn id="7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23"/>
          <p:cNvSpPr txBox="1">
            <a:spLocks noChangeArrowheads="1"/>
          </p:cNvSpPr>
          <p:nvPr/>
        </p:nvSpPr>
        <p:spPr bwMode="auto">
          <a:xfrm>
            <a:off x="6786578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淡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96141" y="1653492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hé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5" grpId="0"/>
      <p:bldP spid="40" grpId="0"/>
      <p:bldP spid="41" grpId="0"/>
      <p:bldP spid="42" grpId="0"/>
      <p:bldP spid="55" grpId="0"/>
      <p:bldP spid="56" grpId="0"/>
      <p:bldP spid="61" grpId="0"/>
      <p:bldP spid="62" grpId="0"/>
      <p:bldP spid="63" grpId="0"/>
      <p:bldP spid="68" grpId="0"/>
      <p:bldP spid="69" grpId="0"/>
      <p:bldP spid="74" grpId="0"/>
      <p:bldP spid="75" grpId="0"/>
      <p:bldP spid="80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273180" y="3843694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fēnɡ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7766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7116" y="4552270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丰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282856"/>
            <a:ext cx="1227942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闻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257853" y="1617348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lí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梨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5004048" y="1617093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ɡōu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61686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勾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6804248" y="1591737"/>
            <a:ext cx="690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qǔ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79186" y="2314388"/>
            <a:ext cx="1271313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曲</a:t>
            </a:r>
            <a:endParaRPr lang="zh-CN" altLang="en-US" sz="9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96141" y="1653492"/>
            <a:ext cx="1214446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wén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5" grpId="0"/>
      <p:bldP spid="40" grpId="0"/>
      <p:bldP spid="41" grpId="0"/>
      <p:bldP spid="42" grpId="0"/>
      <p:bldP spid="55" grpId="0"/>
      <p:bldP spid="56" grpId="0"/>
      <p:bldP spid="61" grpId="0"/>
      <p:bldP spid="62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6948264" y="4149080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472514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827584" y="2066072"/>
            <a:ext cx="7920880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颜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：左部下方为三撇。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淡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：右部上面的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火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的最后一笔，捺变成点。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易错提示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对角圆角矩形 1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钥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组词：钥匙  一把钥匙开一把锁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31636" y="2020733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yào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匙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组词：钥匙  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331485" y="3277987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shi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缤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组词：缤纷  五彩缤纷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331355" y="4553147"/>
            <a:ext cx="8002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bīn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405" y="1917065"/>
            <a:ext cx="7056755" cy="4086225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枚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组词：一枚  不胜枚举</a:t>
            </a:r>
            <a:endParaRPr lang="en-US" altLang="zh-CN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393866" y="2003588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méi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争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组词：争先  争抢  争先恐后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64810" y="3279257"/>
            <a:ext cx="11988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zhēng</a:t>
            </a:r>
            <a:endParaRPr lang="en-US" altLang="zh-CN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TextBox 23"/>
          <p:cNvSpPr txBox="1">
            <a:spLocks noChangeArrowheads="1"/>
          </p:cNvSpPr>
          <p:nvPr/>
        </p:nvSpPr>
        <p:spPr bwMode="auto">
          <a:xfrm>
            <a:off x="1331640" y="525914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勾</a:t>
            </a:r>
            <a:endParaRPr lang="zh-CN" altLang="en-US" sz="36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TextBox 21"/>
          <p:cNvSpPr txBox="1"/>
          <p:nvPr/>
        </p:nvSpPr>
        <p:spPr>
          <a:xfrm>
            <a:off x="1393866" y="4717578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ōu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TextBox 23"/>
          <p:cNvSpPr txBox="1">
            <a:spLocks noChangeArrowheads="1"/>
          </p:cNvSpPr>
          <p:nvPr/>
        </p:nvSpPr>
        <p:spPr bwMode="auto">
          <a:xfrm>
            <a:off x="2411760" y="512904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组词：勾住  勾引  勾人心弦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 w="38100" cap="rnd" cmpd="sng">
          <a:gradFill flip="none" rotWithShape="1">
            <a:gsLst>
              <a:gs pos="0">
                <a:srgbClr val="A603AB"/>
              </a:gs>
              <a:gs pos="0">
                <a:srgbClr val="0819FB"/>
              </a:gs>
              <a:gs pos="0">
                <a:srgbClr val="1A8D48"/>
              </a:gs>
              <a:gs pos="100000">
                <a:srgbClr val="FFFF00"/>
              </a:gs>
              <a:gs pos="100000">
                <a:srgbClr val="EE3F17"/>
              </a:gs>
              <a:gs pos="100000">
                <a:srgbClr val="E81766"/>
              </a:gs>
              <a:gs pos="100000">
                <a:srgbClr val="A603AB"/>
              </a:gs>
            </a:gsLst>
            <a:path path="circle">
              <a:fillToRect l="100000" t="100000"/>
            </a:path>
            <a:tileRect r="-100000" b="-100000"/>
          </a:gradFill>
          <a:prstDash val="solid"/>
          <a:round/>
          <a:headEnd type="none" w="sm" len="sm"/>
          <a:tailEnd type="diamond"/>
        </a:ln>
      </a:spPr>
      <a:bodyPr/>
      <a:lstStyle/>
      <a:style>
        <a:lnRef idx="1">
          <a:schemeClr val="accent3"/>
        </a:lnRef>
        <a:fillRef idx="0">
          <a:schemeClr val="accent3"/>
        </a:fillRef>
        <a:effectRef idx="0">
          <a:schemeClr val="accent3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1658</Words>
  <Application>WPS 演示</Application>
  <PresentationFormat>全屏显示(4:3)</PresentationFormat>
  <Paragraphs>433</Paragraphs>
  <Slides>35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5" baseType="lpstr">
      <vt:lpstr>Arial</vt:lpstr>
      <vt:lpstr>宋体</vt:lpstr>
      <vt:lpstr>Wingdings</vt:lpstr>
      <vt:lpstr>楷体</vt:lpstr>
      <vt:lpstr>方正卡通简体</vt:lpstr>
      <vt:lpstr>黑体</vt:lpstr>
      <vt:lpstr>Calibri</vt:lpstr>
      <vt:lpstr>微软雅黑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Administrator</cp:lastModifiedBy>
  <cp:revision>1145</cp:revision>
  <dcterms:created xsi:type="dcterms:W3CDTF">2017-05-17T10:13:00Z</dcterms:created>
  <dcterms:modified xsi:type="dcterms:W3CDTF">2018-06-28T04:25:48Z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