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30"/>
  </p:notesMasterIdLst>
  <p:handoutMasterIdLst>
    <p:handoutMasterId r:id="rId31"/>
  </p:handoutMasterIdLst>
  <p:sldIdLst>
    <p:sldId id="3288" r:id="rId3"/>
    <p:sldId id="3367" r:id="rId4"/>
    <p:sldId id="3391" r:id="rId5"/>
    <p:sldId id="3380" r:id="rId6"/>
    <p:sldId id="3392" r:id="rId7"/>
    <p:sldId id="3378" r:id="rId8"/>
    <p:sldId id="3393" r:id="rId9"/>
    <p:sldId id="3377" r:id="rId10"/>
    <p:sldId id="3394" r:id="rId11"/>
    <p:sldId id="3375" r:id="rId12"/>
    <p:sldId id="3374" r:id="rId13"/>
    <p:sldId id="3373" r:id="rId14"/>
    <p:sldId id="3395" r:id="rId15"/>
    <p:sldId id="3371" r:id="rId16"/>
    <p:sldId id="3396" r:id="rId17"/>
    <p:sldId id="3369" r:id="rId18"/>
    <p:sldId id="3397" r:id="rId19"/>
    <p:sldId id="3382" r:id="rId20"/>
    <p:sldId id="3398" r:id="rId21"/>
    <p:sldId id="3390" r:id="rId22"/>
    <p:sldId id="3389" r:id="rId23"/>
    <p:sldId id="3399" r:id="rId24"/>
    <p:sldId id="3388" r:id="rId25"/>
    <p:sldId id="3387" r:id="rId26"/>
    <p:sldId id="3386" r:id="rId27"/>
    <p:sldId id="3385" r:id="rId28"/>
    <p:sldId id="3366" r:id="rId29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AE1233"/>
    <a:srgbClr val="9F7B63"/>
    <a:srgbClr val="F48E77"/>
    <a:srgbClr val="A1BD70"/>
    <a:srgbClr val="889EB6"/>
    <a:srgbClr val="004236"/>
    <a:srgbClr val="169274"/>
    <a:srgbClr val="60AEA9"/>
    <a:srgbClr val="8400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636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2146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461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697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25438" y="1972379"/>
            <a:ext cx="6624736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23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：诗歌鉴赏常见题型（一）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EC6532A-E277-4A7C-A4B2-54CF813712F1}"/>
              </a:ext>
            </a:extLst>
          </p:cNvPr>
          <p:cNvSpPr/>
          <p:nvPr/>
        </p:nvSpPr>
        <p:spPr>
          <a:xfrm>
            <a:off x="172952" y="1821815"/>
            <a:ext cx="648072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提问变体</a:t>
            </a:r>
          </a:p>
          <a:p>
            <a:pPr marL="0" indent="0" algn="just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某字历来为人称道，你认为它好在 哪里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4A7CC65-2A07-49F1-98B4-D0AA83BC4FF3}"/>
              </a:ext>
            </a:extLst>
          </p:cNvPr>
          <p:cNvSpPr/>
          <p:nvPr/>
        </p:nvSpPr>
        <p:spPr>
          <a:xfrm>
            <a:off x="278993" y="2716560"/>
            <a:ext cx="6264696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答题步骤：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①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该字在句中的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含义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展开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联想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把该字放入原句中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描述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景象。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③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该字烘托了怎样的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意境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，或表达了怎样的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感情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A4270D5-2F84-463A-8673-E581D9963FEF}"/>
              </a:ext>
            </a:extLst>
          </p:cNvPr>
          <p:cNvSpPr/>
          <p:nvPr/>
        </p:nvSpPr>
        <p:spPr>
          <a:xfrm>
            <a:off x="3063978" y="557738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炼字型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F062015-D7AF-40D5-9B40-93B6091F982E}"/>
              </a:ext>
            </a:extLst>
          </p:cNvPr>
          <p:cNvSpPr/>
          <p:nvPr/>
        </p:nvSpPr>
        <p:spPr>
          <a:xfrm>
            <a:off x="128194" y="927070"/>
            <a:ext cx="5877272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提问方式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这一联中最生动传神的是什么字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为 什么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4981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F3B41E6-F582-4E88-96D0-E3C5E7D8EFBD}"/>
              </a:ext>
            </a:extLst>
          </p:cNvPr>
          <p:cNvSpPr/>
          <p:nvPr/>
        </p:nvSpPr>
        <p:spPr>
          <a:xfrm>
            <a:off x="259344" y="1636440"/>
            <a:ext cx="6336704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前人认为，“看”字看似平常，实际上非常传神，它能真切透露出抒情主人公的形象。你同意这种说法吗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为什么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endParaRPr lang="zh-CN" altLang="en-US" sz="16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AD24E16-C25B-4D0F-B247-5229970797AE}"/>
              </a:ext>
            </a:extLst>
          </p:cNvPr>
          <p:cNvSpPr/>
          <p:nvPr/>
        </p:nvSpPr>
        <p:spPr>
          <a:xfrm>
            <a:off x="310003" y="2572544"/>
            <a:ext cx="6302746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同意。看，在诗中指回望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。离人孤独地走了，还频频回望，每一次回望，都令自己肝肠寸断。此字让我们仿佛看到抒情主人公泪眼朦胧，想看又不敢看的形象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。只一“看”字，就淋漓尽致地表现了离别的酸楚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C90C124-C7EA-4015-B1FD-4BBE93D542E6}"/>
              </a:ext>
            </a:extLst>
          </p:cNvPr>
          <p:cNvSpPr/>
          <p:nvPr/>
        </p:nvSpPr>
        <p:spPr>
          <a:xfrm>
            <a:off x="117426" y="298293"/>
            <a:ext cx="6264696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南浦   </a:t>
            </a:r>
            <a:r>
              <a:rPr lang="zh-CN" altLang="en-US" sz="1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白居易</a:t>
            </a:r>
          </a:p>
          <a:p>
            <a:pPr algn="ctr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南浦凄凄别，西风袅袅秋。</a:t>
            </a:r>
            <a:endParaRPr lang="en-US" altLang="zh-CN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一看肠一断，好去莫回头。</a:t>
            </a:r>
          </a:p>
          <a:p>
            <a:pPr>
              <a:buFontTx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en-US" altLang="zh-CN" sz="14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</a:p>
          <a:p>
            <a:pPr>
              <a:buFontTx/>
              <a:buNone/>
            </a:pPr>
            <a:endParaRPr lang="en-US" altLang="zh-CN" sz="14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681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5F66EAF-C556-49D8-951D-E17728E6E572}"/>
              </a:ext>
            </a:extLst>
          </p:cNvPr>
          <p:cNvSpPr/>
          <p:nvPr/>
        </p:nvSpPr>
        <p:spPr>
          <a:xfrm>
            <a:off x="189434" y="484312"/>
            <a:ext cx="6480720" cy="4104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读下面这首诗，完成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－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酬王处士九日见怀之作       顾炎武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是日惊秋老，相望各一涯。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离怀销浊酒，愁眼见黄花。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天地存肝胆，江山阅鬓华。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多蒙千里讯，逐客已无家。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【注释】顾炎武：明清之际著名学者、诗人。明末，投身反宦官、权贵斗争，清兵南下，参加人民抗清起义。入清后，多次拒绝清廷征召，流亡北方，考察山川形势，志存恢复。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endParaRPr lang="zh-CN" altLang="en-US" sz="14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D1CB9CF-7F4A-4351-9374-16A47188F632}"/>
              </a:ext>
            </a:extLst>
          </p:cNvPr>
          <p:cNvSpPr/>
          <p:nvPr/>
        </p:nvSpPr>
        <p:spPr>
          <a:xfrm>
            <a:off x="249893" y="3220616"/>
            <a:ext cx="6408712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zh-CN" altLang="en-US" sz="14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961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5F66EAF-C556-49D8-951D-E17728E6E572}"/>
              </a:ext>
            </a:extLst>
          </p:cNvPr>
          <p:cNvSpPr/>
          <p:nvPr/>
        </p:nvSpPr>
        <p:spPr>
          <a:xfrm>
            <a:off x="189434" y="484312"/>
            <a:ext cx="6480720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②“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天地存肝胆，江山阅鬓华”中的“肝胆”和“阅”在这里各是什么意思？这两句诗表达了作者怎样的思想情感？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肝胆：指自己的爱国之志，或对于故国的赤胆忠心。阅：见证。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（这两句写自己的爱国之心充满乾坤，经历国家的兴衰变化，不觉两鬓已经花白，）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表现了作者虽已衰老，且明知复国无望，仍然矢志不渝、坚持到底的决心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D1CB9CF-7F4A-4351-9374-16A47188F632}"/>
              </a:ext>
            </a:extLst>
          </p:cNvPr>
          <p:cNvSpPr/>
          <p:nvPr/>
        </p:nvSpPr>
        <p:spPr>
          <a:xfrm>
            <a:off x="249893" y="3220616"/>
            <a:ext cx="6408712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zh-CN" altLang="en-US" sz="14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061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99B1C68-22E3-4448-AD04-26C893DE2BC6}"/>
              </a:ext>
            </a:extLst>
          </p:cNvPr>
          <p:cNvSpPr/>
          <p:nvPr/>
        </p:nvSpPr>
        <p:spPr>
          <a:xfrm>
            <a:off x="261442" y="412304"/>
            <a:ext cx="6336704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阅读下面一首宋诗，然后回答问题。 </a:t>
            </a: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秋　夜       朱淑真 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夜久无眠秋气清，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烛花频剪欲三更。                           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铺床凉满梧桐月，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月在梧桐缺处明。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此诗无一“情”字，而无处不含“情”。请从三、四句中找出最能体现诗人感情的一个字，并在对全诗整体感悟的基础上，简要分析诗人在这两句诗中是如何营造意境的。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70EBDDC-418B-4FD2-8498-01EDDE486F86}"/>
              </a:ext>
            </a:extLst>
          </p:cNvPr>
          <p:cNvSpPr/>
          <p:nvPr/>
        </p:nvSpPr>
        <p:spPr>
          <a:xfrm>
            <a:off x="261442" y="3148608"/>
            <a:ext cx="6336704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zh-CN" altLang="en-US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908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70EBDDC-418B-4FD2-8498-01EDDE486F86}"/>
              </a:ext>
            </a:extLst>
          </p:cNvPr>
          <p:cNvSpPr/>
          <p:nvPr/>
        </p:nvSpPr>
        <p:spPr>
          <a:xfrm>
            <a:off x="261442" y="772344"/>
            <a:ext cx="3312368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“凉”。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凉”字既写天凉，又写心境的孤寂（或心凉）。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由床上之月写到天上之月，过渡（顶针）巧妙；愁情、凉床、月影和梧桐，共同营造出孤寂（离愁别怨）的意境。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（答“缺”字，言之成理亦可。） 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424AC65-655B-4271-8782-702517249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50" y="558258"/>
            <a:ext cx="2878723" cy="4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48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97A451D-5503-475F-A3B1-EE22B925492F}"/>
              </a:ext>
            </a:extLst>
          </p:cNvPr>
          <p:cNvSpPr/>
          <p:nvPr/>
        </p:nvSpPr>
        <p:spPr>
          <a:xfrm>
            <a:off x="189433" y="484312"/>
            <a:ext cx="6046407" cy="2989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阅读下面这首唐诗，然后回答问题。</a:t>
            </a: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 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新晴野望 王维</a:t>
            </a:r>
            <a:b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新晴原野旷，极目无氛垢。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郭门临渡头，村树连溪口。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白水明田外，碧峰出山后。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农月无闲人，倾家事南亩。</a:t>
            </a:r>
            <a:b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  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）第三联上下两句中最精炼传神的分别是哪一个字？请简要分析。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98153CF-6A35-41DB-B7B2-5D19E7ECE9C9}"/>
              </a:ext>
            </a:extLst>
          </p:cNvPr>
          <p:cNvSpPr/>
          <p:nvPr/>
        </p:nvSpPr>
        <p:spPr>
          <a:xfrm>
            <a:off x="189434" y="2753012"/>
            <a:ext cx="648072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66C7B2A-DA25-422C-88AC-4B976ABF0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06" y="3156969"/>
            <a:ext cx="3238095" cy="1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3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98153CF-6A35-41DB-B7B2-5D19E7ECE9C9}"/>
              </a:ext>
            </a:extLst>
          </p:cNvPr>
          <p:cNvSpPr/>
          <p:nvPr/>
        </p:nvSpPr>
        <p:spPr>
          <a:xfrm>
            <a:off x="189434" y="556320"/>
            <a:ext cx="4176464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分别是“明”和“出”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充分显示出雨后的“新晴”，诗人极目“野望”所见的景色：田野外河水上涨，在阳光照射下“白水”波光粼粼，比平时更加明亮夺目；雨水冲洗后的群山，在太阳照耀下“碧峰”秀出，更加富有层次。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这一组风景镜头，紧紧扣住了雨后新晴的景物特点，意境清幽秀丽，俨然构成了一幅天然绝妙的图画。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5B4948C-223C-4DA4-A70C-10E5A4ED47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906" y="1996480"/>
            <a:ext cx="2265660" cy="23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05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3F86AA6-8BAA-4A3A-B90C-301FE95F3236}"/>
              </a:ext>
            </a:extLst>
          </p:cNvPr>
          <p:cNvSpPr/>
          <p:nvPr/>
        </p:nvSpPr>
        <p:spPr>
          <a:xfrm>
            <a:off x="189434" y="412304"/>
            <a:ext cx="6192688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阅读下面的宋诗，然后回答问题。 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        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溪亭   林景熙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  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清秋有馀思，日暮尚溪亭。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高树月初白，微风酒半醒。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  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独行穿落叶，闲坐数流萤。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何处渔歌起？孤灯隔远汀。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  (1)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诗人运用了哪些反映时间变化的意象来表现其情感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b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  (2)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请结合全诗，评析第三联中“穿”、“数”二字的艺术效果。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C8DB955-6A03-45D2-AFAF-0DFE5374DB55}"/>
              </a:ext>
            </a:extLst>
          </p:cNvPr>
          <p:cNvSpPr/>
          <p:nvPr/>
        </p:nvSpPr>
        <p:spPr>
          <a:xfrm>
            <a:off x="189434" y="2859128"/>
            <a:ext cx="648072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8809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C8DB955-6A03-45D2-AFAF-0DFE5374DB55}"/>
              </a:ext>
            </a:extLst>
          </p:cNvPr>
          <p:cNvSpPr/>
          <p:nvPr/>
        </p:nvSpPr>
        <p:spPr>
          <a:xfrm>
            <a:off x="45418" y="556320"/>
            <a:ext cx="4536504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）用“日暮”即落日，“月初白”即初升的月亮这两个意象，表现时间由傍晚到明月初升的变化，表现作者的孤独寂寞情感。</a:t>
            </a:r>
            <a:b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 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）“独行穿落叶，闲坐数流萤”句中“穿”字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写出了在萧萧落叶中穿行，而无人相伴的孤独。一人独坐而无聊，一个“数”字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表现了主人公的动作神态， 更表现出闲极无聊的寂寞情感。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DA588C2-96A7-49D5-B263-206134058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0202" y="1636440"/>
            <a:ext cx="2361580" cy="24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46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D032036-87B5-4271-9E61-F6E77B9B327D}"/>
              </a:ext>
            </a:extLst>
          </p:cNvPr>
          <p:cNvSpPr/>
          <p:nvPr/>
        </p:nvSpPr>
        <p:spPr>
          <a:xfrm>
            <a:off x="2493690" y="370058"/>
            <a:ext cx="18854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分析意境型</a:t>
            </a:r>
            <a:r>
              <a:rPr lang="zh-CN" altLang="en-US" sz="24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814E8AD-9B6F-4835-A294-ACF81DFFE62D}"/>
              </a:ext>
            </a:extLst>
          </p:cNvPr>
          <p:cNvSpPr/>
          <p:nvPr/>
        </p:nvSpPr>
        <p:spPr>
          <a:xfrm>
            <a:off x="84536" y="831723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提问方式</a:t>
            </a:r>
          </a:p>
          <a:p>
            <a:pPr eaLnBrk="1" hangingPunct="1"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这首诗营造了一种怎样的意境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?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表达了诗人怎样的思想感情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9DC6A01-0D56-4AE1-878F-70DAD7BDE172}"/>
              </a:ext>
            </a:extLst>
          </p:cNvPr>
          <p:cNvSpPr/>
          <p:nvPr/>
        </p:nvSpPr>
        <p:spPr>
          <a:xfrm>
            <a:off x="74323" y="1412374"/>
            <a:ext cx="6768752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0099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提问变体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、这首诗描绘了一幅怎样的画面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表达了诗人怎样的思想？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、这首诗歌描写了什么样的景物？抒发了诗人怎样的情怀？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28EC4A9-D9EB-402F-90E0-3626FCED9329}"/>
              </a:ext>
            </a:extLst>
          </p:cNvPr>
          <p:cNvSpPr/>
          <p:nvPr/>
        </p:nvSpPr>
        <p:spPr>
          <a:xfrm>
            <a:off x="84536" y="2714649"/>
            <a:ext cx="6651326" cy="1934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答题步骤：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描绘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诗中展现的图景</a:t>
            </a:r>
            <a:r>
              <a:rPr lang="zh-CN" altLang="en-US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画面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。考生应抓住诗中的主要景物，用自己的语言再现画面。描述时一要忠实于原诗，二要用自己的联想和想像加以再创造，语言力求优美。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zh-CN" altLang="en-US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F7F2C27-086F-472B-AFDA-1F9A2FAC98B8}"/>
              </a:ext>
            </a:extLst>
          </p:cNvPr>
          <p:cNvSpPr/>
          <p:nvPr/>
        </p:nvSpPr>
        <p:spPr>
          <a:xfrm>
            <a:off x="2421682" y="453967"/>
            <a:ext cx="1346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分析技巧型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B4B27C9-B273-4456-9B1C-DCBBF2AF8642}"/>
              </a:ext>
            </a:extLst>
          </p:cNvPr>
          <p:cNvSpPr/>
          <p:nvPr/>
        </p:nvSpPr>
        <p:spPr>
          <a:xfrm>
            <a:off x="261442" y="907721"/>
            <a:ext cx="5976664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提问方式：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这首诗用了怎样的表现手法？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59C62BC-02E5-4ABD-B1D8-7C8D7072A9E8}"/>
              </a:ext>
            </a:extLst>
          </p:cNvPr>
          <p:cNvSpPr/>
          <p:nvPr/>
        </p:nvSpPr>
        <p:spPr>
          <a:xfrm>
            <a:off x="261442" y="1278535"/>
            <a:ext cx="630932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提问变体：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请分析这首诗的表现技巧（或艺术手法，或表现手法）。诗人是怎样抒发自己的情感的？有何效果？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4065C85-F5ED-47CC-B2AD-8289EC1A9FBF}"/>
              </a:ext>
            </a:extLst>
          </p:cNvPr>
          <p:cNvSpPr/>
          <p:nvPr/>
        </p:nvSpPr>
        <p:spPr>
          <a:xfrm>
            <a:off x="280204" y="2212504"/>
            <a:ext cx="6290558" cy="1995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答题步骤：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ts val="4300"/>
              </a:lnSpc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准确指出用了何种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手法。</a:t>
            </a:r>
          </a:p>
          <a:p>
            <a:pPr marL="0" indent="0" eaLnBrk="1" hangingPunct="1">
              <a:lnSpc>
                <a:spcPts val="4300"/>
              </a:lnSpc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结合诗句阐释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怎样使用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这种手法。</a:t>
            </a:r>
          </a:p>
          <a:p>
            <a:pPr marL="0" indent="0" eaLnBrk="1" hangingPunct="1">
              <a:lnSpc>
                <a:spcPts val="4300"/>
              </a:lnSpc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此手法有效传达出诗人怎样的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感情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18028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FC97A84-033C-449C-8EBC-25859C8E6E67}"/>
              </a:ext>
            </a:extLst>
          </p:cNvPr>
          <p:cNvSpPr/>
          <p:nvPr/>
        </p:nvSpPr>
        <p:spPr>
          <a:xfrm>
            <a:off x="189434" y="484312"/>
            <a:ext cx="6552728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阅读下面这首唐诗，按要求答题。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绝句漫兴九首（其三）       杜甫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熟知茅斋绝低小，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江上燕子故来频。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衔泥点污琴书内，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更接飞虫打着人。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[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这首诗写于杜甫寓居成都草堂的第二年（公元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761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年）。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请从表现手法的角度，对这首诗作简要赏析。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FE9381E-9610-45CA-803D-7964D6C8A9EE}"/>
              </a:ext>
            </a:extLst>
          </p:cNvPr>
          <p:cNvSpPr/>
          <p:nvPr/>
        </p:nvSpPr>
        <p:spPr>
          <a:xfrm>
            <a:off x="333450" y="2572544"/>
            <a:ext cx="6264696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08224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FE9381E-9610-45CA-803D-7964D6C8A9EE}"/>
              </a:ext>
            </a:extLst>
          </p:cNvPr>
          <p:cNvSpPr/>
          <p:nvPr/>
        </p:nvSpPr>
        <p:spPr>
          <a:xfrm>
            <a:off x="140470" y="484312"/>
            <a:ext cx="2641252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这首诗借景抒情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，诗人通过对燕子频频飞入草堂书斋扰人情景的生动描写，借燕子引出禽鸟也好像欺负人的感慨 ，表现出诗人远客孤居的诸多烦恼和心绪不宁的神情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步骤二、三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F2DF776-CD4B-4C7D-AF05-59F59DEB56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1103" y="1276400"/>
            <a:ext cx="3718015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5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E99EC17-70FC-4856-9826-D85C9E33D616}"/>
              </a:ext>
            </a:extLst>
          </p:cNvPr>
          <p:cNvSpPr/>
          <p:nvPr/>
        </p:nvSpPr>
        <p:spPr>
          <a:xfrm>
            <a:off x="261442" y="412304"/>
            <a:ext cx="64807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阅读下面这首词，完成8～9题。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</a:t>
            </a:r>
            <a:r>
              <a:rPr lang="en-US" altLang="en-US" sz="16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小重山·端午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[元]舒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頔</a:t>
            </a:r>
            <a:endParaRPr lang="en-US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en-US" sz="16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碧艾香蒲处处忙。谁家儿共女，庆端阳。细缠五色臂丝①长。空惆怅，谁复吊沅湘</a:t>
            </a: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②。   </a:t>
            </a:r>
            <a:r>
              <a:rPr lang="en-US" altLang="en-US" sz="16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往事莫论量。千年忠义气，日星光。离骚读罢总堪伤。无人解，树转午阴凉</a:t>
            </a: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[注]①</a:t>
            </a:r>
            <a:r>
              <a:rPr lang="en-US" altLang="en-US" sz="16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五色臂丝：荆楚风俗，端午节以五彩丝系臂</a:t>
            </a: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。  ②</a:t>
            </a:r>
            <a:r>
              <a:rPr lang="en-US" altLang="en-US" sz="16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沅湘：沅水和湘水。湘水支流中有泪罗江</a:t>
            </a: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8．从全词看，“空惆怅”和“无人解”分别表达了作者怎样的思想感情?(4分)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9．这首词最突出的表现手法是什么?请分别结合上阙和下阙作简要分析。(4分)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048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77580FF-4782-454A-A64A-F59038F8478B}"/>
              </a:ext>
            </a:extLst>
          </p:cNvPr>
          <p:cNvSpPr/>
          <p:nvPr/>
        </p:nvSpPr>
        <p:spPr>
          <a:xfrm>
            <a:off x="261442" y="412304"/>
            <a:ext cx="6336704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8.(4分)</a:t>
            </a:r>
            <a:r>
              <a:rPr lang="en-US" altLang="en-US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空惆怅：慨叹世人忙于节日的喜庆，而不理解或淡忘了端午节后重的历史内涵；表达对爱国诗人屈原的怀念之情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  </a:t>
            </a:r>
            <a:r>
              <a:rPr lang="en-US" altLang="en-US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无人解：抒发了作者不为世俗理解的孤寂落寞情怀，也表达了对屈原忠义气节的崇敬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9. (4分)</a:t>
            </a:r>
            <a:r>
              <a:rPr lang="en-US" altLang="en-US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手法：对比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endParaRPr lang="en-US" altLang="en-US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  </a:t>
            </a:r>
            <a:r>
              <a:rPr lang="en-US" altLang="en-US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简析：上阕中众人的繁忙喜庆和作者的独自惆怅形成对比；下阕中世俗对屈原的不理解和作者读《离骚》的深切感伤形成对比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步骤二、三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（答：“</a:t>
            </a:r>
            <a:r>
              <a:rPr lang="en-US" altLang="en-US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反衬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”，</a:t>
            </a:r>
            <a:r>
              <a:rPr lang="en-US" altLang="en-US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且简析合理也可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步骤三略，第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381304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10C58ED-FD0F-46EC-B9A4-40BFCAEFC30A}"/>
              </a:ext>
            </a:extLst>
          </p:cNvPr>
          <p:cNvSpPr/>
          <p:nvPr/>
        </p:nvSpPr>
        <p:spPr>
          <a:xfrm>
            <a:off x="261442" y="484312"/>
            <a:ext cx="6408712" cy="4199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．阅读下面这首词，然后回答问题。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  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醉落魄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咏鹰       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清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陈维崧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寒山几堵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，风低削碎中原路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。秋空一碧无今古。醉袒貂裘，略记寻呼处。   男儿身手和谁赌？老来猛气还轩举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。人间多少闲狐兔。月黑沙黄，此际偏思汝。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      [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]①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堵：座。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削碎中原路：形容鹰掠地飞过。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轩举：意气飞扬。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   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）这首词的上片主要是用什么表现手法来写鹰的？请作简要分析。</a:t>
            </a:r>
            <a:b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  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）结合下片的句子，分析词人表达了怎样的思想感情。</a:t>
            </a:r>
          </a:p>
        </p:txBody>
      </p:sp>
    </p:spTree>
    <p:extLst>
      <p:ext uri="{BB962C8B-B14F-4D97-AF65-F5344CB8AC3E}">
        <p14:creationId xmlns:p14="http://schemas.microsoft.com/office/powerpoint/2010/main" val="315442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4248CC1-66F5-4EC6-B7D1-E9281423680F}"/>
              </a:ext>
            </a:extLst>
          </p:cNvPr>
          <p:cNvSpPr/>
          <p:nvPr/>
        </p:nvSpPr>
        <p:spPr>
          <a:xfrm>
            <a:off x="117426" y="556320"/>
            <a:ext cx="4896544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】1.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主要运用了衬托的手法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 借用壁立的寒山、空旷的大地、澄碧的秋空等场景，来衬托鹰的形象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 表现了作者凌厉激荡的气势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（把“衬托”答成“烘托”也算对）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“男儿身手和谁赌？老来猛气还轩举”，表达了猛气犹存、老当益壮的情怀。“人间多少闲狐兔。月黑沙黄，此际偏思汝”，表达了期待施展抱负、建功立业的志向。 </a:t>
            </a:r>
          </a:p>
        </p:txBody>
      </p:sp>
    </p:spTree>
    <p:extLst>
      <p:ext uri="{BB962C8B-B14F-4D97-AF65-F5344CB8AC3E}">
        <p14:creationId xmlns:p14="http://schemas.microsoft.com/office/powerpoint/2010/main" val="410301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28EC4A9-D9EB-402F-90E0-3626FCED9329}"/>
              </a:ext>
            </a:extLst>
          </p:cNvPr>
          <p:cNvSpPr/>
          <p:nvPr/>
        </p:nvSpPr>
        <p:spPr>
          <a:xfrm>
            <a:off x="189434" y="484312"/>
            <a:ext cx="3888432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概括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景物所营造的</a:t>
            </a:r>
            <a:r>
              <a:rPr lang="zh-CN" altLang="en-US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氛围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特点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。一般用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两个双音节词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即可，例如孤寂冷清、恬静优美、雄浑壮阔、萧瑟凄凉等，注意要能准确地体现景物的特点和情调。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作者的思想</a:t>
            </a:r>
            <a:r>
              <a:rPr lang="zh-CN" altLang="en-US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感情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。切忌空洞，要答具体。比如光答“表达了作者感伤的情怀”是不行的，应答出为什么而“感伤”。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8F22F29-3F9C-432F-857E-B0CD472BB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882" y="685428"/>
            <a:ext cx="2529522" cy="368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93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2DFF7AE-C2AC-4D32-8D1C-E6E597D9A85E}"/>
              </a:ext>
            </a:extLst>
          </p:cNvPr>
          <p:cNvSpPr/>
          <p:nvPr/>
        </p:nvSpPr>
        <p:spPr>
          <a:xfrm>
            <a:off x="189434" y="412304"/>
            <a:ext cx="6408712" cy="3212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阅读下面这首唐诗，然后回答问题。</a:t>
            </a: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  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新晴野望        王维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新晴原野旷，极目无氛垢。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郭门临渡头，村树连溪口。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白水明田外，碧峰出山后。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农月无闲人，倾家事南亩。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注：氛垢：尘埃。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尾联描写了一幅什么样的图景？这样写有什么好处？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831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7717E0-163F-48BB-8D2B-8695159FA2DC}"/>
              </a:ext>
            </a:extLst>
          </p:cNvPr>
          <p:cNvSpPr/>
          <p:nvPr/>
        </p:nvSpPr>
        <p:spPr>
          <a:xfrm>
            <a:off x="0" y="484312"/>
            <a:ext cx="5662042" cy="4175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尾联写了农忙时节，农人全家在农田里忙于耕作的（明朗清新）的景象 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步骤一、二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表现了诗人热爱自然、热爱田园生活的思想感情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)(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【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作者这样写的好处是：再一次突出表现“新晴”这一诗题，因为“新晴”人才能看到农人们“倾家事南亩”的景象。给前面所绘的一幅表态画面平添无限生机，使整个画面活了起来。</a:t>
            </a:r>
          </a:p>
        </p:txBody>
      </p:sp>
    </p:spTree>
    <p:extLst>
      <p:ext uri="{BB962C8B-B14F-4D97-AF65-F5344CB8AC3E}">
        <p14:creationId xmlns:p14="http://schemas.microsoft.com/office/powerpoint/2010/main" val="189042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1C22C62-BB28-4030-B9A9-D9382C89EB4D}"/>
              </a:ext>
            </a:extLst>
          </p:cNvPr>
          <p:cNvSpPr/>
          <p:nvPr/>
        </p:nvSpPr>
        <p:spPr>
          <a:xfrm>
            <a:off x="189434" y="470952"/>
            <a:ext cx="6408712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阅读下面的诗，回答问题。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山居即事  王维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寂寞掩柴扉，苍茫对落晖。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鹤巢松树遍，人访荜门稀。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嫩竹含新粉，红莲落故衣。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渡头烟火起，处处采菱归。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）简析“遍”字在颔联中的表达效果。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“遍”字表现松茂鹤多，“稀”字表现来访者少，两者对照写出山居环境的幽静。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48DFC7A-0004-4F81-8C6A-9D7E4EF838D9}"/>
              </a:ext>
            </a:extLst>
          </p:cNvPr>
          <p:cNvSpPr/>
          <p:nvPr/>
        </p:nvSpPr>
        <p:spPr>
          <a:xfrm>
            <a:off x="225438" y="3580656"/>
            <a:ext cx="6336704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en-US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114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1C22C62-BB28-4030-B9A9-D9382C89EB4D}"/>
              </a:ext>
            </a:extLst>
          </p:cNvPr>
          <p:cNvSpPr/>
          <p:nvPr/>
        </p:nvSpPr>
        <p:spPr>
          <a:xfrm>
            <a:off x="189434" y="470952"/>
            <a:ext cx="6408712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）诗的后四句写出了怎样的景与情？</a:t>
            </a:r>
            <a:r>
              <a:rPr lang="zh-CN" altLang="en-US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48DFC7A-0004-4F81-8C6A-9D7E4EF838D9}"/>
              </a:ext>
            </a:extLst>
          </p:cNvPr>
          <p:cNvSpPr/>
          <p:nvPr/>
        </p:nvSpPr>
        <p:spPr>
          <a:xfrm>
            <a:off x="117426" y="1060376"/>
            <a:ext cx="3456384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写出了夕阳西下，炊烟升起，嫩竹荷花清新可爱，人们采菱而归的景象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 （这些恬淡清新的图景，）（步骤二）表现出作者悠然闲适的心情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FA251FD-E50D-4EC0-A6F4-8D2B3BAC3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874" y="1113920"/>
            <a:ext cx="227766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13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5E8DF08-CE4B-4D28-8EE6-075EDB69D713}"/>
              </a:ext>
            </a:extLst>
          </p:cNvPr>
          <p:cNvSpPr/>
          <p:nvPr/>
        </p:nvSpPr>
        <p:spPr>
          <a:xfrm>
            <a:off x="191994" y="424905"/>
            <a:ext cx="6480720" cy="3305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阅读下面这首宋词，完成8-9题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             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鹧鸪天</a:t>
            </a: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    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代人赋</a:t>
            </a: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①       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辛弃疾</a:t>
            </a:r>
            <a:endParaRPr lang="en-US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陌上柔桑破嫩芽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东邻蚕种已生些。平冈细草鸣黄犊，斜日寒林点暮鸦</a:t>
            </a: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   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山远近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路横斜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青旗②沽酒有人家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城中桃李愁风雨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春在溪头荠菜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花。</a:t>
            </a:r>
            <a:endParaRPr lang="en-US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【注】①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这首词作于作者遭弹劾解官归居时</a:t>
            </a: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。②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青旗：酒旗，酒店门外用青布做的幌子</a:t>
            </a: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    </a:t>
            </a:r>
          </a:p>
        </p:txBody>
      </p:sp>
    </p:spTree>
    <p:extLst>
      <p:ext uri="{BB962C8B-B14F-4D97-AF65-F5344CB8AC3E}">
        <p14:creationId xmlns:p14="http://schemas.microsoft.com/office/powerpoint/2010/main" val="60082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80E7265-BA91-490C-836F-817476F39088}"/>
              </a:ext>
            </a:extLst>
          </p:cNvPr>
          <p:cNvSpPr/>
          <p:nvPr/>
        </p:nvSpPr>
        <p:spPr>
          <a:xfrm>
            <a:off x="117426" y="484312"/>
            <a:ext cx="4608512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8.词的上阙描绘了什么样的景象？请简要叙述。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参考答案：</a:t>
            </a:r>
            <a:r>
              <a:rPr lang="en-US" altLang="en-US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词的上阕描绘了初春时乡村一派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春意盎然的</a:t>
            </a:r>
            <a:r>
              <a:rPr lang="en-US" altLang="en-US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景象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田间桑树萌发出新芽，东邻家蚕卵已孵出幼蚕；平缓的山坡上长着细嫩青草，黄色的牛犊在那儿鸣叫；夕阳斜照着初春傍晚的树林，晚归的乌鸦散落在那儿栖息。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E09A61F-C56A-43C3-9D79-852B7E8F81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1429" y="2068488"/>
            <a:ext cx="2188159" cy="206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94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1680</Words>
  <Application>Microsoft Office PowerPoint</Application>
  <PresentationFormat>自定义</PresentationFormat>
  <Paragraphs>127</Paragraphs>
  <Slides>27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2019-01-17T02:34:30Z</dcterms:created>
  <dcterms:modified xsi:type="dcterms:W3CDTF">2019-02-12T09:25:55Z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