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62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60" r:id="rId13"/>
    <p:sldId id="288" r:id="rId14"/>
    <p:sldId id="289" r:id="rId15"/>
    <p:sldId id="265" r:id="rId16"/>
    <p:sldId id="296" r:id="rId17"/>
    <p:sldId id="290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BCE69-0514-4551-8081-6F3451A0992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950A2-0A16-43B2-A10E-D5535F69C5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40" r:id="rId29"/>
    <p:sldLayoutId id="2147483841" r:id="rId30"/>
    <p:sldLayoutId id="2147483839" r:id="rId31"/>
    <p:sldLayoutId id="2147483844" r:id="rId32"/>
    <p:sldLayoutId id="2147483847" r:id="rId3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2007___5.docx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12</a:t>
            </a:r>
            <a:r>
              <a:rPr lang="zh-CN" altLang="en-US" sz="3600">
                <a:solidFill>
                  <a:schemeClr val="tx1"/>
                </a:solidFill>
              </a:rPr>
              <a:t>　寄欧阳舍人书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义近于史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皆见于篇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非近乎史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其将安近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或纳于庙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或存于墓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此其所以与史异也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苟其人之恶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则与铭乎何有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而善人喜于见传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则勇于自立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1791" y="2286362"/>
            <a:ext cx="17091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1791" y="2687950"/>
            <a:ext cx="17091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4774" y="3095262"/>
            <a:ext cx="17091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01074" y="3500242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19192" y="3909479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29332" y="4292031"/>
            <a:ext cx="115077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97616" y="4707897"/>
            <a:ext cx="87160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6191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记常识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墓志铭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中国古代一种悼念性的文体。埋葬死者时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刻在石上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埋于坟前。一般由志和铭两部分组成。志多用散文撰写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叙述死者的姓名、籍贯、生平事迹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铭则用韵文概括全篇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赞扬死者的功业成就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表示悼念和安慰。但也有只有志或只有铭的。墓志铭在写作上的要求是叙事概要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语言温和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文字简约。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11762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盖史之于善恶无所不书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而铭者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盖古之人有功德、材行、志义之美者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惧后世之不知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则必铭而见之。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因为史传对人的善恶都一一加以记载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而碑铭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大概是为了一定要立碑刻铭来显扬自己。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这句话指出史书与墓志铭书写内容不同。史书上善恶之事都可记载下来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但墓志铭是为了立碑刻铭显扬自己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3125684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99417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然则孰为其人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而能尽公与是欤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非畜道德而能文章者无以为也。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照这样说来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怎样的人才能做到完全公正与正确呢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不是道德高尚、文章高明的人是做不到的。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这句话说明撰写墓志铭能做到完全公正和正确的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必须是道德高尚、文章高明的人。为后文赞扬欧阳修埋下伏笔。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先祖之言行卓卓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其感与报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宜若何而图之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曾巩对欧阳修为其祖父撰写公正与正确的铭文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深表感激之情。从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幸遇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推一赐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中可以看出他对欧阳修的敬仰、感激之情。结尾的疑问句把感恩图报之情抒写得淋漓尽致。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21970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2957806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149080"/>
            <a:ext cx="8128000" cy="166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11966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潜遁幽抑之士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其谁不有望于世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善谁不为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而恶谁不愧以惧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为人之父祖者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孰不欲教其子孙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为人之子孙者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孰不欲宠荣其父祖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此数美者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一归于先生。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那些隐居出世、抑郁不得志的人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他们谁不希望名声流播于世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好事谁不想做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而做恶事谁不感到羞愧恐惧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当父亲、祖父的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谁不想教育好自己的子孙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做子孙的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谁不想使自己的父亲、祖父荣耀显扬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这种种美德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应当全归于先生。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退居的隐士希望名声流播于世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人们一心向善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长辈想教育好子孙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子孙想光宗耀祖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此处运用五个反问句组成排比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突出表现了曾巩对欧阳修的赞美尊敬之情。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字把上述种种美德全集中于欧阳修身上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令人顿生敬重之情。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03782"/>
            <a:ext cx="8128000" cy="1653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157176"/>
            <a:ext cx="8128000" cy="197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92311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684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本文实为写给欧阳修的一封感谢信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但却用了相当的篇幅围绕墓志铭的功用和写作展开论述。对此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我们应怎样理解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文章从第二句起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没有就如何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感与惭并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而是就墓志铭的文体功用展开论述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指出碑铭虽以存美为主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所述亦应真实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才能像史传一样劝善惩恶。然后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作者对撰写墓志铭提出了两个重要观点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一是撰写墓志铭要做到态度公正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叙事合乎实际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二是撰写墓志铭要慎重选择作者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须俟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畜道德而能文章者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而为之。后者强调写作者的人选问题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而前者则是对欧阳修有关论述的补充和发挥。碑志和史传有相通之处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好的碑志往往有较高的文学价值和史学价值。但千百年来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在一些作者手中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碑志成了一种应酬文字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360" y="2132856"/>
            <a:ext cx="8209280" cy="3676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8762"/>
            <a:ext cx="8128000" cy="2074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的甚至颠倒是非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美化恶人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牟取重金。欧阳修写碑志力求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不虚美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不隐恶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这与作者提倡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的写作态度和他对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立言者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徇私滥作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之铭的批评是一致的。由此可见欧阳修的文学观点对曾巩影响之深。总之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全文不是浅直地申说谢意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而是借讨论墓志铭写作的得失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辗转表示得到欧阳修所撰写铭文的幸运。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4773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文章是怎样将对欧阳修的赞誉与庆幸自己祖先有机结合在一起的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本文一方面赞誉欧阳修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表达自己内心的感激之情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先生推一赐于巩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而及其三世。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另一方面慨叹自家的荣幸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并推崇欧阳修的美德。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若巩之浅薄滞拙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而先生进之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即申说欧公对自己的教诲。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先祖父屯蹶否塞以死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而先生显之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即感谢欧阳修的铭文张扬了其有困顿身世的祖父。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如何理解作者关于墓志铭的产生和演变的分析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作者关于墓志铭的产生和演变的分析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对我们认识这一重要文体颇有帮助。他认为要写出既公正又真实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能流传后世的墓志铭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必须富于道德修养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文章兼胜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二者缺一不可。这实际上表明了曾巩的文学观点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也为下文对欧阳修的赞美张本。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927718"/>
            <a:ext cx="8128000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303981"/>
            <a:ext cx="8128000" cy="1838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7720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曾巩十分仰慕欧阳修的道德文章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曾把他与唐代的韩愈相提并论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从二十岁起就与欧阳修过从甚密。宋仁宗庆历四年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(1046)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曾巩写信请欧阳修为已故的祖父曾致尧作一篇墓碑铭。庆历六年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欧阳修写好《尚书户部郎中赠右谏议大夫曾公神道碑铭》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曾巩即写此信致谢。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96752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5173651"/>
              </p:ext>
            </p:extLst>
          </p:nvPr>
        </p:nvGraphicFramePr>
        <p:xfrm>
          <a:off x="508000" y="1800394"/>
          <a:ext cx="8128000" cy="2752392"/>
        </p:xfrm>
        <a:graphic>
          <a:graphicData uri="http://schemas.openxmlformats.org/presentationml/2006/ole">
            <p:oleObj spid="_x0000_s1028" name="文档" r:id="rId5" imgW="3896414" imgH="1318915" progId="Word.Document.12">
              <p:embed/>
            </p:oleObj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4747244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7786" y="5104950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3481" y="5548134"/>
            <a:ext cx="341406" cy="493819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508000" y="417665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则必铭而见之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显现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至于通材达识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人才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非畜道德而能文章者无以为也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畜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蓄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积蓄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44280" y="4585444"/>
            <a:ext cx="28518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44280" y="5068899"/>
            <a:ext cx="2203784" cy="275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21154" y="5455501"/>
            <a:ext cx="2808312" cy="295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85198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6870809"/>
              </p:ext>
            </p:extLst>
          </p:nvPr>
        </p:nvGraphicFramePr>
        <p:xfrm>
          <a:off x="508000" y="1988840"/>
          <a:ext cx="8128000" cy="3734578"/>
        </p:xfrm>
        <a:graphic>
          <a:graphicData uri="http://schemas.openxmlformats.org/presentationml/2006/ole">
            <p:oleObj spid="_x0000_s2052" name="文档" r:id="rId5" imgW="3839157" imgH="176395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925037" y="2020102"/>
            <a:ext cx="15627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40834" y="2569080"/>
            <a:ext cx="68003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64859" y="3116422"/>
            <a:ext cx="15627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29948" y="3654514"/>
            <a:ext cx="1235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88307" y="4180084"/>
            <a:ext cx="17785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69549" y="4734634"/>
            <a:ext cx="127445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23425" y="5271265"/>
            <a:ext cx="121260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1192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62508682"/>
              </p:ext>
            </p:extLst>
          </p:nvPr>
        </p:nvGraphicFramePr>
        <p:xfrm>
          <a:off x="508000" y="1172728"/>
          <a:ext cx="8128000" cy="4766544"/>
        </p:xfrm>
        <a:graphic>
          <a:graphicData uri="http://schemas.openxmlformats.org/presentationml/2006/ole">
            <p:oleObj spid="_x0000_s3076" name="文档" r:id="rId5" imgW="3839157" imgH="225148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23929" y="1217128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7864" y="1748792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82547" y="2313114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26292" y="2849489"/>
            <a:ext cx="136815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64567" y="3375282"/>
            <a:ext cx="73522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5896" y="3859652"/>
            <a:ext cx="27363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3928" y="4407252"/>
            <a:ext cx="9361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47624" y="4939772"/>
            <a:ext cx="121240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36738" y="5487372"/>
            <a:ext cx="18604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25078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9763701"/>
              </p:ext>
            </p:extLst>
          </p:nvPr>
        </p:nvGraphicFramePr>
        <p:xfrm>
          <a:off x="508000" y="2498822"/>
          <a:ext cx="8128000" cy="2114355"/>
        </p:xfrm>
        <a:graphic>
          <a:graphicData uri="http://schemas.openxmlformats.org/presentationml/2006/ole">
            <p:oleObj spid="_x0000_s4100" name="文档" r:id="rId5" imgW="3839157" imgH="99809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625011" y="2531480"/>
            <a:ext cx="1235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10945" y="3079846"/>
            <a:ext cx="1235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6820" y="3627986"/>
            <a:ext cx="148679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85210" y="4158570"/>
            <a:ext cx="184683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81778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6043596"/>
              </p:ext>
            </p:extLst>
          </p:nvPr>
        </p:nvGraphicFramePr>
        <p:xfrm>
          <a:off x="508000" y="1418114"/>
          <a:ext cx="8128000" cy="4275772"/>
        </p:xfrm>
        <a:graphic>
          <a:graphicData uri="http://schemas.openxmlformats.org/presentationml/2006/ole">
            <p:oleObj spid="_x0000_s5124" name="文档" r:id="rId5" imgW="3839157" imgH="201924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50957" y="1439886"/>
            <a:ext cx="18353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54341" y="1998330"/>
            <a:ext cx="18353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94107" y="2552622"/>
            <a:ext cx="21909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61843" y="3085174"/>
            <a:ext cx="21909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84331" y="3601797"/>
            <a:ext cx="107550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37178" y="4172018"/>
            <a:ext cx="145104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01108" y="4663834"/>
            <a:ext cx="249582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69107" y="5227808"/>
            <a:ext cx="125324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29637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1804" y="2233328"/>
            <a:ext cx="341406" cy="4938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0354" y="2647798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5496" y="3047188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6011" y="3501008"/>
            <a:ext cx="615749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8670" y="3861048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0107" y="4292447"/>
            <a:ext cx="615749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9988" y="4624023"/>
            <a:ext cx="341406" cy="493819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323528" y="1701069"/>
            <a:ext cx="838448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盖古之人有功德、材行、志义之美者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则足为后法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效法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先祖父屯蹶否塞以死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而先生显之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孰不欲宠荣其父祖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尊崇荣耀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敢不承教而加详焉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详细考证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非畜道德而能文章者无以为也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生者得致其严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80112" y="2107915"/>
            <a:ext cx="259228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08375" y="2505225"/>
            <a:ext cx="229511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76056" y="2916479"/>
            <a:ext cx="345638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55041" y="3319187"/>
            <a:ext cx="396366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08073" y="3712960"/>
            <a:ext cx="319398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37788" y="4117622"/>
            <a:ext cx="258091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74938" y="4522284"/>
            <a:ext cx="258091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00287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5286" y="2276872"/>
            <a:ext cx="615749" cy="4938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8630" y="3094839"/>
            <a:ext cx="615749" cy="49381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4534" y="3900398"/>
            <a:ext cx="615749" cy="4938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7786" y="4713609"/>
            <a:ext cx="615749" cy="493819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而善人喜于见传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则勇于自立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建立功业。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靠自己的劳动而生活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不依赖别人。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公卿大夫至于里巷之士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表示达到某种程度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也表示另提一事。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于众人则能辨焉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一般人。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大伙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大家。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而世之学者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求学的人。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在学术上有一定成就的人。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5656" y="2511362"/>
            <a:ext cx="15627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08376" y="2511362"/>
            <a:ext cx="42920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75657" y="3321655"/>
            <a:ext cx="80297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49890" y="3321655"/>
            <a:ext cx="47064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75657" y="4167303"/>
            <a:ext cx="1224136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42116" y="4178189"/>
            <a:ext cx="1821972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75657" y="4979578"/>
            <a:ext cx="1418722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790798" y="4992891"/>
            <a:ext cx="3733530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4084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1499</Words>
  <Application>Microsoft Office PowerPoint</Application>
  <PresentationFormat>全屏显示(4:3)</PresentationFormat>
  <Paragraphs>86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2016-09-16T15:04:20Z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