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2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6CFC2-3E16-4B1C-98CB-FEABA8C1E3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AD10B-8146-4379-8F5A-CA44A47E37C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5E337-BDEB-4F73-9A5D-8E2F6CBC06F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17285-E03D-43C9-9E87-5CB5FC08FDA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FEE04-B626-4A50-B1B0-E12765B954F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0FE62-B05A-4611-8B3B-8C9585D22AF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16255-1E96-422B-944A-F59D4269DF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125CF-CF5B-4958-87D9-3379D823DE1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68886-9FAA-4146-9232-6133B98F873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9A6E4-D80E-42B5-821F-2E93B715F8A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9BE1A-A453-4FE8-9EA9-9A2C1F124E2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B20A09-E8C6-4E88-ACDB-AC8A4CC234D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ACD3B-8815-4A05-9D27-F2A94D1C56E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DCBDE-9A4C-4283-A22F-009E82FC078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49975-94AB-4471-9891-475F00D4FA8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C7EE6-5185-4756-8269-D7E9FCC5164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B0C00-C877-46BE-9756-458E710C1A9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88B5F-7E5F-4B08-8276-5E3DBF1D0AE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DA5231-85D9-4E7E-8EB7-04DB230D73E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4DB97-19D8-4FC5-AE5A-EB8E8948CEA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0483EF-74BF-4730-9BBF-39266165BE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9F38D-CDC9-411F-81DF-29133AB1D76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81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81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EFAE9265-8074-4409-8AE1-EB8F9BD6E77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7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77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77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BE9C9BD-2DC7-4B89-87F3-770BAC1F07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/>
          </p:cNvSpPr>
          <p:nvPr/>
        </p:nvSpPr>
        <p:spPr bwMode="auto">
          <a:xfrm rot="5400000">
            <a:off x="7096125" y="4865688"/>
            <a:ext cx="1695450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6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_GB2312"/>
              </a:rPr>
              <a:t>鲁迅</a:t>
            </a:r>
          </a:p>
        </p:txBody>
      </p:sp>
      <p:sp>
        <p:nvSpPr>
          <p:cNvPr id="13315" name="WordArt 3"/>
          <p:cNvSpPr>
            <a:spLocks noChangeArrowheads="1" noChangeShapeType="1"/>
          </p:cNvSpPr>
          <p:nvPr/>
        </p:nvSpPr>
        <p:spPr bwMode="auto">
          <a:xfrm rot="5400000">
            <a:off x="4346575" y="2141538"/>
            <a:ext cx="3686175" cy="1219200"/>
          </a:xfrm>
          <a:prstGeom prst="rect">
            <a:avLst/>
          </a:prstGeom>
        </p:spPr>
        <p:txBody>
          <a:bodyPr vert="eaVert" wrap="none" fromWordArt="1">
            <a:prstTxWarp prst="textDoubleWave1">
              <a:avLst>
                <a:gd name="adj1" fmla="val 10319"/>
                <a:gd name="adj2" fmla="val -130"/>
              </a:avLst>
            </a:prstTxWarp>
          </a:bodyPr>
          <a:lstStyle/>
          <a:p>
            <a:pPr algn="ctr" fontAlgn="auto"/>
            <a:r>
              <a:rPr lang="zh-CN" altLang="en-US" sz="9600" b="1" kern="10">
                <a:ln w="12700">
                  <a:solidFill>
                    <a:srgbClr val="C4B596"/>
                  </a:solidFill>
                  <a:round/>
                  <a:headEnd/>
                  <a:tailEnd/>
                </a:ln>
                <a:solidFill>
                  <a:srgbClr val="333333"/>
                </a:solidFill>
                <a:effectLst>
                  <a:outerShdw dist="53882" dir="2700000" algn="ctr" rotWithShape="0">
                    <a:srgbClr val="CBCBCB"/>
                  </a:outerShdw>
                </a:effectLst>
                <a:latin typeface="宋体"/>
                <a:ea typeface="宋体"/>
              </a:rPr>
              <a:t>孔乙己</a:t>
            </a:r>
          </a:p>
        </p:txBody>
      </p:sp>
      <p:pic>
        <p:nvPicPr>
          <p:cNvPr id="13318" name="Picture 6" descr="013000003290921249311101519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847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80" name="Text Box 8"/>
          <p:cNvSpPr txBox="1">
            <a:spLocks noChangeArrowheads="1"/>
          </p:cNvSpPr>
          <p:nvPr/>
        </p:nvSpPr>
        <p:spPr bwMode="auto">
          <a:xfrm>
            <a:off x="5257800" y="594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82286" name="Rectangle 14"/>
          <p:cNvSpPr>
            <a:spLocks noChangeArrowheads="1"/>
          </p:cNvSpPr>
          <p:nvPr/>
        </p:nvSpPr>
        <p:spPr bwMode="auto">
          <a:xfrm>
            <a:off x="468313" y="188913"/>
            <a:ext cx="1826141" cy="584775"/>
          </a:xfrm>
          <a:prstGeom prst="rect">
            <a:avLst/>
          </a:prstGeom>
          <a:noFill/>
          <a:ln w="19050">
            <a:solidFill>
              <a:srgbClr val="9933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对比阅读</a:t>
            </a:r>
          </a:p>
        </p:txBody>
      </p:sp>
      <p:sp>
        <p:nvSpPr>
          <p:cNvPr id="14" name="矩形 13"/>
          <p:cNvSpPr/>
          <p:nvPr/>
        </p:nvSpPr>
        <p:spPr>
          <a:xfrm>
            <a:off x="2214546" y="1357298"/>
            <a:ext cx="650085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4000" kern="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请阅读课文第</a:t>
            </a:r>
            <a:r>
              <a:rPr lang="en-US" altLang="zh-CN" sz="4000" kern="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4000" kern="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段和第</a:t>
            </a:r>
            <a:r>
              <a:rPr lang="en-US" altLang="zh-CN" sz="4000" kern="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11</a:t>
            </a:r>
            <a:r>
              <a:rPr lang="zh-CN" altLang="en-US" sz="4000" kern="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段</a:t>
            </a:r>
            <a:endParaRPr lang="en-US" altLang="zh-CN" sz="4000" kern="0" dirty="0" smtClean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CN" altLang="en-US" sz="4000" kern="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在</a:t>
            </a:r>
            <a:r>
              <a:rPr lang="zh-CN" altLang="en-US" sz="40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对比</a:t>
            </a:r>
            <a:r>
              <a:rPr lang="zh-CN" altLang="en-US" sz="4000" kern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阅读</a:t>
            </a:r>
            <a:r>
              <a:rPr lang="zh-CN" altLang="en-US" sz="4000" kern="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中感受</a:t>
            </a:r>
            <a:r>
              <a:rPr lang="zh-CN" altLang="en-US" sz="4000" kern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孔乙己的</a:t>
            </a:r>
            <a:r>
              <a:rPr lang="zh-CN" altLang="en-US" sz="40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变化</a:t>
            </a:r>
            <a:endParaRPr lang="zh-CN" altLang="en-US" sz="4000" kern="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80" name="Text Box 8"/>
          <p:cNvSpPr txBox="1">
            <a:spLocks noChangeArrowheads="1"/>
          </p:cNvSpPr>
          <p:nvPr/>
        </p:nvSpPr>
        <p:spPr bwMode="auto">
          <a:xfrm>
            <a:off x="5257800" y="594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82286" name="Rectangle 14"/>
          <p:cNvSpPr>
            <a:spLocks noChangeArrowheads="1"/>
          </p:cNvSpPr>
          <p:nvPr/>
        </p:nvSpPr>
        <p:spPr bwMode="auto">
          <a:xfrm>
            <a:off x="468313" y="188913"/>
            <a:ext cx="1826141" cy="584775"/>
          </a:xfrm>
          <a:prstGeom prst="rect">
            <a:avLst/>
          </a:prstGeom>
          <a:noFill/>
          <a:ln w="19050">
            <a:solidFill>
              <a:srgbClr val="9933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资料呈现</a:t>
            </a:r>
          </a:p>
        </p:txBody>
      </p:sp>
      <p:sp>
        <p:nvSpPr>
          <p:cNvPr id="6" name="矩形 5"/>
          <p:cNvSpPr/>
          <p:nvPr/>
        </p:nvSpPr>
        <p:spPr>
          <a:xfrm>
            <a:off x="2357422" y="1000108"/>
            <a:ext cx="6357982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700" b="1" dirty="0" smtClean="0">
                <a:latin typeface="华文楷体" pitchFamily="2" charset="-122"/>
                <a:ea typeface="华文楷体" pitchFamily="2" charset="-122"/>
              </a:rPr>
              <a:t>鲁迅本是在日本留学学医的，一次在看电影。他看到这样一个镜头，日俄战争期间，一位中国人给俄国人当间谍，后身份被识别，在被执行枪决之前示众，周围围了一圈的人看热闹，这些人都是中国人，看到自己的同胞被杀，他们面无表情，非常麻木。</a:t>
            </a:r>
            <a:endParaRPr lang="en-US" altLang="zh-CN" sz="27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7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700" b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700" b="1" dirty="0" smtClean="0">
                <a:latin typeface="华文楷体" pitchFamily="2" charset="-122"/>
                <a:ea typeface="华文楷体" pitchFamily="2" charset="-122"/>
              </a:rPr>
              <a:t>鲁迅深受震动，在他看来，那个为他国做间谍送死固然是悲剧，但是，对同胞的悲剧漠然地观看，更是悲剧。所以，鲁迅毅然决定弃医从文，他觉得比起治疗人身体的疾病，改造国民的精神弊病更重要。</a:t>
            </a:r>
            <a:endParaRPr lang="zh-CN" altLang="en-US" sz="27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80" name="Text Box 8"/>
          <p:cNvSpPr txBox="1">
            <a:spLocks noChangeArrowheads="1"/>
          </p:cNvSpPr>
          <p:nvPr/>
        </p:nvSpPr>
        <p:spPr bwMode="auto">
          <a:xfrm>
            <a:off x="5257800" y="594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82286" name="Rectangle 14"/>
          <p:cNvSpPr>
            <a:spLocks noChangeArrowheads="1"/>
          </p:cNvSpPr>
          <p:nvPr/>
        </p:nvSpPr>
        <p:spPr bwMode="auto">
          <a:xfrm>
            <a:off x="468313" y="188913"/>
            <a:ext cx="1826141" cy="584775"/>
          </a:xfrm>
          <a:prstGeom prst="rect">
            <a:avLst/>
          </a:prstGeom>
          <a:noFill/>
          <a:ln w="19050">
            <a:solidFill>
              <a:srgbClr val="9933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资料呈现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43174" y="1500174"/>
            <a:ext cx="57150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     叶圣陶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发表在</a:t>
            </a:r>
            <a:r>
              <a:rPr lang="en-US" sz="2800" b="1" dirty="0">
                <a:latin typeface="华文楷体" pitchFamily="2" charset="-122"/>
                <a:ea typeface="华文楷体" pitchFamily="2" charset="-122"/>
              </a:rPr>
              <a:t>1924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sz="2800" b="1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2800" b="1" dirty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日出刊的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国文杂志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上的一片文章，认为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孔乙己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的主题在于“表现旧式教育的不易发展人的才能，潦倒的读书人的意识和姿态，以及社会对于不幸的人的冷淡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除了随便的当做取笑的资料以外，再没有其他关心。”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80" name="Text Box 8"/>
          <p:cNvSpPr txBox="1">
            <a:spLocks noChangeArrowheads="1"/>
          </p:cNvSpPr>
          <p:nvPr/>
        </p:nvSpPr>
        <p:spPr bwMode="auto">
          <a:xfrm>
            <a:off x="5257800" y="594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82286" name="Rectangle 14"/>
          <p:cNvSpPr>
            <a:spLocks noChangeArrowheads="1"/>
          </p:cNvSpPr>
          <p:nvPr/>
        </p:nvSpPr>
        <p:spPr bwMode="auto">
          <a:xfrm>
            <a:off x="468313" y="188913"/>
            <a:ext cx="1210588" cy="584775"/>
          </a:xfrm>
          <a:prstGeom prst="rect">
            <a:avLst/>
          </a:prstGeom>
          <a:noFill/>
          <a:ln w="19050">
            <a:solidFill>
              <a:srgbClr val="9933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作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业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0298" y="2214554"/>
            <a:ext cx="5929354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200" b="1" kern="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1. </a:t>
            </a:r>
            <a:r>
              <a:rPr lang="zh-CN" altLang="en-US" sz="3200" b="1" kern="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写学习心得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b="1" kern="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3200" b="1" kern="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比较阅读</a:t>
            </a:r>
            <a:r>
              <a:rPr lang="en-US" sz="3200" b="1" kern="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p156</a:t>
            </a:r>
            <a:r>
              <a:rPr lang="zh-CN" altLang="en-US" sz="3200" b="1" kern="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吴敬梓的</a:t>
            </a:r>
            <a:r>
              <a:rPr lang="en-US" altLang="zh-CN" sz="3200" b="1" kern="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kern="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范进中举</a:t>
            </a:r>
            <a:r>
              <a:rPr lang="en-US" altLang="zh-CN" sz="3200" b="1" kern="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_4">
  <a:themeElements>
    <a:clrScheme name="默认设计模板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PresentationFormat>全屏显示(4:3)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默认设计模板_4</vt:lpstr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2015-10-08T05:52:05Z</dcterms:created>
  <dcterms:modified xsi:type="dcterms:W3CDTF">2018-10-30T01:36:22Z</dcterms:modified>
</cp:coreProperties>
</file>