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99" r:id="rId3"/>
    <p:sldId id="257" r:id="rId4"/>
    <p:sldId id="258" r:id="rId5"/>
    <p:sldId id="302" r:id="rId6"/>
    <p:sldId id="316" r:id="rId7"/>
    <p:sldId id="344" r:id="rId8"/>
    <p:sldId id="328" r:id="rId9"/>
    <p:sldId id="327" r:id="rId10"/>
    <p:sldId id="262" r:id="rId11"/>
    <p:sldId id="319" r:id="rId12"/>
    <p:sldId id="320" r:id="rId13"/>
    <p:sldId id="329" r:id="rId14"/>
    <p:sldId id="332" r:id="rId15"/>
    <p:sldId id="333" r:id="rId16"/>
    <p:sldId id="346" r:id="rId17"/>
    <p:sldId id="334" r:id="rId18"/>
    <p:sldId id="335" r:id="rId19"/>
    <p:sldId id="336" r:id="rId20"/>
    <p:sldId id="338" r:id="rId21"/>
    <p:sldId id="341" r:id="rId22"/>
    <p:sldId id="350" r:id="rId23"/>
    <p:sldId id="351" r:id="rId24"/>
    <p:sldId id="352" r:id="rId25"/>
    <p:sldId id="289" r:id="rId26"/>
    <p:sldId id="290" r:id="rId27"/>
    <p:sldId id="353" r:id="rId28"/>
    <p:sldId id="354" r:id="rId29"/>
    <p:sldId id="321" r:id="rId30"/>
    <p:sldId id="325" r:id="rId31"/>
    <p:sldId id="326" r:id="rId32"/>
    <p:sldId id="323" r:id="rId33"/>
    <p:sldId id="355" r:id="rId34"/>
    <p:sldId id="324" r:id="rId35"/>
    <p:sldId id="300" r:id="rId36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b="3065"/>
          <a:stretch>
            <a:fillRect/>
          </a:stretch>
        </p:blipFill>
        <p:spPr bwMode="auto">
          <a:xfrm>
            <a:off x="7592037" y="-2206"/>
            <a:ext cx="4599112" cy="270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31740" y="2579419"/>
            <a:ext cx="9145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cs typeface="Times New Roman" panose="02020603050405020304"/>
              </a:rPr>
              <a:t>“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写得新颖</a:t>
            </a:r>
            <a:r>
              <a:rPr lang="zh-CN" altLang="zh-CN" sz="6000" b="1" dirty="0" smtClean="0">
                <a:solidFill>
                  <a:srgbClr val="F79646">
                    <a:lumMod val="75000"/>
                  </a:srgbClr>
                </a:solidFill>
                <a:cs typeface="Times New Roman" panose="02020603050405020304"/>
              </a:rPr>
              <a:t>”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定向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73945" y="3811106"/>
            <a:ext cx="8802811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lang="zh-CN" altLang="en-US" sz="2000" kern="100" dirty="0" smtClean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掌握</a:t>
            </a:r>
            <a:r>
              <a:rPr lang="zh-CN" altLang="en-US" sz="2000" kern="100" dirty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作文创新的技巧，写出富有新意的文章。</a:t>
            </a:r>
            <a:endParaRPr lang="zh-CN" altLang="zh-CN" sz="2000" kern="100" dirty="0">
              <a:solidFill>
                <a:srgbClr val="00B0F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72730" y="214771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走进奥妙的科学世界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64353"/>
            <a:ext cx="115921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见解新颖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变换角度，发散思维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对同一事物如果从不同的角度分析，会有不同的见解、新的认识，得出不同的结果。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愚公移山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为话题，除了批评智叟的愚，赞美愚公有恒心外，还可以从哪些角度思考？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愚公从这个地方搬走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愚公和他人合作，共同搬山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愚公先做生意赚钱，等有钱后再雇人搬山。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44624"/>
            <a:ext cx="11592126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逆向思维法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逆向思维法就是从相反的角度进行思维，也就是对人们司空见惯已形成定论的观点，从相反的角度思考，打破认识常规，得出全新的见解。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书读百遍，其义自见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的话题，从正面讲，这种认真、刻苦的精神和方法固然是好的。但从反面讲，有没有其他理解呢？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这种蠢笨费时的读书方法，确无可取之处。如果确实难以读懂，就要通过问别人、查资料、上网查询等多种渠道学习，以提高学习效率。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58" y="44624"/>
            <a:ext cx="11592126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引申拓展法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引申拓展法即在原来的思想、观点的基础上，向前引申一步。这里有两种方式：一是更深入地想，是向纵向发展；一是扩展地想，是向横向发展。这样就可能提出别人未曾提出过的观点。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：台湾著名作家柏杨先生有一篇文章，题为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讲真话不是美德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，乍看起来让人怀疑作者意图。你认为作者的真实意图是什么？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讲真话不是一个人的美德，讲真话是一种基本的做人态度。一旦讲真话成为美德的时候，这个社会就会扭曲。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58" y="44624"/>
            <a:ext cx="115921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材料新鲜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选择有浓郁生活气息的材料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如各年度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感动中国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十大人物、电视新闻素材等都应予以关注。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上楼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的时候，我听见老妈在唱歌，而且是一首我会唱的歌，我跟着唱了起来，妈妈很惊讶，问我怎么也会唱，我笑道：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这不是应该我问你的话吗？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            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江苏考生《青春从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岁开始》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作者选取家庭琐事，叙写平实人生，情趣盎然，意味无穷。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47066"/>
            <a:ext cx="11592126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选择富有时代特色的材料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如各年度网络热点、各大媒体新闻头条等素材。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浙江考生《小事物大世界》文中所选的两个典型材料中，其中涉及当年的热点新闻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国民党主席连战率团访问大陆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这则材料。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材料极具时代气息，体现了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文章合为时而著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的精神，让人感到耳目一新，亲切自然。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6524"/>
            <a:ext cx="11592126" cy="6564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旧材料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加工创造，化陈旧为新颖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对于别人已经用过的材料，只要我们对它加以适当的加工改造，还是可以达到借人之物抒己之情的目的的。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入历史的长河，纵观历朝历代的兴衰功过，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以德治国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带来的实惠在史册上清晰可见，违背它所酿成的恶果也比比皆是。你看汉朝刘邦的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休养生息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政策以及以后的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文景之治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，不都渗透着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以德治国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的思想吗？这些政策不都使汉初经济恢复，政治清明，到武帝时出现了大一统的繁荣局面吗？唐太宗李世民，提出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水可载舟，亦可覆舟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的观点，他的仁政措施，不也使唐王朝出现了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贞观之治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的可喜局面吗？而秦王朝，冒天下之大不韪，于民无德却残暴成性，其结果不是命短得很吗？所以，我们一定要以史为鉴，切勿忽视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以德治国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的重要性</a:t>
            </a:r>
            <a:r>
              <a:rPr lang="zh-CN" altLang="zh-CN" sz="24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4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</a:t>
            </a:r>
            <a:r>
              <a:rPr lang="en-US" altLang="zh-CN" sz="2400" kern="100" spc="-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以德治国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不容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忽视》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对于刘邦、李世民、嬴政等论据，不知有多少人已用过的材料，这里作者对它加以适当的加工改造，还是能达到借人之物写己之旨的目的的。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1608" y="6524"/>
            <a:ext cx="11593288" cy="6536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构思新巧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注重细节，生动描摹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成长中，我们或多或少积累了不少有关人、事、物、情、理的经验，单就其中某一点展开细节，进行生动描写，就是一篇好文章。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如某年高考话题作文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心灵的抉择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，有位考生就回忆起高考前一天所见到的材料，并快速进入话题氛围，展开激情迸发的描写，表达了这样一个主题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在生死抉择面前，舍生忘死、舍己救人是人类共同的美德。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那</a:t>
            </a:r>
            <a:r>
              <a:rPr lang="zh-CN" altLang="zh-CN" sz="2500" kern="100" spc="-7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500" kern="100" spc="-7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岁的女孩，看到自己</a:t>
            </a:r>
            <a:r>
              <a:rPr lang="en-US" altLang="zh-CN" sz="2500" kern="100" spc="-7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岁的同伴在深深的水中挣扎时，竟忘记了自己不会游泳，毅然而又急切地跳进仍有些冰凉的水中，用自己软弱无力的双臂，硬是将自己的同伴推上岸。那一刻，她将自己的生命力量全部传递给了落水的同伴，自己却力竭而亡。慢慢地，慢慢地，她带着纯真而满足的微笑沉入幽暗的水底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500" kern="100" spc="-7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1133" y="176334"/>
            <a:ext cx="11592126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谓回忆，就是围绕话题，迅速打开记忆仓库，调动一切相关的生活经验和知识积累，快速筛选素材，并在这些素材的基础上，确定文章的主题、文体和文章的大致结构。文章通过回忆，迅速扣住话题，读来让人怦然心动，为之一震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43508" y="35099"/>
            <a:ext cx="11700000" cy="636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联系生活，再现生活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界上万事万物本来就有这样那样的联系，但不经过思考就不易发现。很多考生文思闭塞的主要原因是：把所写的事物孤立起来，看不到与其他事物的联系。如果考生善于运用联想，发现了这种联系，则思路自然宽阔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年高考话题是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感情亲疏和对事物的认知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，浙江状元作文《石碑上的历史》，就将思维的触角探到当今现实生活。文章采用古今对比鲜明的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双轨式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结构，以古代县官和当今村民黄四娘的选择来扣题，分合恰当，起结新颖，立意深远</a:t>
            </a:r>
            <a:r>
              <a:rPr lang="en-US" altLang="zh-CN" sz="2500" kern="100" spc="-7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以情代理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根基深厚的中国农村里，一个村妇说出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你得照电视上说的做啊</a:t>
            </a:r>
            <a:r>
              <a:rPr lang="en-US" altLang="zh-CN" sz="25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村妇的话难道还不是对情感社会的反思、对理性社会的呼唤吗？这给人以一种历史使命的凝重感。</a:t>
            </a:r>
            <a:endParaRPr lang="zh-CN" altLang="zh-CN" sz="25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1133" y="25574"/>
            <a:ext cx="11592126" cy="65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有独到的推理想象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想象力是推理想象有独到之处的前提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爱因斯坦说：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丰富的想象力比丰富的知识还重要。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艺术创作也是这样。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艺术的创作过程只能是通过想象才能得到完成。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如有一篇以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为话题的作文，文中既有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相对联想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，想到以色列的哭墙、柏林墙和神话中的叹息墙；也有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相似联想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，想到金子雕成的墙、水晶砌成的墙、单薄的纸墙和普通的砖瓦墙；还有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相关联想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，想到法国大文豪巴尔扎克在四壁上的创作，想到凡尔赛宫，想到卢浮宫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正是这多种联想和想象手法的运用，才使文章有如此大的承载力，抒发了丰富的思想感情，寄寓了深刻的思想内涵。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596368" y="2056065"/>
            <a:ext cx="391949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一、典文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595078" y="3174285"/>
            <a:ext cx="392017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二、技法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596368" y="4297838"/>
            <a:ext cx="392272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三、实战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演练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465644" y="2693023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67784" y="3817493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67784" y="4941962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25574"/>
            <a:ext cx="11592126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独特的思维方式是推理想象有独到之处的关键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毛泽东的《卜算子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咏梅》就是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读陆游咏梅词，反其意而用之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成的名篇。一样的咏梅，两者迥然不同。陆游笔下的梅花，处境偏僻，心情寂寞，饱受风吹雨打，极度消极孤苦，即便这样，它们也不争权夺利、勾心斗角，目空一切，孤芳自赏；而毛泽东笔下的梅花，不怕狂风暴雨飞雪，敢于傲雪开放，并且昂然向上，向百花报春，充满了乐观主义精神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在进行推理想象时，要以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取胜，以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见长。当然，过于离谱，不切实际的推理和想象是毫无价值的，歪曲事物本质的看法和错误的观点是不能算新颖的。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1133" y="123376"/>
            <a:ext cx="11592126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有个性色彩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有独特的创造性的发现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就是用自己的眼光去看别人见过的平凡的事物，激起自己的情感波动，得到深刻的感悟、真切的体验、新奇的想象、创造性的见解等。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43508" y="6524"/>
            <a:ext cx="11699204" cy="660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</a:t>
            </a:r>
            <a:r>
              <a:rPr lang="en-US" altLang="zh-CN" sz="2400" kern="100" spc="-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谈到宋词，评价却众口不一。有人欣赏苏轼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乱石穿空，惊涛拍岸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的雄奇，而贬抑柳永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杨柳岸，晓风残月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的清丽；有人赞叹李清照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帘卷西风，人比黄花瘦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的纤巧，却排斥辛弃疾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金戈铁马，气吞万里如虎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的豪壮。答案竟是如此的丰富多彩。</a:t>
            </a:r>
            <a:endParaRPr lang="zh-CN" altLang="zh-CN" sz="240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倘若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你问我，你喜欢宋词的婉约派，还是豪放派？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会毫不犹豫地回答你，两派都喜欢。因为这两种不同风格的美，才构成了绝妙的宋词。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宋词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有抵御外侮，忧国忧民之情；也有山水风月，伤春怀人之意。前者振奋人心，慷慨激昂；后者朦胧浪漫，缠绵萦绕。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宋词，两种不同风格的词作，是我永恒的热爱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                            </a:t>
            </a: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河南考生《换个角度，天地一新》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针对历来人们对宋词两种风格褒贬不一的事实，抒写自己全新的感受和认识：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两派都喜欢。因为是两种不同的风格美，才构成了绝妙的宋词。</a:t>
            </a:r>
            <a:r>
              <a:rPr lang="en-US" altLang="zh-CN" sz="24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见解独到，富有个性。</a:t>
            </a:r>
            <a:endParaRPr lang="zh-CN" altLang="zh-CN" sz="2400" kern="100" spc="-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25574"/>
            <a:ext cx="11592126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独特的创造性的表现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要求将自己的发现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独辟蹊径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地表现出来，不模仿别人，不因袭某种模式，而是别开生面，面目一新。这就要求大家注意材料的个性化、构思的个性化、语言的个性化。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因此，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有个性色彩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要恰到好处，张扬力度不够则个性不显，张扬过度又失之偏颇，把握适度则要靠长期的积累和实践。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：分析下例写法的好处。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江苏考生的《四幕剧》，称得上是创造性表现的范例。他大胆采用剧本的形式，写得新鲜活泼。生动的艺术画面，辅以情感饱满的议论性语句，表明作者对生活独特的感悟和乐观向上的人生态度。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四幕剧的形式体现了可贵的创造精神，具有鲜明的个性特征，新颖别致，值得称道。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582" y="757386"/>
            <a:ext cx="1121307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写得新颖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要做到：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见解新颖，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材料新鲜，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构思新巧，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有独到的推理想象，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有个性色彩。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3" y="188640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1133" y="601638"/>
            <a:ext cx="116184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片段练习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阅读下面的文字，请以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交流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为话题，写一个作文片段或一篇文章。要求：所写片段或作文在某一方面富有创新。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的生活离不开交流。知识的交流可以增长我们的智慧，情感的交流可以丰富我们的心灵，思想的交流则可以使我们变得深邃。交流使我们充实，交流使我们精彩，交流使我们不断发展。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、实战</a:t>
            </a:r>
            <a:r>
              <a:rPr lang="en-US" altLang="zh-CN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演练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2258" y="44624"/>
            <a:ext cx="11597496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交流鱼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制作秘方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广大群众的强烈要求，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心灵美食公司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隆重推出一款大众美食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交流鱼。该菜的特点是：清香四溢，色味俱全，营养丰富，充满幸福、温暖之感。老少皆宜，童叟无欺。为改善广大市民生活，特将制作秘方公之于众。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主料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：鲜鱼一条约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2 000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克。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佐料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：宽容之心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克，自我剖析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克，换位思考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克，真挚感情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克，善意的目光随个人口味添加，再加上理解、态度、谈话、事实、想法少许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制作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程序：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鱼洗净，开膛剖肚，掏出内脏，放入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宽容之心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，把鱼身放入沸水中煮到三分熟，洒下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自我剖析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，再用大火猛炖十分钟，此时是关键，待鱼身微微泛红，放入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真挚感情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，用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心灵之火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焖五分钟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2258" y="44624"/>
            <a:ext cx="11597496" cy="665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接着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将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善意的目光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嵌入鱼目，在鱼嘴中放入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良好态度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，此刻，鱼身通红如湖中金鲤，欲跳龙门；薄薄的蒸气如山中白雾缥缈，迷雾将鱼笼罩，美不胜收；然后在鱼身上淋上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换位思考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，菜盘中配制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深刻的理解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，再浇上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诚恳的谈话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内心的想法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客观事实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等三种调料，微火细煨，直到鱼通身散发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幸福之气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，泛着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真挚感情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的热力，赤红的鱼鳞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闪着思考之光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，嘴露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良好态度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，碟中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内心的想法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散出阵阵清香，飘出缥缈白雾，便大功告成了。端上餐桌，香气经久不散，吃一口，美味无比，心中忧愁与不快顿失。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食用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本公司推出的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交流鱼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，您心中的代沟、误会、偏见会随之消除。广大消费者朋友，请尝尝本公司的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交流鱼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吧，它将使您收获幸福与温暖！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公司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承诺：吃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交流鱼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，代代沟通。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此次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活动最终解释权属于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心灵美食公司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3806" y="6524"/>
            <a:ext cx="11434414" cy="61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整篇作文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807" y="1185707"/>
            <a:ext cx="11434414" cy="557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阅读下面的材料，根据要求作文。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只蚂蚁想往玻璃墙上爬，但一次次都失败掉了下来，但它依然执着地往上爬。一个人看到后，感慨地说：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多伟大的蚂蚁，失败了毫不气馁，继续向目标前进。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另一个人看到后也感叹地说：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多么可怜的蚂蚁，太盲目了，假如它改变一下方式也许很快就能到达目的地。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生活中，我们常常面临着这样的难题，是执着追求，还是果断放弃？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请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执着追求和果断放弃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为话题写一篇作文。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要求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多角度地分析问题，只要与话题相关即为符合题意；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文体不限，可以记叙经历、编述故事、抒发感情、发表议论、展开想象等；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题目自拟；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不少于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endParaRPr lang="zh-CN" altLang="zh-CN" sz="27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807" y="65459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呈现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7823" y="767834"/>
            <a:ext cx="11121999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总是在追求中生存，我们总是感叹那些有毅力的人，面对困境艰苦卓绝、不断进取的精神，但是一个人的力量毕竟是微小的，有时放弃何尝不是一种生存的智慧，比如壁虎在遇到危险时，放弃小的尾巴，保全生命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人生中有很多这样的例子，可以从执着追求的角度入笔，歌颂这种精神，同时也要顾及果断放弃的智慧。也可逆向思维，从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的美好切入，写放弃的伟大。其实，放弃更是一种进取，更是一种执着，是退一步的追求。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823" y="198623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导引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、典文</a:t>
            </a:r>
            <a:r>
              <a:rPr lang="en-US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4458" y="558205"/>
            <a:ext cx="11736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踮起脚尖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春到冬，母亲踮起脚尖迎接新的一天；从小到大，母亲踮起脚尖为我撑一方爱的晴空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题记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采用题记，形式出新，暗示主题。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想</a:t>
            </a:r>
            <a:r>
              <a:rPr lang="zh-CN" altLang="zh-CN" sz="26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起</a:t>
            </a:r>
            <a:r>
              <a:rPr lang="zh-CN" altLang="zh-CN" sz="26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母亲，便想起她很多个画面。</a:t>
            </a:r>
            <a:r>
              <a:rPr lang="zh-CN" altLang="zh-CN" sz="2600" u="wavy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每一个画面里，母亲的姿势都是踮起脚尖。</a:t>
            </a:r>
            <a:endParaRPr lang="zh-CN" altLang="zh-CN" sz="2600" u="wavyHeavy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设置悬念，引发人们的思考，吸引读者。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u="wavy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她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踮起脚尖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卖力地踩着打禾机；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她踮起脚尖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把一筐筐的稻谷放进高高的谷仓里；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她踮起脚尖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摘下树上的桃子、橘子，挑到几里外的集市上卖；在集市的人堆里，她高声叫卖，那姿势仍是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踮起脚尖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但给我印象最深刻的还是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运用排比，回忆母亲踮起脚尖的诸多生动的事例，有气势，有感情。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3807" y="1981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展台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807" y="738801"/>
            <a:ext cx="11434414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坚持与放弃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总说放弃是一种懦弱的表现，是不争气的表现。但愚昧的坚持，盲从的坚持就是智者，就是最后的胜者吗？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有个文学家说过：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轻言放弃的是弱者，不言放弃的是愚者，懂得放弃的才是智者。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可见，并不是一味的坚持就是明智的。在适当的时机内做出正确的决定，是该放弃的时候就别在那做无谓的坚持，而错过美好的时机；当该坚持时，就别轻言放弃，就该努力追求。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990" y="13136"/>
            <a:ext cx="11583763" cy="67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股民，他购买的股票到最后都能赚上一把，小小的甜头让他在金钱面前没了明智，始终都相信坚持到最后的就是赢家。于是他就把老本都压在了股票上。不幸的是，他所持股的这家公司闹上了金融危机，眼看着股票大跌，局势也一下子无法扭转，可他还是要坚持持着那股票相信坚持就是胜利。最后，这个股民血本无归，倾家荡产。可见，这不言放弃的股民是多么的愚昧啊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面对这个多元化的社会里，面对着各种各样的文化时，放弃与追求又在我们之间徘徊了，我们得分辨其糟粕与精华，在糟粕文化的面前，我们毅然选择放弃；但在精华文化面前我们就得虚心去学习。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朋友们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：当一个智者吧！把该舍的都放弃吧，去追求更高的一片天。放弃要决然，追求得执着啊！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990" y="13136"/>
            <a:ext cx="11583763" cy="664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老鹰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度完三十五岁的光阴后，它的爪子开始变得越来越厚，使它无法抓食；羽毛也变得厚重，而无法翱翔于蓝天中。而这时的老鹰必须面对一个残酷的现实：要么等死，要么接受残酷的蜕变过程。在这艰难的抉择里，老鹰毅然选择了蜕变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老鹰放弃了眼前，只为追求重生！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7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那破茧而出的一瞬间</a:t>
            </a:r>
            <a:r>
              <a:rPr lang="zh-CN" altLang="zh-CN" sz="27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7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就是老鹰追求生命的最美丽</a:t>
            </a:r>
            <a:r>
              <a:rPr lang="zh-CN" altLang="zh-CN" sz="27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7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最让人感动的时刻</a:t>
            </a:r>
            <a:r>
              <a:rPr lang="zh-CN" altLang="zh-CN" sz="27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endParaRPr lang="zh-CN" altLang="zh-CN" sz="2700" kern="100" spc="-7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桃树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放弃了桃花的芬芳，而去追求果儿的新生，这是桃树的智！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小溪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放弃眼前的宁静，而去追求汹涌澎湃的大海，这是小溪的敢！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放弃了年少无知，追求青春的热情奔放，这是放弃面前的勇！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放弃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只为追求更高，又有着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落红不是无情物，化作春泥更护花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的境界啊！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放弃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只为追求更高！</a:t>
            </a:r>
            <a:endParaRPr lang="zh-CN" altLang="zh-CN" sz="27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4757" y="207690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757" y="776901"/>
            <a:ext cx="11454284" cy="1307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</a:rPr>
              <a:t>本文借事言理，由物及人，言语简洁利落，层次清晰，说理深刻，分析透彻。运用排比、引用等多种手法，在两相对比中让观点更加深刻。</a:t>
            </a:r>
            <a:endParaRPr lang="zh-CN" altLang="zh-CN" sz="2800" kern="100" dirty="0">
              <a:latin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b="3065"/>
          <a:stretch>
            <a:fillRect/>
          </a:stretch>
        </p:blipFill>
        <p:spPr bwMode="auto">
          <a:xfrm>
            <a:off x="7592037" y="-2206"/>
            <a:ext cx="4599112" cy="270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133" y="-35768"/>
            <a:ext cx="11593288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五</a:t>
            </a:r>
            <a:r>
              <a:rPr lang="zh-CN" altLang="zh-CN" sz="26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岁那年秋天。四里外的赵村放电影。母亲说好要带我去看的，可等她把碗洗好，把猪草剁好，装到大荷叶锅里后，我们匆匆赶到赵村的时候，电影已经开始了。更重要的是：晒谷坪上早就聚集了很多人，连两旁堆起的草垛上也是人。我们挤不到前面去，站在后面根本看不见，我急得直嚷嚷。</a:t>
            </a:r>
            <a:r>
              <a:rPr lang="zh-CN" altLang="zh-CN" sz="2600" u="wavy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母亲迅速地把我架在脖子上，</a:t>
            </a:r>
            <a:r>
              <a:rPr lang="en-US" altLang="zh-CN" sz="2600" u="wavyHeavy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wavy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哎，好！还差一点！看不完整。</a:t>
            </a:r>
            <a:r>
              <a:rPr lang="en-US" altLang="zh-CN" sz="2600" u="wavyHeavy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u="wavy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母亲又调整了一下身体，这下我能完全看见了。</a:t>
            </a:r>
            <a:r>
              <a:rPr lang="zh-CN" altLang="zh-CN" sz="26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当时，也没有去想，只知去看并不看得太懂的电影。许多年后，我回忆起童年来，便明白了那晚，我能看到电影的原因，是我一直骑在母亲的脖子上，是母亲一直踮起脚尖，踮了一个晚上。而她看到的却只是别人的后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撷取生活中的一朵浪花，让它开得更加灿烂。既是细节描写，又是生动感人的一幕。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133" y="39204"/>
            <a:ext cx="11593288" cy="6539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十五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岁那年夏天，我中考。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那时，时兴考中专，特别是我这样的农村孩子，跳出农门，有份工作，就是长辈最大的心愿。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记得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18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号那天，考完语文，我走出考场，一眼就看到了人群里的母亲。她正踮起脚尖</a:t>
            </a:r>
            <a:r>
              <a:rPr lang="zh-CN" altLang="zh-CN" sz="26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探出半个身子</a:t>
            </a:r>
            <a:r>
              <a:rPr lang="zh-CN" altLang="zh-CN" sz="26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向这边张望呢</a:t>
            </a:r>
            <a:r>
              <a:rPr lang="zh-CN" altLang="zh-CN" sz="26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我跑过去</a:t>
            </a:r>
            <a:r>
              <a:rPr lang="zh-CN" altLang="zh-CN" sz="26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轻声责备说</a:t>
            </a:r>
            <a:r>
              <a:rPr lang="zh-CN" altLang="zh-CN" sz="26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妈，你怎么来了？咱家正在割麦子呢，忙都忙不过来！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母亲笑笑，从塑料袋里拿出两张鸡蛋饼，还有几个鸡蛋，塞给我说：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我送这个来给你吃，你最喜欢吃的了！天太热，没弄太多，怕坏，饿了吧？快吃。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人物的语言描写，简洁朴实，真实动人。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接过，低头看见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母亲头上还粘着几根小小的麦穗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，一时不知说什么好，只是在心里暗下决心，一定要考好！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一个小小的细节，让我们看到一位勤劳、为子女操劳的母亲形象。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133" y="-46434"/>
            <a:ext cx="11593288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二十五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岁那年冬天，我失恋了，我觉得我的整个世界，都冻了，都塌了。一个人漫无目的地走在冷冷的风里，万念俱灰！不知什么时候，下起了米渣子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冰雹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，我不管；又不知过了多久，飘起了鹅毛般的雪花，我还是没管。后来，不知怎么的，走着走着，就回到了家。母亲见到我从单位回来，又惊又喜，连忙帮我拍去身上的雪花。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头发上也有，别动，妈妈帮你弄下来！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母亲边说着，就踮起脚尖，张开双臂，去弄我头上的雪。刹那间，我感到一种巨大的温暖弥漫全身，这一刻，我明白：</a:t>
            </a:r>
            <a:r>
              <a:rPr lang="zh-CN" altLang="zh-CN" sz="26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就算我失去了整个世界，我还拥有母亲，还有母亲暖暖的爱。我有什么理由不积极地生活呢？</a:t>
            </a:r>
            <a:endParaRPr lang="zh-CN" altLang="zh-CN" sz="2600" u="wavyHeavy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GBK_S"/>
                <a:cs typeface="GBK_S"/>
              </a:rPr>
              <a:t>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更进一步地凸显主题。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就算我失去了整个世界，我还拥有母亲，还有母亲暖暖的爱。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真挚的感情表达得淋漓尽致。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3033" y="-12526"/>
            <a:ext cx="11665296" cy="665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3000"/>
              </a:lnSpc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正准备午睡的时候，听到客厅里</a:t>
            </a:r>
            <a:r>
              <a:rPr lang="zh-CN" altLang="zh-CN" sz="25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窸窸窣窣</a:t>
            </a:r>
            <a:r>
              <a:rPr lang="zh-CN" altLang="zh-CN" sz="2500" kern="100" dirty="0">
                <a:latin typeface="楷体_GB2312"/>
                <a:ea typeface="华文细黑"/>
                <a:cs typeface="楷体_GB2312"/>
              </a:rPr>
              <a:t>的声音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，过来一看，是母亲，她正踮起脚尖，蹑手蹑脚的。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妈，什么事呀？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呀，把你吵醒啦！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母亲像做错事的孩子，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没事，我送点青菜过来！顺便看看，你们有没有要洗的衣服！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噢，快去睡！快去！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我没能拗过母亲，她硬是把我儿子换下的脏衣服拿走了。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3000"/>
              </a:lnSpc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这一年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，我三十四岁，母亲五十七岁。她在我所在的学校食堂做临时工，一份几百块钱的工作，她却比谁都看重，都珍惜。空余时间，还在食堂后面的空地上，种了菜，时不时地来帮我做做家务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457200">
              <a:lnSpc>
                <a:spcPct val="143000"/>
              </a:lnSpc>
              <a:tabLst>
                <a:tab pos="2070735" algn="l"/>
              </a:tabLst>
            </a:pPr>
            <a:r>
              <a:rPr lang="zh-CN" altLang="zh-CN" sz="2500" u="wavy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母亲</a:t>
            </a:r>
            <a:r>
              <a:rPr lang="zh-CN" altLang="zh-CN" sz="2500" u="wavy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拿着脏衣服的身影已经走远，灶台上，放着她刚刚从地里摘下的青菜，翠绿翠绿的，还闪着光。往事一幕一幕，那踮起脚尖的身影在我的泪眼前交错浮现，告诉我许多，也教会我许多，还提醒我许多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3000"/>
              </a:lnSpc>
            </a:pPr>
            <a:r>
              <a:rPr lang="zh-CN" altLang="zh-CN" sz="2500" kern="100" dirty="0">
                <a:solidFill>
                  <a:srgbClr val="3333FF"/>
                </a:solidFill>
                <a:ea typeface="GBK_S"/>
                <a:cs typeface="GBK_S"/>
              </a:rPr>
              <a:t>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结尾自然，重申主旨。故事戛然而止，让人浮想联翩，回味无穷。</a:t>
            </a:r>
            <a:endParaRPr lang="zh-CN" altLang="zh-CN" sz="25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465" y="520105"/>
            <a:ext cx="11587955" cy="6046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文贵出新。读罢这篇满分作文，我们只觉得一股清新之气扑面而来，而这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体现在以下三个方面：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一是立意别出心裁。作者截取横断面的形式来写，确有不同凡响之处。更可称道的是，文章能通过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踮起脚尖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这一个个细节凸现深刻的主旨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母爱。其立意深刻，寓意之深广，是显而易见的。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二是写法独到新颖。文章围绕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踮起脚尖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，运用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结构，以时间为经，以细节为纬，展现了一幅幅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别开生面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的慈母爱子图画，以状写人物行动为开端，中间也借助各个人物行动来突出人物性格，结尾重扣人物行动，而画龙点睛式的人物神态、人物语言，为表现人物及主题增色不少。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三是组织能力新巧。全文谋篇布局，独出心裁。不说序词的运用，单说横断面的截取，就匠心独具。作者截取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五岁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十五岁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二十五岁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三十四岁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四个人生阶段，表现从小到大，从读书到成家，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母亲踮起脚尖为我撑一方爱的晴空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的主旨。能达到如此新巧的构思，实为难得。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466" y="16049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二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、技法</a:t>
            </a:r>
            <a:r>
              <a:rPr lang="en-US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5041" y="693397"/>
            <a:ext cx="11520118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创新就是高考作文发展等级中的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有创新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。有创新是就文章总体而言，它既是对文章的要求，更是对创新精神的一种倡导。高考作文设立发展等级，尤其是设立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有创新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的条目，目的就是想通过一个侧面，改变作文的保守状态，鼓励创新思维。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有创新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，具体包括见解新颖，材料新鲜，构思新巧，推理想象有独到之处，有个性色彩。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如何做到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写得新颖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8133</Words>
  <Application>WPS 演示</Application>
  <PresentationFormat>自定义</PresentationFormat>
  <Paragraphs>245</Paragraphs>
  <Slides>34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Times New Roman</vt:lpstr>
      <vt:lpstr>微软雅黑</vt:lpstr>
      <vt:lpstr>华文细黑</vt:lpstr>
      <vt:lpstr>Courier New</vt:lpstr>
      <vt:lpstr>华文细黑</vt:lpstr>
      <vt:lpstr>黑体</vt:lpstr>
      <vt:lpstr>GBK_S</vt:lpstr>
      <vt:lpstr>楷体_GB2312</vt:lpstr>
      <vt:lpstr>Arial Unicode MS</vt:lpstr>
      <vt:lpstr>Calibri</vt:lpstr>
      <vt:lpstr>Segoe Print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523</cp:revision>
  <dcterms:created xsi:type="dcterms:W3CDTF">2016-03-28T08:27:00Z</dcterms:created>
  <dcterms:modified xsi:type="dcterms:W3CDTF">2018-02-13T15:17:32Z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