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99" r:id="rId3"/>
    <p:sldId id="257" r:id="rId4"/>
    <p:sldId id="258" r:id="rId5"/>
    <p:sldId id="302" r:id="rId6"/>
    <p:sldId id="316" r:id="rId7"/>
    <p:sldId id="328" r:id="rId8"/>
    <p:sldId id="327" r:id="rId9"/>
    <p:sldId id="262" r:id="rId10"/>
    <p:sldId id="319" r:id="rId11"/>
    <p:sldId id="320" r:id="rId12"/>
    <p:sldId id="329" r:id="rId13"/>
    <p:sldId id="330" r:id="rId14"/>
    <p:sldId id="331" r:id="rId15"/>
    <p:sldId id="332" r:id="rId16"/>
    <p:sldId id="333" r:id="rId17"/>
    <p:sldId id="334" r:id="rId18"/>
    <p:sldId id="335" r:id="rId19"/>
    <p:sldId id="336" r:id="rId20"/>
    <p:sldId id="337" r:id="rId21"/>
    <p:sldId id="338" r:id="rId22"/>
    <p:sldId id="341" r:id="rId23"/>
    <p:sldId id="342" r:id="rId24"/>
    <p:sldId id="289" r:id="rId25"/>
    <p:sldId id="290" r:id="rId26"/>
    <p:sldId id="313" r:id="rId27"/>
    <p:sldId id="321" r:id="rId28"/>
    <p:sldId id="325" r:id="rId29"/>
    <p:sldId id="343" r:id="rId30"/>
    <p:sldId id="344" r:id="rId31"/>
    <p:sldId id="326" r:id="rId32"/>
    <p:sldId id="323" r:id="rId33"/>
    <p:sldId id="324" r:id="rId34"/>
    <p:sldId id="300" r:id="rId35"/>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090" autoAdjust="0"/>
    <p:restoredTop sz="94660"/>
  </p:normalViewPr>
  <p:slideViewPr>
    <p:cSldViewPr>
      <p:cViewPr>
        <p:scale>
          <a:sx n="100" d="100"/>
          <a:sy n="100" d="100"/>
        </p:scale>
        <p:origin x="-7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notesMaster" Target="notesMasters/notesMaster1.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4.xml"/><Relationship Id="rId2" Type="http://schemas.openxmlformats.org/officeDocument/2006/relationships/slide" Target="slide8.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创新图片\语文\21.jpg"/>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flipH="1">
            <a:off x="7313613" y="7268"/>
            <a:ext cx="4876800" cy="304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115716" y="2579419"/>
            <a:ext cx="9145016" cy="1015663"/>
          </a:xfrm>
          <a:prstGeom prst="rect">
            <a:avLst/>
          </a:prstGeom>
          <a:noFill/>
        </p:spPr>
        <p:txBody>
          <a:bodyPr wrap="square" rtlCol="0">
            <a:spAutoFit/>
          </a:bodyPr>
          <a:lstStyle/>
          <a:p>
            <a:r>
              <a:rPr lang="zh-CN" altLang="zh-CN" sz="6000" b="1" dirty="0" smtClean="0">
                <a:solidFill>
                  <a:schemeClr val="accent6">
                    <a:lumMod val="75000"/>
                  </a:schemeClr>
                </a:solidFill>
                <a:cs typeface="Times New Roman" panose="02020603050405020304"/>
              </a:rPr>
              <a:t>“</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写得充实</a:t>
            </a:r>
            <a:r>
              <a:rPr lang="zh-CN" altLang="zh-CN" sz="6000" b="1" dirty="0" smtClean="0">
                <a:solidFill>
                  <a:srgbClr val="F79646">
                    <a:lumMod val="75000"/>
                  </a:srgbClr>
                </a:solidFill>
                <a:cs typeface="Times New Roman" panose="02020603050405020304"/>
              </a:rPr>
              <a:t>”</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定向</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练</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4"/>
          <p:cNvSpPr txBox="1"/>
          <p:nvPr/>
        </p:nvSpPr>
        <p:spPr>
          <a:xfrm>
            <a:off x="2457921" y="3811106"/>
            <a:ext cx="8802811" cy="496290"/>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000" dirty="0" smtClean="0">
                <a:solidFill>
                  <a:srgbClr val="00B0F0"/>
                </a:solidFill>
                <a:latin typeface="微软雅黑" panose="020B0503020204020204" pitchFamily="34" charset="-122"/>
                <a:ea typeface="微软雅黑" panose="020B0503020204020204" pitchFamily="34" charset="-122"/>
                <a:cs typeface="+mj-cs"/>
              </a:rPr>
              <a:t>目标</a:t>
            </a:r>
            <a:r>
              <a:rPr lang="en-US" altLang="zh-CN" sz="2000" dirty="0" smtClean="0">
                <a:solidFill>
                  <a:srgbClr val="00B0F0"/>
                </a:solidFill>
                <a:latin typeface="微软雅黑" panose="020B0503020204020204" pitchFamily="34" charset="-122"/>
                <a:ea typeface="微软雅黑" panose="020B0503020204020204" pitchFamily="34" charset="-122"/>
              </a:rPr>
              <a:t>·</a:t>
            </a:r>
            <a:r>
              <a:rPr lang="zh-CN" altLang="en-US" sz="2000" dirty="0" smtClean="0">
                <a:solidFill>
                  <a:srgbClr val="00B0F0"/>
                </a:solidFill>
                <a:latin typeface="微软雅黑" panose="020B0503020204020204" pitchFamily="34" charset="-122"/>
                <a:ea typeface="微软雅黑" panose="020B0503020204020204" pitchFamily="34" charset="-122"/>
              </a:rPr>
              <a:t>重点</a:t>
            </a:r>
            <a:r>
              <a:rPr lang="zh-CN" altLang="en-US" sz="2000" dirty="0" smtClean="0">
                <a:solidFill>
                  <a:srgbClr val="00B0F0"/>
                </a:solidFill>
                <a:latin typeface="微软雅黑" panose="020B0503020204020204" pitchFamily="34" charset="-122"/>
                <a:ea typeface="微软雅黑" panose="020B0503020204020204" pitchFamily="34" charset="-122"/>
                <a:cs typeface="+mj-cs"/>
              </a:rPr>
              <a:t>　</a:t>
            </a:r>
            <a:r>
              <a:rPr lang="zh-CN" altLang="en-US" sz="2000" kern="100" dirty="0" smtClean="0">
                <a:solidFill>
                  <a:srgbClr val="00B0F0"/>
                </a:solidFill>
                <a:latin typeface="Times New Roman" panose="02020603050405020304"/>
                <a:ea typeface="华文细黑"/>
                <a:cs typeface="Times New Roman" panose="02020603050405020304"/>
              </a:rPr>
              <a:t>掌握</a:t>
            </a:r>
            <a:r>
              <a:rPr lang="zh-CN" altLang="en-US" sz="2000" kern="100" dirty="0">
                <a:solidFill>
                  <a:srgbClr val="00B0F0"/>
                </a:solidFill>
                <a:latin typeface="Times New Roman" panose="02020603050405020304"/>
                <a:ea typeface="华文细黑"/>
                <a:cs typeface="Times New Roman" panose="02020603050405020304"/>
              </a:rPr>
              <a:t>作文充实的技巧，写出内容充实的文章。</a:t>
            </a:r>
            <a:endParaRPr lang="zh-CN" altLang="zh-CN" sz="2000" kern="100" dirty="0">
              <a:solidFill>
                <a:srgbClr val="00B0F0"/>
              </a:solidFill>
              <a:effectLst/>
              <a:latin typeface="宋体" panose="02010600030101010101" pitchFamily="2" charset="-122"/>
              <a:cs typeface="Courier New" panose="02070309020205020404"/>
            </a:endParaRPr>
          </a:p>
        </p:txBody>
      </p:sp>
      <p:sp>
        <p:nvSpPr>
          <p:cNvPr id="7" name="矩形 6"/>
          <p:cNvSpPr>
            <a:spLocks noChangeArrowheads="1"/>
          </p:cNvSpPr>
          <p:nvPr/>
        </p:nvSpPr>
        <p:spPr bwMode="auto">
          <a:xfrm>
            <a:off x="2456706" y="2147714"/>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第二单元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回肠荡气的抒情</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6473054"/>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从课本中挖掘材料。</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课本</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包括历史、政治等</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读本乃至练习册上的阅读材料是作文的素材宝库。就语文来说，高中三年教材、读本就有十几册，数百万字。其中的名家名篇、经典美文不下数百篇，蕴含着丰富的内涵、深刻的哲理和独到的见解。合理、恰当地使用这些材料，无疑是最便捷的路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：举例说明我们学过的课文中，哪些素材可写入作文。</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比如，关于身残志坚的材料，就有海伦</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凯勒、斯蒂芬</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霍金、史铁生等，用这些材料远比用保尔</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柯察金、张海迪要新鲜得多。再如关于人的精神家园的材料，就有孔子和孟子、庄子、陶潜、辛弃疾、李乐薇、金开诚等，把这些材料进行合理的加工组合，不就做到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内容充实</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了吗？</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20291" y="35099"/>
            <a:ext cx="11339164"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从报刊中挖掘材料。</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中学阶段，需要平时阅读大量文学名著或经典刊物等，特别是报刊上的很多精品文章，阅读时要静下心来，细细品赏，琢磨一番，思考一下文章的感人之处、巧妙之处，脑子里有个深刻的印象，写作文时，自然就会用上了。</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：举例说明报纸杂志中哪类文章可借鉴入文。</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《读者》《杂文报》《青年文摘》《报刊文摘》等报纸杂志中那些或语言隽永，或见解深刻，或情感充沛，或结构精巧的文章。</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6610015"/>
          </a:xfrm>
          <a:prstGeom prst="rect">
            <a:avLst/>
          </a:prstGeom>
        </p:spPr>
        <p:txBody>
          <a:bodyPr wrap="square">
            <a:spAutoFit/>
          </a:bodyPr>
          <a:lstStyle/>
          <a:p>
            <a:pPr algn="just">
              <a:lnSpc>
                <a:spcPct val="139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二</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搜索素材，拓展自己的思维空间，给思维插上翅膀</a:t>
            </a:r>
            <a:endParaRPr lang="zh-CN" altLang="zh-CN" sz="2800" kern="100" dirty="0">
              <a:latin typeface="宋体" panose="02010600030101010101" pitchFamily="2" charset="-122"/>
              <a:cs typeface="Courier New" panose="02070309020205020404"/>
            </a:endParaRPr>
          </a:p>
          <a:p>
            <a:pPr algn="just">
              <a:lnSpc>
                <a:spcPct val="139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有了这些素材，在成文之前，学会围绕话题去展开联想，去搜索与话题相关的素材。</a:t>
            </a:r>
            <a:endParaRPr lang="zh-CN" altLang="zh-CN" sz="2800" kern="100" dirty="0">
              <a:latin typeface="宋体" panose="02010600030101010101" pitchFamily="2" charset="-122"/>
              <a:cs typeface="Courier New" panose="02070309020205020404"/>
            </a:endParaRPr>
          </a:p>
          <a:p>
            <a:pPr algn="just">
              <a:lnSpc>
                <a:spcPct val="139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思维伸向自然，万物便是素材。</a:t>
            </a:r>
            <a:endParaRPr lang="zh-CN" altLang="zh-CN" sz="2800" kern="100" dirty="0">
              <a:latin typeface="宋体" panose="02010600030101010101" pitchFamily="2" charset="-122"/>
              <a:cs typeface="Courier New" panose="02070309020205020404"/>
            </a:endParaRPr>
          </a:p>
          <a:p>
            <a:pPr algn="just">
              <a:lnSpc>
                <a:spcPct val="139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自然界的万物都有其存在的必然性，想其缘由，探其本质，物人合一，化而为文。春花夏草，秋菊冬梅，成为多少文人骚客的所咏之物，就连那小小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菜花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伴地莲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在孙犁的笔下也成了一种精神的象征。高中学生虽没有洞察万物的深厚的思想底蕴，但只要多想敢想，也同样可以写出优美的文章。</a:t>
            </a:r>
            <a:endParaRPr lang="zh-CN" altLang="zh-CN" sz="2800" kern="100" dirty="0">
              <a:latin typeface="宋体" panose="02010600030101010101" pitchFamily="2" charset="-122"/>
              <a:cs typeface="Courier New" panose="02070309020205020404"/>
            </a:endParaRPr>
          </a:p>
          <a:p>
            <a:pPr algn="just">
              <a:lnSpc>
                <a:spcPct val="139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落叶而知秋，只要展开丰富的联想与想象，在万物中搜集与话题相关、相似、相近的事物，然后加以构思，素材便会成为充实内容的题材。</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5262979"/>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：安徽考生在《花香》一文中，把思维的触角伸向了自然，在自然中选取了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紫丁香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红杏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黄球花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三个材料。以紫丁香不听漂泊而来的流浪者荞麦的话，而相信了她的女儿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小丁香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的话最后被大青虫吃掉；伸出墙外的红杏不听与它距离较远的根的忠告，而相信了与它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朝夕相处感情颇深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的枝条的话以致被风雨打落四处飘零；美丽的黄球花偏信了绿叶的谗言而赶走了蜜蜂致使来年无法开花为题材，用三个本无关联却有着相同命运的事物来阐释一个共同的主题</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_____________________</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smtClean="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smtClean="0">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感情的亲疏影响了对事物的认知和处理。</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582672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历史事件与历史人物是搜索素材时思维的立足点。</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历年高考中，考生的题材在这部分占了相当大的比重。河北考生的《亲妻远贤终误我》就是以《屈原列传》的有关内容为素材，从一个新的角度演绎了战国末期楚国为秦所灭的历史。文章运用第一人称，通过楚怀王发自内心的忏悔，来揭示楚国灭亡的原因，即靠感情的亲疏来处理国政，必然招致灾难，这正好有力地印证了高考话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感情的亲疏与认知的关系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：如何恰当利用历史材料？</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在不违背历史事实的前提下，创新运用，挖出新意，一般不能照搬历史，而是借古来为现实服务。</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16049"/>
            <a:ext cx="11592126" cy="6516977"/>
          </a:xfrm>
          <a:prstGeom prst="rect">
            <a:avLst/>
          </a:prstGeom>
        </p:spPr>
        <p:txBody>
          <a:bodyPr wrap="square">
            <a:spAutoFit/>
          </a:bodyPr>
          <a:lstStyle/>
          <a:p>
            <a:pPr algn="just">
              <a:lnSpc>
                <a:spcPct val="137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现实生活是搜索素材时的触发点。</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kern="100" dirty="0">
                <a:latin typeface="Times New Roman" panose="02020603050405020304"/>
                <a:ea typeface="华文细黑"/>
                <a:cs typeface="Times New Roman" panose="02020603050405020304"/>
              </a:rPr>
              <a:t>福建考生的《我的愧疚》，就是从自己的家庭琐事写起，因邮册丢失，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母亲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对有前科的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弟弟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的否认不加怀疑，而对出生就送人和家里人一点感情基础都没有的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妹妹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却多方质疑，什么原因？与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弟弟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朝夕相处，有了情感，便有了在情感偏袒下的认同，而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妹妹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自小离家，无感情，便将错误断定给她，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感情的亲疏与认识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不言而喻。</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：怎样认识现实生活是搜索素材时的触发点？</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回溯历史是影印现实生活，现实生活才是我们写作素材的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活水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。任何作品，其题材都来源于现实社会，只是对现实生活的高度概括罢了。在我们家庭、学校及这两者之外的大的社会中，有很多可写之人、可写之事。高考作文的题材在这部分占的比重最大。</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6473054"/>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三</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选择素材，提高自己的审美情趣，使文章生动感人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材料翔实，不是堆砌材料，多多益善，这就关系到选用材料。选用材料的基本原则是：围绕中心选材，力求典型、准确、新颖。典型，就是能深刻地揭示事物的本质，具有代表性和说服力；准确，主要是指数据、引用等材料的可靠无误，考场上如果用作论据的名人名言记不准了，可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有位名人说过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前人说过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等来替代，切不可张冠李戴；新颖，主要指材料具有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的特点，言他人之所未言，古今中外均可，选材新颖的前提是要多读多看；视野狭窄，只能与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新颖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无缘。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另外，还要注意材料的组合与搭配，既有典型性，又有全面性，才能既充足，又无堆砌之嫌，从而能充分有力地再现事物，展示特点，表现主题。</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16049"/>
            <a:ext cx="11592126" cy="6516977"/>
          </a:xfrm>
          <a:prstGeom prst="rect">
            <a:avLst/>
          </a:prstGeom>
        </p:spPr>
        <p:txBody>
          <a:bodyPr wrap="square">
            <a:spAutoFit/>
          </a:bodyPr>
          <a:lstStyle/>
          <a:p>
            <a:pPr algn="just">
              <a:lnSpc>
                <a:spcPct val="137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材料要真实。</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一语天然万古新，豪华落尽见真淳。</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元好问《论诗三十首》</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意在告诉我们，写文章语句自然天成，才能万古常新。自然天成，就是要写真实。只有真实，才能有真情，才能增强感染力。这个真实，可以是自己的亲身经历</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即自己是事情的直接参与者</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，也可以是耳闻目睹</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自己作为旁观者</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。尤其要选取真实的、有个性特点的细节材料。</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：如何避免记叙文写作中出现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大而空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的问题？</a:t>
            </a:r>
            <a:endParaRPr lang="zh-CN" altLang="zh-CN" sz="2800" kern="100" dirty="0">
              <a:latin typeface="宋体" panose="02010600030101010101" pitchFamily="2" charset="-122"/>
              <a:cs typeface="Courier New" panose="02070309020205020404"/>
            </a:endParaRPr>
          </a:p>
          <a:p>
            <a:pPr algn="just">
              <a:lnSpc>
                <a:spcPct val="137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记叙文是通过具体、形象的人或事来表达中心意思的。在写人记事时，大而空，是同学们常犯的错误。如果能从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大处着眼，小处落墨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，即选择个性特点鲜明的细节材料来写人记事，就能给人留下深刻的印象，就会收到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以小见大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的效果。</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518039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材料要典型。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材料要典型有两点：一是这个材料能表现、突出中心思想；二是这个材料能代表其他的材料，选取其他任何材料而不选这个材料不行。可见，选取典型的材料作文，可以节省笔墨，使文章短小精悍而有力。材料典型才能以一当十，以少胜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窥一斑而知全豹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：为什么写作时要选用典型材料？</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事实说明，最能代表一般的典型例子，最能说明本质的东西，给人的印象也就最清楚明白，也会是最突出的。</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6512360"/>
          </a:xfrm>
          <a:prstGeom prst="rect">
            <a:avLst/>
          </a:prstGeom>
        </p:spPr>
        <p:txBody>
          <a:bodyPr wrap="square">
            <a:spAutoFit/>
          </a:bodyPr>
          <a:lstStyle/>
          <a:p>
            <a:pPr algn="just">
              <a:lnSpc>
                <a:spcPct val="135000"/>
              </a:lnSpc>
              <a:spcAft>
                <a:spcPts val="0"/>
              </a:spcAft>
              <a:tabLst>
                <a:tab pos="2070735" algn="l"/>
              </a:tabLst>
            </a:pPr>
            <a:r>
              <a:rPr lang="en-US" altLang="zh-CN" sz="2600" kern="100" dirty="0">
                <a:latin typeface="Times New Roman" panose="02020603050405020304"/>
                <a:ea typeface="华文细黑"/>
                <a:cs typeface="Courier New" panose="02070309020205020404"/>
              </a:rPr>
              <a:t>3.</a:t>
            </a:r>
            <a:r>
              <a:rPr lang="zh-CN" altLang="zh-CN" sz="2600" kern="100" dirty="0">
                <a:latin typeface="Times New Roman" panose="02020603050405020304"/>
                <a:ea typeface="华文细黑"/>
                <a:cs typeface="Times New Roman" panose="02020603050405020304"/>
              </a:rPr>
              <a:t>材料要新颖。</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俗话说，新米煮饭自来香。文章材料出新，就会有时代气息，生活味就会浓郁。因此要以独特的视角，选取新颖的材料。在同学们的作文中，选材陈旧比较普遍，往往千篇一律，缺乏时代气息。我们的作文材料经常让人似曾相识：总是下雨妈妈送伞、老师给自己补课、帮助孤寡老奶奶等等。这是不注意取材的创新，思维局限在部分材料的框架中。时代在进步，社会在发展，各种新鲜事物层出不穷，这为我们选材提供了广阔的空间。我们在写作中，要力求在选材时多下功夫，做到别人说过的话，我不原样地说；别人用过的材料，我不照搬来用，这样才能避免一般化，使人耳目一新。</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问题</a:t>
            </a:r>
            <a:r>
              <a:rPr lang="en-US" altLang="zh-CN" sz="2600" kern="100" dirty="0">
                <a:latin typeface="Times New Roman" panose="02020603050405020304"/>
                <a:ea typeface="华文细黑"/>
                <a:cs typeface="Courier New" panose="02070309020205020404"/>
              </a:rPr>
              <a:t>(9)</a:t>
            </a:r>
            <a:r>
              <a:rPr lang="zh-CN" altLang="zh-CN" sz="2600" kern="100" dirty="0">
                <a:latin typeface="Times New Roman" panose="02020603050405020304"/>
                <a:ea typeface="华文细黑"/>
                <a:cs typeface="Times New Roman" panose="02020603050405020304"/>
              </a:rPr>
              <a:t>：如何做到材料新颖？</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600" kern="100" dirty="0">
                <a:latin typeface="Times New Roman" panose="02020603050405020304"/>
                <a:ea typeface="华文细黑"/>
                <a:cs typeface="Times New Roman" panose="02020603050405020304"/>
              </a:rPr>
              <a:t>　</a:t>
            </a:r>
            <a:r>
              <a:rPr lang="zh-CN" altLang="zh-CN" sz="2600" kern="100" dirty="0">
                <a:solidFill>
                  <a:srgbClr val="3333FF"/>
                </a:solidFill>
                <a:latin typeface="Times New Roman" panose="02020603050405020304"/>
                <a:ea typeface="华文细黑"/>
                <a:cs typeface="Times New Roman" panose="02020603050405020304"/>
              </a:rPr>
              <a:t>视角要独特，思维要独特，要善于观察、感受生活，捕捉生活中的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闪光点</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见人所未见，发人所未发</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596368" y="2056065"/>
            <a:ext cx="391949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一、典文</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赏析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595078" y="3174285"/>
            <a:ext cx="392017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二、技法</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点拨</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596368" y="4297838"/>
            <a:ext cx="3922727"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三、实战</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演练</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465644" y="269302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4467784" y="381749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4467784" y="4941962"/>
            <a:ext cx="3168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6512360"/>
          </a:xfrm>
          <a:prstGeom prst="rect">
            <a:avLst/>
          </a:prstGeom>
        </p:spPr>
        <p:txBody>
          <a:bodyPr wrap="square">
            <a:spAutoFit/>
          </a:bodyPr>
          <a:lstStyle/>
          <a:p>
            <a:pPr algn="just">
              <a:lnSpc>
                <a:spcPct val="135000"/>
              </a:lnSpc>
              <a:spcAft>
                <a:spcPts val="0"/>
              </a:spcAft>
              <a:tabLst>
                <a:tab pos="2070735" algn="l"/>
              </a:tabLst>
            </a:pP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四</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组织素材，编织自己的美好理想，让文章别具一格</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有了以上所说的这些材料，请用以下三种方法组织：</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用情感激活材料。</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一些优秀作文，尽管取材各异，文中的</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他们</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既有古之先贤，也有当今英雄；既有知名人物，也有平民百姓、弱势群体，但无一不和作者的情感紧密相连。在一篇写农民工子女的作文中，一句</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他们，终将会成为我们</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，凝聚着作者的期望和祝愿，看似平淡，却具有震撼人心的力量。这样用</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心</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用</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情</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写就的鲜活灵动之作，能引起读者</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阅卷老师的共鸣也就不足为怪了。</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问题</a:t>
            </a:r>
            <a:r>
              <a:rPr lang="en-US" altLang="zh-CN" sz="2600" kern="100" dirty="0">
                <a:latin typeface="Times New Roman" panose="02020603050405020304"/>
                <a:ea typeface="华文细黑"/>
                <a:cs typeface="Courier New" panose="02070309020205020404"/>
              </a:rPr>
              <a:t>(10)</a:t>
            </a:r>
            <a:r>
              <a:rPr lang="zh-CN" altLang="zh-CN" sz="2600" kern="100" dirty="0">
                <a:latin typeface="Times New Roman" panose="02020603050405020304"/>
                <a:ea typeface="华文细黑"/>
                <a:cs typeface="Times New Roman" panose="02020603050405020304"/>
              </a:rPr>
              <a:t>：怎样做到</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用情感激活材料</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35000"/>
              </a:lnSpc>
              <a:spcAft>
                <a:spcPts val="0"/>
              </a:spcAft>
              <a:tabLst>
                <a:tab pos="2070735" algn="l"/>
              </a:tabLst>
            </a:pPr>
            <a:r>
              <a:rPr lang="zh-CN" altLang="zh-CN" sz="26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600" kern="100" dirty="0">
                <a:latin typeface="Times New Roman" panose="02020603050405020304"/>
                <a:ea typeface="华文细黑"/>
                <a:cs typeface="Times New Roman" panose="02020603050405020304"/>
              </a:rPr>
              <a:t>　</a:t>
            </a:r>
            <a:r>
              <a:rPr lang="zh-CN" altLang="zh-CN" sz="2600" kern="100" dirty="0">
                <a:solidFill>
                  <a:srgbClr val="3333FF"/>
                </a:solidFill>
                <a:latin typeface="Times New Roman" panose="02020603050405020304"/>
                <a:ea typeface="华文细黑"/>
                <a:cs typeface="Times New Roman" panose="02020603050405020304"/>
              </a:rPr>
              <a:t>无论材料来自自身还是各类媒体，切忌牵强附会，随意拔高，或者只是以</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旁观者</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的姿态加以转述，要在写作时融入自己的真情实感，</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发乎真情</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，便能让材料有血有肉。</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5" end="5"/>
                                            </p:txEl>
                                          </p:spTgt>
                                        </p:tgtEl>
                                        <p:attrNameLst>
                                          <p:attrName>style.visibility</p:attrName>
                                        </p:attrNameLst>
                                      </p:cBhvr>
                                      <p:to>
                                        <p:strVal val="visible"/>
                                      </p:to>
                                    </p:set>
                                    <p:animEffect transition="in" filter="blinds(horizontal)">
                                      <p:cBhvr>
                                        <p:cTn id="7" dur="500"/>
                                        <p:tgtEl>
                                          <p:spTgt spid="20">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5" end="5"/>
                                            </p:txEl>
                                          </p:spTgt>
                                        </p:tgtEl>
                                      </p:cBhvr>
                                    </p:animEffect>
                                    <p:set>
                                      <p:cBhvr>
                                        <p:cTn id="12" dur="1" fill="hold">
                                          <p:stCondLst>
                                            <p:cond delay="499"/>
                                          </p:stCondLst>
                                        </p:cTn>
                                        <p:tgtEl>
                                          <p:spTgt spid="20">
                                            <p:txEl>
                                              <p:pRg st="5" end="5"/>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526297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用细节聚焦材料。</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以</a:t>
            </a:r>
            <a:r>
              <a:rPr lang="zh-CN" altLang="zh-CN" sz="2800" kern="100" spc="-100" dirty="0">
                <a:latin typeface="Times New Roman" panose="02020603050405020304"/>
                <a:ea typeface="华文细黑"/>
                <a:cs typeface="Times New Roman" panose="02020603050405020304"/>
              </a:rPr>
              <a:t>高分作文《他们》为例。一篇写</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父亲们</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的文章，就抓住了父亲在考场外焦急等待时微微眯一下眼，脸上刻着岁月的沧桑，粗糙的指尖烟熏的痕迹等细节，生动地刻画了可亲可敬的父亲形象，表达了对父亲的真挚情感。</a:t>
            </a:r>
            <a:endParaRPr lang="zh-CN" altLang="zh-CN" sz="2800" kern="100" spc="-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用细节聚焦材料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还需注意哪些问题？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spc="-100" dirty="0">
                <a:solidFill>
                  <a:srgbClr val="3333FF"/>
                </a:solidFill>
                <a:latin typeface="Times New Roman" panose="02020603050405020304"/>
                <a:ea typeface="华文细黑"/>
                <a:cs typeface="Times New Roman" panose="02020603050405020304"/>
              </a:rPr>
              <a:t>高考作文的字数要求为</a:t>
            </a:r>
            <a:r>
              <a:rPr lang="en-US" altLang="zh-CN" sz="2800" kern="100" spc="-100" dirty="0">
                <a:solidFill>
                  <a:srgbClr val="3333FF"/>
                </a:solidFill>
                <a:latin typeface="Times New Roman" panose="02020603050405020304"/>
                <a:ea typeface="华文细黑"/>
                <a:cs typeface="Courier New" panose="02070309020205020404"/>
              </a:rPr>
              <a:t>800</a:t>
            </a:r>
            <a:r>
              <a:rPr lang="zh-CN" altLang="zh-CN" sz="2800" kern="100" spc="-100" dirty="0">
                <a:solidFill>
                  <a:srgbClr val="3333FF"/>
                </a:solidFill>
                <a:latin typeface="Times New Roman" panose="02020603050405020304"/>
                <a:ea typeface="华文细黑"/>
                <a:cs typeface="Times New Roman" panose="02020603050405020304"/>
              </a:rPr>
              <a:t>以上，我们在不到</a:t>
            </a:r>
            <a:r>
              <a:rPr lang="en-US" altLang="zh-CN" sz="2800" kern="100" spc="-100" dirty="0">
                <a:solidFill>
                  <a:srgbClr val="3333FF"/>
                </a:solidFill>
                <a:latin typeface="Times New Roman" panose="02020603050405020304"/>
                <a:ea typeface="华文细黑"/>
                <a:cs typeface="Courier New" panose="02070309020205020404"/>
              </a:rPr>
              <a:t>1 000</a:t>
            </a:r>
            <a:r>
              <a:rPr lang="zh-CN" altLang="zh-CN" sz="2800" kern="100" spc="-100" dirty="0">
                <a:solidFill>
                  <a:srgbClr val="3333FF"/>
                </a:solidFill>
                <a:latin typeface="Times New Roman" panose="02020603050405020304"/>
                <a:ea typeface="华文细黑"/>
                <a:cs typeface="Times New Roman" panose="02020603050405020304"/>
              </a:rPr>
              <a:t>字的文章中，一定要避免语言拖沓的毛病。若在高考作文中运用相关材料，不宜面面俱到地铺叙，而巧用具有典型意义的细节，往往能收到以一当十、以少胜多之效。</a:t>
            </a:r>
            <a:endParaRPr lang="zh-CN" altLang="zh-CN" sz="2800" kern="100" spc="-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6402330"/>
          </a:xfrm>
          <a:prstGeom prst="rect">
            <a:avLst/>
          </a:prstGeom>
        </p:spPr>
        <p:txBody>
          <a:bodyPr wrap="square">
            <a:spAutoFit/>
          </a:bodyPr>
          <a:lstStyle/>
          <a:p>
            <a:pPr algn="just">
              <a:lnSpc>
                <a:spcPct val="146000"/>
              </a:lnSpc>
              <a:spcAft>
                <a:spcPts val="0"/>
              </a:spcAft>
              <a:tabLst>
                <a:tab pos="2070735" algn="l"/>
              </a:tabLst>
            </a:pPr>
            <a:r>
              <a:rPr lang="en-US" altLang="zh-CN" sz="2600" kern="100" dirty="0">
                <a:latin typeface="Times New Roman" panose="02020603050405020304"/>
                <a:ea typeface="华文细黑"/>
                <a:cs typeface="Courier New" panose="02070309020205020404"/>
              </a:rPr>
              <a:t>3.</a:t>
            </a:r>
            <a:r>
              <a:rPr lang="zh-CN" altLang="zh-CN" sz="2600" kern="100" dirty="0">
                <a:latin typeface="Times New Roman" panose="02020603050405020304"/>
                <a:ea typeface="华文细黑"/>
                <a:cs typeface="Times New Roman" panose="02020603050405020304"/>
              </a:rPr>
              <a:t>用题意统领材料。</a:t>
            </a:r>
            <a:endParaRPr lang="zh-CN" altLang="zh-CN" sz="2600" kern="100" dirty="0">
              <a:latin typeface="宋体" panose="02010600030101010101" pitchFamily="2" charset="-122"/>
              <a:cs typeface="Courier New" panose="02070309020205020404"/>
            </a:endParaRPr>
          </a:p>
          <a:p>
            <a:pPr algn="just">
              <a:lnSpc>
                <a:spcPct val="146000"/>
              </a:lnSpc>
              <a:spcAft>
                <a:spcPts val="0"/>
              </a:spcAft>
              <a:tabLst>
                <a:tab pos="2070735" algn="l"/>
              </a:tabLst>
            </a:pPr>
            <a:r>
              <a:rPr lang="zh-CN" altLang="zh-CN" sz="2600" kern="100" dirty="0">
                <a:latin typeface="Times New Roman" panose="02020603050405020304"/>
                <a:ea typeface="华文细黑"/>
                <a:cs typeface="Times New Roman" panose="02020603050405020304"/>
              </a:rPr>
              <a:t>写</a:t>
            </a:r>
            <a:r>
              <a:rPr lang="zh-CN" altLang="zh-CN" sz="2600" kern="100" spc="-70" dirty="0">
                <a:latin typeface="Times New Roman" panose="02020603050405020304"/>
                <a:ea typeface="华文细黑"/>
                <a:cs typeface="Times New Roman" panose="02020603050405020304"/>
              </a:rPr>
              <a:t>文章</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意在笔先</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用中心统领材料，这是个共性问题，也是个看似老生常谈的问题。由于高考作文的特殊性，这更是一个不能掉以轻心的问题。近年来的高考作文尽管不在审题上设置障碍，但总还有一些同学因审题错误而饮恨考场。我们在写作文时，既不能不动脑筋地</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套题</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，也不能不顾题意地</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堆材料</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，因为这样做的结果只能是弄巧成拙。我们准备好的材料是否用，作文时该怎样用，一条</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金标准</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是看是否切合题意。或用或舍，或详或略，都应该服从题意的指向。在这个问题上，可千万不能犯</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不用白不用</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或者</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眉毛胡子一把抓</a:t>
            </a:r>
            <a:r>
              <a:rPr lang="en-US" altLang="zh-CN" sz="2600" kern="100" spc="-70" dirty="0">
                <a:latin typeface="宋体" panose="02010600030101010101" pitchFamily="2" charset="-122"/>
                <a:ea typeface="华文细黑"/>
                <a:cs typeface="Times New Roman" panose="02020603050405020304"/>
              </a:rPr>
              <a:t>”</a:t>
            </a:r>
            <a:r>
              <a:rPr lang="zh-CN" altLang="zh-CN" sz="2600" kern="100" spc="-70" dirty="0">
                <a:latin typeface="Times New Roman" panose="02020603050405020304"/>
                <a:ea typeface="华文细黑"/>
                <a:cs typeface="Times New Roman" panose="02020603050405020304"/>
              </a:rPr>
              <a:t>的糊涂。这样不仅达不到内容充实的目的，反而让阅卷老师感到繁杂粗劣。</a:t>
            </a:r>
            <a:endParaRPr lang="zh-CN" altLang="zh-CN" sz="2600" kern="100" spc="-70" dirty="0">
              <a:latin typeface="宋体" panose="02010600030101010101" pitchFamily="2" charset="-122"/>
              <a:cs typeface="Courier New" panose="02070309020205020404"/>
            </a:endParaRPr>
          </a:p>
          <a:p>
            <a:pPr algn="just">
              <a:lnSpc>
                <a:spcPct val="146000"/>
              </a:lnSpc>
              <a:spcAft>
                <a:spcPts val="0"/>
              </a:spcAft>
              <a:tabLst>
                <a:tab pos="2070735" algn="l"/>
              </a:tabLst>
            </a:pPr>
            <a:r>
              <a:rPr lang="zh-CN" altLang="zh-CN" sz="2600" kern="100" dirty="0">
                <a:latin typeface="Times New Roman" panose="02020603050405020304"/>
                <a:ea typeface="华文细黑"/>
                <a:cs typeface="Times New Roman" panose="02020603050405020304"/>
              </a:rPr>
              <a:t>问题</a:t>
            </a:r>
            <a:r>
              <a:rPr lang="en-US" altLang="zh-CN" sz="2600" kern="100" dirty="0">
                <a:latin typeface="Times New Roman" panose="02020603050405020304"/>
                <a:ea typeface="华文细黑"/>
                <a:cs typeface="Courier New" panose="02070309020205020404"/>
              </a:rPr>
              <a:t>(12)</a:t>
            </a:r>
            <a:r>
              <a:rPr lang="zh-CN" altLang="zh-CN" sz="2600" kern="100" dirty="0">
                <a:latin typeface="Times New Roman" panose="02020603050405020304"/>
                <a:ea typeface="华文细黑"/>
                <a:cs typeface="Times New Roman" panose="02020603050405020304"/>
              </a:rPr>
              <a:t>：如何理解写作时的</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意在笔先</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6000"/>
              </a:lnSpc>
              <a:spcAft>
                <a:spcPts val="0"/>
              </a:spcAft>
              <a:tabLst>
                <a:tab pos="2070735" algn="l"/>
              </a:tabLst>
            </a:pPr>
            <a:r>
              <a:rPr lang="zh-CN" altLang="zh-CN" sz="26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600" kern="100" dirty="0">
                <a:latin typeface="Times New Roman" panose="02020603050405020304"/>
                <a:ea typeface="华文细黑"/>
                <a:cs typeface="Times New Roman" panose="02020603050405020304"/>
              </a:rPr>
              <a:t>　</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意在笔先</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是指写字、画画或文章创作时，先构思成熟，然后下笔。</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矩形 5"/>
          <p:cNvSpPr/>
          <p:nvPr/>
        </p:nvSpPr>
        <p:spPr>
          <a:xfrm>
            <a:off x="584497" y="757386"/>
            <a:ext cx="10983317" cy="1384995"/>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写得充实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要做到：</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积累素材，</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搜索素材，</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选择素材，</a:t>
            </a: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组织素材。</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584498" y="188640"/>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技法</a:t>
            </a:r>
            <a:r>
              <a:rPr lang="zh-CN" altLang="en-US" sz="2400" b="1" dirty="0">
                <a:solidFill>
                  <a:srgbClr val="FF6600"/>
                </a:solidFill>
                <a:latin typeface="微软雅黑" panose="020B0503020204020204" pitchFamily="34" charset="-122"/>
                <a:ea typeface="微软雅黑" panose="020B0503020204020204" pitchFamily="34" charset="-122"/>
              </a:rPr>
              <a:t>总结</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611163"/>
            <a:ext cx="11412000" cy="324217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片段练习</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在我们生活的这个世界里，爱，无处不在，无处不有。因为有了爱，我们的生活才会如此灿烂；因为有了爱，我们的人生才会充满了真情。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引来了亲情、友情、爱情，因为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，使我们有了感受纯真亲情的体验。请用</a:t>
            </a:r>
            <a:r>
              <a:rPr lang="en-US" altLang="zh-CN" sz="2800" kern="100" dirty="0">
                <a:latin typeface="Times New Roman" panose="02020603050405020304"/>
                <a:ea typeface="华文细黑"/>
                <a:cs typeface="Courier New" panose="02070309020205020404"/>
              </a:rPr>
              <a:t>300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500 </a:t>
            </a:r>
            <a:r>
              <a:rPr lang="zh-CN" altLang="zh-CN" sz="2800" kern="100" dirty="0">
                <a:latin typeface="Times New Roman" panose="02020603050405020304"/>
                <a:ea typeface="华文细黑"/>
                <a:cs typeface="Times New Roman" panose="02020603050405020304"/>
              </a:rPr>
              <a:t>字写一个感受亲情的片段。</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三</a:t>
            </a:r>
            <a:r>
              <a:rPr lang="zh-CN" altLang="en-US" sz="2400" b="1" kern="0" dirty="0">
                <a:solidFill>
                  <a:prstClr val="white"/>
                </a:solidFill>
                <a:latin typeface="微软雅黑" panose="020B0503020204020204" pitchFamily="34" charset="-122"/>
                <a:ea typeface="微软雅黑" panose="020B0503020204020204" pitchFamily="34" charset="-122"/>
              </a:rPr>
              <a:t>、实战</a:t>
            </a:r>
            <a:r>
              <a:rPr lang="en-US" altLang="zh-CN" sz="2400" b="1" kern="0" dirty="0">
                <a:solidFill>
                  <a:prstClr val="white"/>
                </a:solidFill>
                <a:latin typeface="微软雅黑" panose="020B0503020204020204" pitchFamily="34" charset="-122"/>
                <a:ea typeface="微软雅黑" panose="020B0503020204020204" pitchFamily="34" charset="-122"/>
              </a:rPr>
              <a:t>•</a:t>
            </a:r>
            <a:r>
              <a:rPr lang="zh-CN" altLang="en-US" sz="2400" b="1" kern="0" dirty="0">
                <a:solidFill>
                  <a:prstClr val="white"/>
                </a:solidFill>
                <a:latin typeface="微软雅黑" panose="020B0503020204020204" pitchFamily="34" charset="-122"/>
                <a:ea typeface="微软雅黑" panose="020B0503020204020204" pitchFamily="34" charset="-122"/>
              </a:rPr>
              <a:t>演练</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233982" y="32186"/>
            <a:ext cx="11700000" cy="6710683"/>
          </a:xfrm>
          <a:prstGeom prst="rect">
            <a:avLst/>
          </a:prstGeom>
        </p:spPr>
        <p:txBody>
          <a:bodyPr wrap="square">
            <a:spAutoFit/>
          </a:bodyPr>
          <a:lstStyle/>
          <a:p>
            <a:pPr algn="just">
              <a:lnSpc>
                <a:spcPct val="129000"/>
              </a:lnSpc>
              <a:spcAft>
                <a:spcPts val="0"/>
              </a:spcAft>
              <a:tabLst>
                <a:tab pos="2070735" algn="l"/>
              </a:tabLst>
            </a:pPr>
            <a:r>
              <a:rPr lang="zh-CN" altLang="zh-CN" sz="24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示例</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记忆中很少记得父亲流泪，就算是病魔侵蚀下也没看到过父亲的眼泪，总以为父亲不会哭，至少不会当着我的面哭泣。那是我读初一时，奶奶去世了，父亲怕我读书不行以后无法找到工作，从大伯他们手里将祖屋的继承权买了下来进行了改建。父亲忙着工作，忙着改建祖屋，无法对我进行照顾，姐姐到外地读书去了，偌大一个家里只留下我一个人。生性淘气的我趁家里人不在的时候将以前父母给我的零用钱取出好好地疯狂了一番，天天跟着同学东跑西走，买零食、打游戏、滑旱冰，接连几个通宵不回家。依稀记得那个星期二的早上，校门外走来一个熟悉的身影，没错就是他</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我的父亲，看着父亲疲倦的身躯，仿佛一时间苍老了许多许多，父亲看着我久久没有说什么。我知道父亲的眼神在对我说些什么，仿佛在问我为什么几天都没有回家。空气凝结了，时间停止了，临走时父亲说了一句：</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这几天我和你妈都没空照顾你，你又瘦了！</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当父亲转身而去的时候，我看到父亲眼角那颗晶莹剔透的泪滴，父亲哭了，从未在我面前哭过的父亲哭了，这给我一个极大的震撼，现在想来心都有点隐隐作痛。无论我做错什么事，父亲从来不打我，不骂我，都是耐心地教育我，给我讲道理。因为父亲这颗眼泪给我的震撼，我收敛了很多，也从那时候懂得了很多。</a:t>
            </a:r>
            <a:endParaRPr lang="zh-CN" altLang="zh-CN" sz="24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3806" y="107107"/>
            <a:ext cx="11434414" cy="738664"/>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二</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整篇作文</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373807" y="1412310"/>
            <a:ext cx="11434414" cy="3970318"/>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阅读下面的材料，根据要求作文。</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女儿</a:t>
            </a:r>
            <a:r>
              <a:rPr lang="zh-CN" altLang="zh-CN" sz="2800" kern="100" dirty="0">
                <a:latin typeface="Times New Roman" panose="02020603050405020304"/>
                <a:ea typeface="华文细黑"/>
                <a:cs typeface="Times New Roman" panose="02020603050405020304"/>
              </a:rPr>
              <a:t>、儿子、妈妈、爸爸一家四口谈到了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亲情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问题。女儿最先发言。她说：世间最美的是亲情。儿子接着说：亲情是把双刃剑。妈妈想了想说：亲情常常创造奇迹。爸爸最后说：理智比亲情更重要。</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请</a:t>
            </a:r>
            <a:r>
              <a:rPr lang="zh-CN" altLang="zh-CN" sz="2800" kern="100" dirty="0">
                <a:latin typeface="Times New Roman" panose="02020603050405020304"/>
                <a:ea typeface="华文细黑"/>
                <a:cs typeface="Times New Roman" panose="02020603050405020304"/>
              </a:rPr>
              <a:t>以上述某一个人的话作为话题，文体自选，题目自拟，写一篇文章，不少于</a:t>
            </a:r>
            <a:r>
              <a:rPr lang="en-US" altLang="zh-CN" sz="2800" kern="100" dirty="0">
                <a:latin typeface="Times New Roman" panose="02020603050405020304"/>
                <a:ea typeface="华文细黑"/>
                <a:cs typeface="Courier New" panose="02070309020205020404"/>
              </a:rPr>
              <a:t>800</a:t>
            </a:r>
            <a:r>
              <a:rPr lang="zh-CN" altLang="zh-CN" sz="2800" kern="100" dirty="0">
                <a:latin typeface="Times New Roman" panose="02020603050405020304"/>
                <a:ea typeface="华文细黑"/>
                <a:cs typeface="Times New Roman" panose="02020603050405020304"/>
              </a:rPr>
              <a:t>字。</a:t>
            </a:r>
            <a:endParaRPr lang="zh-CN" altLang="zh-CN" sz="2800" kern="100" dirty="0">
              <a:effectLst/>
              <a:latin typeface="宋体" panose="02010600030101010101" pitchFamily="2" charset="-122"/>
              <a:cs typeface="Courier New" panose="02070309020205020404"/>
            </a:endParaRPr>
          </a:p>
        </p:txBody>
      </p:sp>
      <p:sp>
        <p:nvSpPr>
          <p:cNvPr id="5" name="矩形 4"/>
          <p:cNvSpPr/>
          <p:nvPr/>
        </p:nvSpPr>
        <p:spPr>
          <a:xfrm>
            <a:off x="373807" y="881199"/>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命题</a:t>
            </a:r>
            <a:r>
              <a:rPr lang="zh-CN" altLang="en-US" sz="2400" b="1" dirty="0">
                <a:solidFill>
                  <a:srgbClr val="FF6600"/>
                </a:solidFill>
                <a:latin typeface="微软雅黑" panose="020B0503020204020204" pitchFamily="34" charset="-122"/>
                <a:ea typeface="微软雅黑" panose="020B0503020204020204" pitchFamily="34" charset="-122"/>
              </a:rPr>
              <a:t>呈现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3807" y="691176"/>
            <a:ext cx="11434414" cy="5826723"/>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这个世界上美好的东西很多，真情便是其中之一。它无处不在，家庭、学校、社会都有它的身影，都有它的足迹。它渗透在生活的方方面面。真情包括亲情和友情，它是风雨中的一把伞，它是冰天雪地的一堆篝火，它是荆棘荒途中的一朵玫瑰。真情是一种力量，它能够给予人们战胜困难的勇气，它能够净化人们的心灵，它能够提升人们的思想境界。生活是不能没有真情的，真情能在生活中时时地温暖着我们。这些情感往往凝聚在一件极细小的东西上，只要你是一个细心的人，在生活中就能找到一个细小的能拨动你心弦的东西。所以说，我们的生活不是平淡枯燥的，而是我们缺少积极观察生活的态度。</a:t>
            </a:r>
            <a:endParaRPr lang="zh-CN" altLang="zh-CN" sz="2800" kern="100" dirty="0">
              <a:effectLst/>
              <a:latin typeface="宋体" panose="02010600030101010101" pitchFamily="2" charset="-122"/>
              <a:cs typeface="Courier New" panose="02070309020205020404"/>
            </a:endParaRPr>
          </a:p>
        </p:txBody>
      </p:sp>
      <p:sp>
        <p:nvSpPr>
          <p:cNvPr id="5" name="矩形 4"/>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审题</a:t>
            </a:r>
            <a:r>
              <a:rPr lang="zh-CN" altLang="en-US" sz="2400" b="1" dirty="0">
                <a:solidFill>
                  <a:srgbClr val="FF6600"/>
                </a:solidFill>
                <a:latin typeface="微软雅黑" panose="020B0503020204020204" pitchFamily="34" charset="-122"/>
                <a:ea typeface="微软雅黑" panose="020B0503020204020204" pitchFamily="34" charset="-122"/>
              </a:rPr>
              <a:t>导引</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082" y="260648"/>
            <a:ext cx="11626055" cy="6038833"/>
          </a:xfrm>
          <a:prstGeom prst="rect">
            <a:avLst/>
          </a:prstGeom>
        </p:spPr>
        <p:txBody>
          <a:bodyPr wrap="square">
            <a:spAutoFit/>
          </a:bodyPr>
          <a:lstStyle/>
          <a:p>
            <a:pPr algn="just">
              <a:lnSpc>
                <a:spcPct val="138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我们要学做生活的有心人，要善于从那些看似微不足道的小事中发现其所蕴含的感人之处，善于捕捉自己内心的每一次细腻、微妙的情绪和感情的波动，还要经常咀嚼这些情绪和波动，以加深对生活的认识。上帝是公平的，只有那些对生活有心的人，才会让他的文章流淌着真情的泪和血，让他成为生活和时代的骄子。</a:t>
            </a:r>
            <a:endParaRPr lang="zh-CN" altLang="zh-CN" sz="2800" kern="100" dirty="0">
              <a:latin typeface="Times New Roman" panose="02020603050405020304"/>
              <a:ea typeface="华文细黑"/>
              <a:cs typeface="Times New Roman" panose="02020603050405020304"/>
            </a:endParaRPr>
          </a:p>
          <a:p>
            <a:pPr algn="just">
              <a:lnSpc>
                <a:spcPct val="138000"/>
              </a:lnSpc>
              <a:spcAft>
                <a:spcPts val="0"/>
              </a:spcAft>
              <a:tabLst>
                <a:tab pos="2070735" algn="l"/>
              </a:tabLst>
            </a:pPr>
            <a:r>
              <a:rPr lang="zh-CN" altLang="zh-CN" sz="2800" kern="100" dirty="0">
                <a:latin typeface="Times New Roman" panose="02020603050405020304"/>
                <a:ea typeface="华文细黑"/>
                <a:cs typeface="Times New Roman" panose="02020603050405020304"/>
              </a:rPr>
              <a:t>亲情就是亲人之间的感情，它的本质是关爱：是母爱、父爱、手足之情、血脉之亲、长者对幼者的疼爱、幼者对长者的孝心</a:t>
            </a:r>
            <a:r>
              <a:rPr lang="en-US" altLang="zh-CN" sz="2800" kern="100" dirty="0">
                <a:latin typeface="+mn-ea"/>
                <a:cs typeface="Times New Roman" panose="02020603050405020304"/>
              </a:rPr>
              <a:t>……</a:t>
            </a:r>
            <a:r>
              <a:rPr lang="zh-CN" altLang="zh-CN" sz="2800" kern="100" dirty="0">
                <a:latin typeface="Times New Roman" panose="02020603050405020304"/>
                <a:ea typeface="华文细黑"/>
                <a:cs typeface="Times New Roman" panose="02020603050405020304"/>
              </a:rPr>
              <a:t>世间的每一个人无不深深地在意亲情，无不渴望天空般高远、大海般深厚的亲情。古往今来，亲情曾被多少诗人讴歌，曾被多少人惦念。父母与子女是亲情的最大拥有者。让我们感受亲情，体会真爱，学会感恩。感恩是一种积极的生活态度</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3" y="188640"/>
            <a:ext cx="11626055" cy="3065583"/>
          </a:xfrm>
          <a:prstGeom prst="rect">
            <a:avLst/>
          </a:prstGeom>
        </p:spPr>
        <p:txBody>
          <a:bodyPr wrap="square">
            <a:spAutoFit/>
          </a:bodyPr>
          <a:lstStyle/>
          <a:p>
            <a:pPr algn="just">
              <a:lnSpc>
                <a:spcPct val="138000"/>
              </a:lnSpc>
              <a:spcAft>
                <a:spcPts val="0"/>
              </a:spcAft>
              <a:tabLst>
                <a:tab pos="2070735" algn="l"/>
              </a:tabLst>
            </a:pPr>
            <a:r>
              <a:rPr lang="zh-CN" altLang="zh-CN" sz="2800" kern="100" dirty="0" smtClean="0">
                <a:latin typeface="Times New Roman" panose="02020603050405020304"/>
                <a:ea typeface="华文细黑"/>
                <a:cs typeface="Times New Roman" panose="02020603050405020304"/>
              </a:rPr>
              <a:t>一</a:t>
            </a:r>
            <a:r>
              <a:rPr lang="zh-CN" altLang="zh-CN" sz="2800" kern="100" dirty="0">
                <a:latin typeface="Times New Roman" panose="02020603050405020304"/>
                <a:ea typeface="华文细黑"/>
                <a:cs typeface="Times New Roman" panose="02020603050405020304"/>
              </a:rPr>
              <a:t>种善于发现美并欣赏美的道德情操。感谢父母辛勤工作，感谢兄弟姐妹之间的相互帮助和理解，感谢社会的关爱</a:t>
            </a:r>
            <a:r>
              <a:rPr lang="en-US" altLang="zh-CN" sz="2800" kern="100" dirty="0">
                <a:latin typeface="+mn-ea"/>
                <a:cs typeface="Times New Roman" panose="02020603050405020304"/>
              </a:rPr>
              <a:t>……</a:t>
            </a:r>
            <a:endParaRPr lang="zh-CN" altLang="zh-CN" sz="2800" kern="100" dirty="0">
              <a:latin typeface="+mn-ea"/>
              <a:cs typeface="Times New Roman" panose="02020603050405020304"/>
            </a:endParaRPr>
          </a:p>
          <a:p>
            <a:pPr algn="just">
              <a:lnSpc>
                <a:spcPct val="138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只要有一颗会体会亲情的心，你就能时时感念父母，就能明白父母在心甘情愿、不知劳苦地为我们做着一切！有一颗感恩的心，你就会觉得每一天都是美好的，每一件事都是有意义的。</a:t>
            </a:r>
            <a:endParaRPr lang="zh-CN" altLang="zh-CN" sz="2800" kern="100" dirty="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一</a:t>
            </a:r>
            <a:r>
              <a:rPr lang="zh-CN" altLang="en-US" sz="2400" b="1" kern="0" dirty="0">
                <a:solidFill>
                  <a:schemeClr val="bg1"/>
                </a:solidFill>
                <a:latin typeface="微软雅黑" panose="020B0503020204020204" pitchFamily="34" charset="-122"/>
                <a:ea typeface="微软雅黑" panose="020B0503020204020204" pitchFamily="34" charset="-122"/>
              </a:rPr>
              <a:t>、典文</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赏析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291133" y="548680"/>
            <a:ext cx="11593288" cy="6102633"/>
          </a:xfrm>
          <a:prstGeom prst="rect">
            <a:avLst/>
          </a:prstGeom>
        </p:spPr>
        <p:txBody>
          <a:bodyPr wrap="square">
            <a:spAutoFit/>
          </a:bodyPr>
          <a:lstStyle/>
          <a:p>
            <a:pPr algn="ctr">
              <a:lnSpc>
                <a:spcPct val="143000"/>
              </a:lnSpc>
              <a:spcAft>
                <a:spcPts val="0"/>
              </a:spcAft>
              <a:tabLst>
                <a:tab pos="2070735" algn="l"/>
              </a:tabLst>
            </a:pPr>
            <a:r>
              <a:rPr lang="zh-CN" altLang="zh-CN" sz="2500" b="1" kern="100" dirty="0">
                <a:solidFill>
                  <a:srgbClr val="C00000"/>
                </a:solidFill>
                <a:latin typeface="Times New Roman" panose="02020603050405020304"/>
                <a:ea typeface="华文细黑"/>
                <a:cs typeface="Times New Roman" panose="02020603050405020304"/>
              </a:rPr>
              <a:t>精神的三间小屋</a:t>
            </a:r>
            <a:endParaRPr lang="zh-CN" altLang="zh-CN" sz="2500" kern="100" dirty="0">
              <a:latin typeface="宋体" panose="02010600030101010101" pitchFamily="2" charset="-122"/>
              <a:cs typeface="Courier New" panose="02070309020205020404"/>
            </a:endParaRPr>
          </a:p>
          <a:p>
            <a:pPr algn="just">
              <a:lnSpc>
                <a:spcPct val="143000"/>
              </a:lnSpc>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u="wavyHeavy" kern="100" dirty="0" smtClean="0">
                <a:latin typeface="Times New Roman" panose="02020603050405020304"/>
                <a:ea typeface="华文细黑"/>
                <a:cs typeface="Times New Roman" panose="02020603050405020304"/>
              </a:rPr>
              <a:t>毕</a:t>
            </a:r>
            <a:r>
              <a:rPr lang="zh-CN" altLang="zh-CN" sz="2500" u="wavyHeavy" kern="100" dirty="0">
                <a:latin typeface="Times New Roman" panose="02020603050405020304"/>
                <a:ea typeface="华文细黑"/>
                <a:cs typeface="Times New Roman" panose="02020603050405020304"/>
              </a:rPr>
              <a:t>淑敏在《精神的三间小屋》中说</a:t>
            </a:r>
            <a:r>
              <a:rPr lang="zh-CN" altLang="zh-CN" sz="2500" kern="100" dirty="0">
                <a:latin typeface="Times New Roman" panose="02020603050405020304"/>
                <a:ea typeface="华文细黑"/>
                <a:cs typeface="Times New Roman" panose="02020603050405020304"/>
              </a:rPr>
              <a:t>：精神有三间小屋。第一间，盛放我们的爱和恨；第二间，盛放我们的事业；第三间，盛放我们自己。</a:t>
            </a:r>
            <a:endParaRPr lang="zh-CN" altLang="zh-CN" sz="2500" kern="100" dirty="0">
              <a:latin typeface="宋体" panose="02010600030101010101" pitchFamily="2" charset="-122"/>
              <a:cs typeface="Courier New" panose="02070309020205020404"/>
            </a:endParaRPr>
          </a:p>
          <a:p>
            <a:pPr algn="just">
              <a:lnSpc>
                <a:spcPct val="143000"/>
              </a:lnSpc>
              <a:tabLst>
                <a:tab pos="2070735" algn="l"/>
              </a:tabLst>
            </a:pPr>
            <a:r>
              <a:rPr lang="zh-CN" altLang="zh-CN" sz="2500" kern="100" dirty="0">
                <a:solidFill>
                  <a:srgbClr val="3333FF"/>
                </a:solidFill>
                <a:latin typeface="宋体" panose="02010600030101010101" pitchFamily="2" charset="-122"/>
                <a:ea typeface="GBK_S"/>
                <a:cs typeface="GBK_S"/>
              </a:rPr>
              <a:t></a:t>
            </a:r>
            <a:r>
              <a:rPr lang="zh-CN" altLang="zh-CN" sz="2500" kern="100" dirty="0">
                <a:solidFill>
                  <a:srgbClr val="3333FF"/>
                </a:solidFill>
                <a:latin typeface="Times New Roman" panose="02020603050405020304"/>
                <a:ea typeface="华文细黑"/>
                <a:cs typeface="Times New Roman" panose="02020603050405020304"/>
              </a:rPr>
              <a:t>引入话题。</a:t>
            </a:r>
            <a:endParaRPr lang="zh-CN" altLang="zh-CN" sz="2500" kern="100" dirty="0">
              <a:latin typeface="宋体" panose="02010600030101010101" pitchFamily="2" charset="-122"/>
              <a:cs typeface="Courier New" panose="02070309020205020404"/>
            </a:endParaRPr>
          </a:p>
          <a:p>
            <a:pPr algn="just">
              <a:lnSpc>
                <a:spcPct val="143000"/>
              </a:lnSpc>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u="wavyHeavy" kern="100" dirty="0" smtClean="0">
                <a:latin typeface="Times New Roman" panose="02020603050405020304"/>
                <a:ea typeface="华文细黑"/>
                <a:cs typeface="Times New Roman" panose="02020603050405020304"/>
              </a:rPr>
              <a:t>在</a:t>
            </a:r>
            <a:r>
              <a:rPr lang="zh-CN" altLang="zh-CN" sz="2500" u="wavyHeavy" kern="100" dirty="0">
                <a:latin typeface="Times New Roman" panose="02020603050405020304"/>
                <a:ea typeface="华文细黑"/>
                <a:cs typeface="Times New Roman" panose="02020603050405020304"/>
              </a:rPr>
              <a:t>我们的心中也有三间小屋。</a:t>
            </a:r>
            <a:endParaRPr lang="zh-CN" altLang="zh-CN" sz="2500" u="wavyHeavy" kern="100" dirty="0">
              <a:latin typeface="宋体" panose="02010600030101010101" pitchFamily="2" charset="-122"/>
              <a:cs typeface="Courier New" panose="02070309020205020404"/>
            </a:endParaRPr>
          </a:p>
          <a:p>
            <a:pPr algn="just">
              <a:lnSpc>
                <a:spcPct val="143000"/>
              </a:lnSpc>
              <a:tabLst>
                <a:tab pos="2070735" algn="l"/>
              </a:tabLst>
            </a:pPr>
            <a:r>
              <a:rPr lang="zh-CN" altLang="zh-CN" sz="2500" kern="100" dirty="0">
                <a:solidFill>
                  <a:srgbClr val="3333FF"/>
                </a:solidFill>
                <a:latin typeface="宋体" panose="02010600030101010101" pitchFamily="2" charset="-122"/>
                <a:ea typeface="GBK_S"/>
                <a:cs typeface="GBK_S"/>
              </a:rPr>
              <a:t></a:t>
            </a:r>
            <a:r>
              <a:rPr lang="zh-CN" altLang="zh-CN" sz="2500" kern="100" dirty="0">
                <a:solidFill>
                  <a:srgbClr val="3333FF"/>
                </a:solidFill>
                <a:latin typeface="Times New Roman" panose="02020603050405020304"/>
                <a:ea typeface="华文细黑"/>
                <a:cs typeface="Times New Roman" panose="02020603050405020304"/>
              </a:rPr>
              <a:t>过渡简洁自然。</a:t>
            </a:r>
            <a:endParaRPr lang="zh-CN" altLang="zh-CN" sz="2500" kern="100" dirty="0">
              <a:latin typeface="宋体" panose="02010600030101010101" pitchFamily="2" charset="-122"/>
              <a:cs typeface="Courier New" panose="02070309020205020404"/>
            </a:endParaRPr>
          </a:p>
          <a:p>
            <a:pPr algn="just">
              <a:lnSpc>
                <a:spcPct val="143000"/>
              </a:lnSpc>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u="wavyHeavy" kern="100" dirty="0" smtClean="0">
                <a:latin typeface="Times New Roman" panose="02020603050405020304"/>
                <a:ea typeface="华文细黑"/>
                <a:cs typeface="Times New Roman" panose="02020603050405020304"/>
              </a:rPr>
              <a:t>第一</a:t>
            </a:r>
            <a:r>
              <a:rPr lang="zh-CN" altLang="zh-CN" sz="2500" u="wavyHeavy" kern="100" dirty="0">
                <a:latin typeface="Times New Roman" panose="02020603050405020304"/>
                <a:ea typeface="华文细黑"/>
                <a:cs typeface="Times New Roman" panose="02020603050405020304"/>
              </a:rPr>
              <a:t>间，盛放我们的苦难。</a:t>
            </a:r>
            <a:r>
              <a:rPr lang="zh-CN" altLang="zh-CN" sz="2500" kern="100" dirty="0">
                <a:latin typeface="Times New Roman" panose="02020603050405020304"/>
                <a:ea typeface="华文细黑"/>
                <a:cs typeface="Times New Roman" panose="02020603050405020304"/>
              </a:rPr>
              <a:t>南太平洋的小岛幼龟，只有经老鹰不断地啄食，才能在竞争中得以生存。而没有丝毫苦难意识的龟群，终将成为雄鹰的腹中之食。没有经过流水冲蚀的卵石，不会发出夺目的光彩；没有经过风雨洗礼的树木，不会在风雨中愈益苍翠；没有经过苦难洗礼的人类，不会在自然面前更加挺拔。</a:t>
            </a:r>
            <a:endParaRPr lang="zh-CN" altLang="zh-CN" sz="2500" kern="100" dirty="0">
              <a:latin typeface="宋体" panose="02010600030101010101" pitchFamily="2" charset="-122"/>
              <a:cs typeface="Courier New" panose="02070309020205020404"/>
            </a:endParaRPr>
          </a:p>
          <a:p>
            <a:pPr algn="just">
              <a:lnSpc>
                <a:spcPct val="143000"/>
              </a:lnSpc>
              <a:tabLst>
                <a:tab pos="2070735" algn="l"/>
              </a:tabLst>
            </a:pPr>
            <a:r>
              <a:rPr lang="zh-CN" altLang="zh-CN" sz="2500" kern="100" dirty="0">
                <a:solidFill>
                  <a:srgbClr val="3333FF"/>
                </a:solidFill>
                <a:latin typeface="宋体" panose="02010600030101010101" pitchFamily="2" charset="-122"/>
                <a:ea typeface="GBK_S"/>
                <a:cs typeface="GBK_S"/>
              </a:rPr>
              <a:t></a:t>
            </a:r>
            <a:r>
              <a:rPr lang="zh-CN" altLang="zh-CN" sz="2500" kern="100" dirty="0">
                <a:solidFill>
                  <a:srgbClr val="3333FF"/>
                </a:solidFill>
                <a:latin typeface="Times New Roman" panose="02020603050405020304"/>
                <a:ea typeface="华文细黑"/>
                <a:cs typeface="Times New Roman" panose="02020603050405020304"/>
              </a:rPr>
              <a:t>提出第一个分论点，分析论证。</a:t>
            </a:r>
            <a:endParaRPr lang="zh-CN" altLang="zh-CN" sz="25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animEffect transition="in" filter="blinds(horizontal)">
                                      <p:cBhvr>
                                        <p:cTn id="7" dur="500"/>
                                        <p:tgtEl>
                                          <p:spTgt spid="1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4" end="4"/>
                                            </p:txEl>
                                          </p:spTgt>
                                        </p:tgtEl>
                                        <p:attrNameLst>
                                          <p:attrName>style.visibility</p:attrName>
                                        </p:attrNameLst>
                                      </p:cBhvr>
                                      <p:to>
                                        <p:strVal val="visible"/>
                                      </p:to>
                                    </p:set>
                                    <p:animEffect transition="in" filter="blinds(horizontal)">
                                      <p:cBhvr>
                                        <p:cTn id="12" dur="500"/>
                                        <p:tgtEl>
                                          <p:spTgt spid="1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6" end="6"/>
                                            </p:txEl>
                                          </p:spTgt>
                                        </p:tgtEl>
                                        <p:attrNameLst>
                                          <p:attrName>style.visibility</p:attrName>
                                        </p:attrNameLst>
                                      </p:cBhvr>
                                      <p:to>
                                        <p:strVal val="visible"/>
                                      </p:to>
                                    </p:set>
                                    <p:animEffect transition="in" filter="blinds(horizontal)">
                                      <p:cBhvr>
                                        <p:cTn id="17" dur="500"/>
                                        <p:tgtEl>
                                          <p:spTgt spid="15">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5">
                                            <p:txEl>
                                              <p:pRg st="2" end="2"/>
                                            </p:txEl>
                                          </p:spTgt>
                                        </p:tgtEl>
                                      </p:cBhvr>
                                    </p:animEffect>
                                    <p:set>
                                      <p:cBhvr>
                                        <p:cTn id="22" dur="1" fill="hold">
                                          <p:stCondLst>
                                            <p:cond delay="499"/>
                                          </p:stCondLst>
                                        </p:cTn>
                                        <p:tgtEl>
                                          <p:spTgt spid="15">
                                            <p:txEl>
                                              <p:pRg st="2" end="2"/>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5">
                                            <p:txEl>
                                              <p:pRg st="4" end="4"/>
                                            </p:txEl>
                                          </p:spTgt>
                                        </p:tgtEl>
                                      </p:cBhvr>
                                    </p:animEffect>
                                    <p:set>
                                      <p:cBhvr>
                                        <p:cTn id="25" dur="1" fill="hold">
                                          <p:stCondLst>
                                            <p:cond delay="499"/>
                                          </p:stCondLst>
                                        </p:cTn>
                                        <p:tgtEl>
                                          <p:spTgt spid="15">
                                            <p:txEl>
                                              <p:pRg st="4" end="4"/>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5">
                                            <p:txEl>
                                              <p:pRg st="6" end="6"/>
                                            </p:txEl>
                                          </p:spTgt>
                                        </p:tgtEl>
                                      </p:cBhvr>
                                    </p:animEffect>
                                    <p:set>
                                      <p:cBhvr>
                                        <p:cTn id="28" dur="1" fill="hold">
                                          <p:stCondLst>
                                            <p:cond delay="499"/>
                                          </p:stCondLst>
                                        </p:cTn>
                                        <p:tgtEl>
                                          <p:spTgt spid="15">
                                            <p:txEl>
                                              <p:pRg st="6" end="6"/>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uiExpand="1"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佳作</a:t>
            </a:r>
            <a:r>
              <a:rPr lang="zh-CN" altLang="en-US" sz="2400" b="1" dirty="0">
                <a:solidFill>
                  <a:srgbClr val="FF6600"/>
                </a:solidFill>
                <a:latin typeface="微软雅黑" panose="020B0503020204020204" pitchFamily="34" charset="-122"/>
                <a:ea typeface="微软雅黑" panose="020B0503020204020204" pitchFamily="34" charset="-122"/>
              </a:rPr>
              <a:t>展台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373807" y="662601"/>
            <a:ext cx="11434414" cy="6093976"/>
          </a:xfrm>
          <a:prstGeom prst="rect">
            <a:avLst/>
          </a:prstGeom>
        </p:spPr>
        <p:txBody>
          <a:bodyPr wrap="square">
            <a:spAutoFit/>
          </a:bodyPr>
          <a:lstStyle/>
          <a:p>
            <a:pPr algn="ctr">
              <a:lnSpc>
                <a:spcPct val="150000"/>
              </a:lnSpc>
              <a:spcAft>
                <a:spcPts val="0"/>
              </a:spcAft>
              <a:tabLst>
                <a:tab pos="2070735" algn="l"/>
              </a:tabLst>
            </a:pPr>
            <a:r>
              <a:rPr lang="zh-CN" altLang="zh-CN" sz="2600" b="1" kern="100" dirty="0">
                <a:solidFill>
                  <a:srgbClr val="C00000"/>
                </a:solidFill>
                <a:latin typeface="Times New Roman" panose="02020603050405020304"/>
                <a:ea typeface="华文细黑"/>
                <a:cs typeface="Times New Roman" panose="02020603050405020304"/>
              </a:rPr>
              <a:t>真情诚可贵，理智价更高</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有时候</a:t>
            </a:r>
            <a:r>
              <a:rPr lang="zh-CN" altLang="zh-CN" sz="2600" kern="100" dirty="0">
                <a:latin typeface="Times New Roman" panose="02020603050405020304"/>
                <a:ea typeface="华文细黑"/>
                <a:cs typeface="Times New Roman" panose="02020603050405020304"/>
              </a:rPr>
              <a:t>，感情是一剂善变的药，溶在爱人的酒杯中，苦涩里也终能品出甘润；有时候，感情是一把双刃剑，握在敌人的手里，纵轻轻挥下也觉伤痕累累。</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朋友</a:t>
            </a:r>
            <a:r>
              <a:rPr lang="zh-CN" altLang="zh-CN" sz="2600" kern="100" dirty="0">
                <a:latin typeface="Times New Roman" panose="02020603050405020304"/>
                <a:ea typeface="华文细黑"/>
                <a:cs typeface="Times New Roman" panose="02020603050405020304"/>
              </a:rPr>
              <a:t>，铁血的男儿也有情，沙场的将士也有泪。感情支配着心灵，左右着灵魂。可是，小心啊，切勿让其变换了你评判的目光。</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是</a:t>
            </a:r>
            <a:r>
              <a:rPr lang="zh-CN" altLang="zh-CN" sz="2600" kern="100" dirty="0">
                <a:latin typeface="Times New Roman" panose="02020603050405020304"/>
                <a:ea typeface="华文细黑"/>
                <a:cs typeface="Times New Roman" panose="02020603050405020304"/>
              </a:rPr>
              <a:t>的，问世间情为何物，直叫人生死相许。世间最美是真情，最难挣脱的也是感情。刘秀非能以礼贤下士而名，然对子陵却恭亲俯就，只为当年子陵曾与其共历患难，交结至深。李煜不过亡朝之君，更乏回天之术，不过一句</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问君能有几多愁</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，也被宋主逼迫而亡。亲近的人是水啊，便无芬芳之味也能汩汩地润泽心头。厌弃的人是火啊，便有荧荧之光也怕被它灼伤双手。</a:t>
            </a:r>
            <a:endParaRPr lang="zh-CN" altLang="zh-CN" sz="26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5990" y="41711"/>
            <a:ext cx="11583763" cy="6694140"/>
          </a:xfrm>
          <a:prstGeom prst="rect">
            <a:avLst/>
          </a:prstGeom>
        </p:spPr>
        <p:txBody>
          <a:bodyPr wrap="square">
            <a:spAutoFit/>
          </a:bodyPr>
          <a:lstStyle/>
          <a:p>
            <a:pPr algn="just">
              <a:lnSpc>
                <a:spcPct val="150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任人唯亲</a:t>
            </a:r>
            <a:r>
              <a:rPr lang="zh-CN" altLang="zh-CN" sz="2600" kern="100" dirty="0">
                <a:latin typeface="Times New Roman" panose="02020603050405020304"/>
                <a:ea typeface="华文细黑"/>
                <a:cs typeface="Times New Roman" panose="02020603050405020304"/>
              </a:rPr>
              <a:t>亲近了佞人，疑人唯疏疏远了忠良。这感情闯的祸令多少贤者被弃，多少家国离散！然真正的智者却知用冰冷的理智扼住火热的情网，用客观的目光审视心灵的取问。斯大林亦一代暴君矣，然人言：虎毒不食子。当敌人以其长子相挟时，他毅然决定，不！不能用亲子之情去换人民之福。我们不知后世将以何种目光俯仰这位褒贬皆存的人物，但至少这一次，我们不得不敬服他至亲之情后所掩藏的英锐的目光与理性的审判。</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谁</a:t>
            </a:r>
            <a:r>
              <a:rPr lang="zh-CN" altLang="zh-CN" sz="2600" kern="100" dirty="0">
                <a:latin typeface="Times New Roman" panose="02020603050405020304"/>
                <a:ea typeface="华文细黑"/>
                <a:cs typeface="Times New Roman" panose="02020603050405020304"/>
              </a:rPr>
              <a:t>不知无情未必真豪杰，没有亲疏之别，怎能体悟深夜父母燃起的心灯，怎能感怀严冬朋友投寄的温情</a:t>
            </a:r>
            <a:r>
              <a:rPr lang="zh-CN" altLang="zh-CN" sz="2600" kern="100" spc="-500" dirty="0">
                <a:latin typeface="Times New Roman" panose="02020603050405020304"/>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没有亲疏之别</a:t>
            </a:r>
            <a:r>
              <a:rPr lang="zh-CN" altLang="zh-CN" sz="2600" kern="100" spc="-500" dirty="0">
                <a:latin typeface="Times New Roman" panose="02020603050405020304"/>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国土沦丧时我们凭什么去护卫</a:t>
            </a:r>
            <a:r>
              <a:rPr lang="zh-CN" altLang="zh-CN" sz="2600" kern="100" spc="-500" dirty="0">
                <a:latin typeface="Times New Roman" panose="02020603050405020304"/>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家园陷落时我们凭什么去战斗？然而，不要让感情的云烟缭乱了你的目光，不要让亲疏的尺度混淆了你的评判！该忘却时就忘却，当亲情直面正义，我们要</a:t>
            </a:r>
            <a:r>
              <a:rPr lang="zh-CN" altLang="zh-CN" sz="2600" kern="100" spc="-100" dirty="0">
                <a:latin typeface="Times New Roman" panose="02020603050405020304"/>
                <a:ea typeface="华文细黑"/>
                <a:cs typeface="Times New Roman" panose="02020603050405020304"/>
              </a:rPr>
              <a:t>做生死抉择摆正认知的天平</a:t>
            </a:r>
            <a:r>
              <a:rPr lang="zh-CN" altLang="zh-CN" sz="2600" kern="100" spc="-300" dirty="0">
                <a:latin typeface="Times New Roman" panose="02020603050405020304"/>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当友情直面道德</a:t>
            </a:r>
            <a:r>
              <a:rPr lang="zh-CN" altLang="zh-CN" sz="2600" kern="100" spc="-300" dirty="0">
                <a:latin typeface="Times New Roman" panose="02020603050405020304"/>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我们要如大法官捍卫评判的尺度</a:t>
            </a:r>
            <a:r>
              <a:rPr lang="zh-CN" altLang="zh-CN" sz="2600" kern="100" spc="-300" dirty="0" smtClean="0">
                <a:latin typeface="Times New Roman" panose="02020603050405020304"/>
                <a:ea typeface="华文细黑"/>
                <a:cs typeface="Times New Roman" panose="02020603050405020304"/>
              </a:rPr>
              <a:t>。</a:t>
            </a:r>
            <a:endParaRPr lang="zh-CN" altLang="zh-CN" sz="2600" kern="100" spc="-3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4757" y="15696"/>
            <a:ext cx="11454284" cy="3970318"/>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法官妈妈尚秀云之所以感动全国的母亲，因为她懂犯错的孩子也如自己的女儿需要温柔呵护。而你我，没有尚妈妈的宽怀，却也能够忍心看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感情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二字曲解了人生的正直？</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人</a:t>
            </a:r>
            <a:r>
              <a:rPr lang="zh-CN" altLang="zh-CN" sz="2800" kern="100" dirty="0">
                <a:latin typeface="Times New Roman" panose="02020603050405020304"/>
                <a:ea typeface="华文细黑"/>
                <a:cs typeface="Times New Roman" panose="02020603050405020304"/>
              </a:rPr>
              <a:t>这一路上，鲜花稗草，杨柳刺棘，何尝不是并肩而至，取舍的时候，何妨扪心自问，我可曾为道义评判，抑或只为情感左右？如此，这一生才无怨悔，才有辉煌！</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354757" y="3966964"/>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354757" y="4517125"/>
            <a:ext cx="11454284"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rPr>
              <a:t>文章大气利落，才华横溢。审题之准确，立论之鲜明，内容之充实，结构之严谨，思路之清晰，语言之流畅，详略之得当，可谓标准的议论文范本。</a:t>
            </a:r>
            <a:endParaRPr lang="zh-CN" altLang="zh-CN" sz="2800" kern="100" dirty="0">
              <a:latin typeface="Times New Roman" panose="02020603050405020304"/>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创新图片\语文\21.jpg"/>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flipH="1">
            <a:off x="7313613" y="7268"/>
            <a:ext cx="4876800" cy="304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291133" y="49957"/>
            <a:ext cx="11593288" cy="6545703"/>
          </a:xfrm>
          <a:prstGeom prst="rect">
            <a:avLst/>
          </a:prstGeom>
        </p:spPr>
        <p:txBody>
          <a:bodyPr wrap="square">
            <a:spAutoFit/>
          </a:bodyPr>
          <a:lstStyle/>
          <a:p>
            <a:pPr algn="just">
              <a:lnSpc>
                <a:spcPct val="137000"/>
              </a:lnSpc>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u="wavyHeavy" kern="100" dirty="0" smtClean="0">
                <a:latin typeface="Times New Roman" panose="02020603050405020304"/>
                <a:ea typeface="华文细黑"/>
                <a:cs typeface="Times New Roman" panose="02020603050405020304"/>
              </a:rPr>
              <a:t>苏轼</a:t>
            </a:r>
            <a:r>
              <a:rPr lang="zh-CN" altLang="zh-CN" sz="2800" u="wavyHeavy" kern="100" dirty="0">
                <a:latin typeface="Times New Roman" panose="02020603050405020304"/>
                <a:ea typeface="华文细黑"/>
                <a:cs typeface="Times New Roman" panose="02020603050405020304"/>
              </a:rPr>
              <a:t>一生颠沛流离，多次遭贬，但他的心中总是将苦难承载。</a:t>
            </a:r>
            <a:r>
              <a:rPr lang="en-US" altLang="zh-CN" sz="2800" u="wavyHeavy"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乌台诗案</a:t>
            </a:r>
            <a:r>
              <a:rPr lang="en-US" altLang="zh-CN" sz="2800" u="wavyHeavy"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后被贬黄州的苏东坡，依旧乐观地迎接苦难，在给友人李常的信中写</a:t>
            </a:r>
            <a:r>
              <a:rPr lang="en-US" altLang="zh-CN" sz="2800" u="wavyHeavy"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虽遭贬于此，遇事者有尊主泽民者，则为之录</a:t>
            </a:r>
            <a:r>
              <a:rPr lang="en-US" altLang="zh-CN" sz="2800" u="wavyHeavy"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。这才是一代伟人文豪的处世之学，将苦难放在心底，微笑面对生活。</a:t>
            </a:r>
            <a:endParaRPr lang="zh-CN" altLang="zh-CN" sz="2800" u="wavyHeavy" kern="100" dirty="0">
              <a:latin typeface="宋体" panose="02010600030101010101" pitchFamily="2" charset="-122"/>
              <a:cs typeface="Courier New" panose="02070309020205020404"/>
            </a:endParaRPr>
          </a:p>
          <a:p>
            <a:pPr algn="just">
              <a:lnSpc>
                <a:spcPct val="137000"/>
              </a:lnSpc>
              <a:tabLst>
                <a:tab pos="2070735" algn="l"/>
              </a:tabLst>
            </a:pPr>
            <a:r>
              <a:rPr lang="zh-CN" altLang="zh-CN" sz="2800" kern="100" dirty="0">
                <a:solidFill>
                  <a:srgbClr val="3333FF"/>
                </a:solidFill>
                <a:latin typeface="宋体" panose="02010600030101010101" pitchFamily="2" charset="-122"/>
                <a:ea typeface="GBK_S"/>
                <a:cs typeface="GBK_S"/>
              </a:rPr>
              <a:t></a:t>
            </a:r>
            <a:r>
              <a:rPr lang="zh-CN" altLang="zh-CN" sz="2800" kern="100" dirty="0">
                <a:solidFill>
                  <a:srgbClr val="3333FF"/>
                </a:solidFill>
                <a:latin typeface="Times New Roman" panose="02020603050405020304"/>
                <a:ea typeface="华文细黑"/>
                <a:cs typeface="Times New Roman" panose="02020603050405020304"/>
              </a:rPr>
              <a:t>运用事实论证第一个分论点。</a:t>
            </a:r>
            <a:endParaRPr lang="zh-CN" altLang="zh-CN" sz="2800" kern="100" dirty="0">
              <a:latin typeface="宋体" panose="02010600030101010101" pitchFamily="2" charset="-122"/>
              <a:cs typeface="Courier New" panose="02070309020205020404"/>
            </a:endParaRPr>
          </a:p>
          <a:p>
            <a:pPr algn="just">
              <a:lnSpc>
                <a:spcPct val="137000"/>
              </a:lnSpc>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u="wavyHeavy" kern="100" dirty="0" smtClean="0">
                <a:latin typeface="Times New Roman" panose="02020603050405020304"/>
                <a:ea typeface="华文细黑"/>
                <a:cs typeface="Times New Roman" panose="02020603050405020304"/>
              </a:rPr>
              <a:t>第二</a:t>
            </a:r>
            <a:r>
              <a:rPr lang="zh-CN" altLang="zh-CN" sz="2800" u="wavyHeavy" kern="100" dirty="0">
                <a:latin typeface="Times New Roman" panose="02020603050405020304"/>
                <a:ea typeface="华文细黑"/>
                <a:cs typeface="Times New Roman" panose="02020603050405020304"/>
              </a:rPr>
              <a:t>间，盛放我们的思想。</a:t>
            </a:r>
            <a:r>
              <a:rPr lang="zh-CN" altLang="zh-CN" sz="2800" kern="100" dirty="0">
                <a:latin typeface="Times New Roman" panose="02020603050405020304"/>
                <a:ea typeface="华文细黑"/>
                <a:cs typeface="Times New Roman" panose="02020603050405020304"/>
              </a:rPr>
              <a:t>接受错误信息的幼龟，没有经过自己的思考，就争先恐后地拥向海滩，等待它们的，将是灭顶之灾。</a:t>
            </a:r>
            <a:r>
              <a:rPr lang="zh-CN" altLang="zh-CN" sz="2800" u="wavyHeavy" kern="100" dirty="0">
                <a:latin typeface="Times New Roman" panose="02020603050405020304"/>
                <a:ea typeface="华文细黑"/>
                <a:cs typeface="Times New Roman" panose="02020603050405020304"/>
              </a:rPr>
              <a:t>对于一个人来说，经过思考，再作出决定，才是智者。法国作家帕斯卡尔在他的《人是一根会思想的芦苇》中说：</a:t>
            </a:r>
            <a:r>
              <a:rPr lang="en-US" altLang="zh-CN" sz="2800" u="wavyHeavy" kern="100" dirty="0">
                <a:latin typeface="宋体" panose="02010600030101010101" pitchFamily="2" charset="-122"/>
                <a:ea typeface="华文细黑"/>
                <a:cs typeface="Times New Roman" panose="02020603050405020304"/>
              </a:rPr>
              <a:t>“</a:t>
            </a:r>
            <a:r>
              <a:rPr lang="zh-CN" altLang="zh-CN" sz="2800" u="wavyHeavy" kern="100" dirty="0">
                <a:latin typeface="Times New Roman" panose="02020603050405020304"/>
                <a:ea typeface="华文细黑"/>
                <a:cs typeface="Times New Roman" panose="02020603050405020304"/>
              </a:rPr>
              <a:t>人是自然界最脆弱的一根芦苇，但是，人是一根会思想的芦苇。</a:t>
            </a:r>
            <a:r>
              <a:rPr lang="en-US" altLang="zh-CN" sz="2800" u="wavyHeavy" kern="100" dirty="0" smtClean="0">
                <a:latin typeface="宋体" panose="02010600030101010101" pitchFamily="2" charset="-122"/>
                <a:ea typeface="华文细黑"/>
                <a:cs typeface="Times New Roman" panose="02020603050405020304"/>
              </a:rPr>
              <a:t>”</a:t>
            </a:r>
            <a:endParaRPr lang="zh-CN" altLang="zh-CN" sz="2800" u="wavyHeavy" kern="100" dirty="0">
              <a:latin typeface="宋体" panose="02010600030101010101" pitchFamily="2" charset="-122"/>
              <a:cs typeface="Courier New" panose="02070309020205020404"/>
            </a:endParaRPr>
          </a:p>
          <a:p>
            <a:pPr algn="just">
              <a:lnSpc>
                <a:spcPct val="137000"/>
              </a:lnSpc>
              <a:tabLst>
                <a:tab pos="2070735" algn="l"/>
              </a:tabLst>
            </a:pPr>
            <a:r>
              <a:rPr lang="zh-CN" altLang="zh-CN" sz="2800" kern="100" dirty="0">
                <a:solidFill>
                  <a:srgbClr val="3333FF"/>
                </a:solidFill>
                <a:latin typeface="宋体" panose="02010600030101010101" pitchFamily="2" charset="-122"/>
                <a:ea typeface="GBK_S"/>
                <a:cs typeface="GBK_S"/>
              </a:rPr>
              <a:t></a:t>
            </a:r>
            <a:r>
              <a:rPr lang="zh-CN" altLang="zh-CN" sz="2800" kern="100" dirty="0">
                <a:solidFill>
                  <a:srgbClr val="3333FF"/>
                </a:solidFill>
                <a:latin typeface="Times New Roman" panose="02020603050405020304"/>
                <a:ea typeface="华文细黑"/>
                <a:cs typeface="Times New Roman" panose="02020603050405020304"/>
              </a:rPr>
              <a:t>提出第二个分论点，紧扣材料分析。</a:t>
            </a:r>
            <a:endParaRPr lang="zh-CN" altLang="zh-CN" sz="2800" kern="100" dirty="0">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3" end="3"/>
                                            </p:txEl>
                                          </p:spTgt>
                                        </p:tgtEl>
                                        <p:attrNameLst>
                                          <p:attrName>style.visibility</p:attrName>
                                        </p:attrNameLst>
                                      </p:cBhvr>
                                      <p:to>
                                        <p:strVal val="visible"/>
                                      </p:to>
                                    </p:set>
                                    <p:animEffect transition="in" filter="blinds(horizontal)">
                                      <p:cBhvr>
                                        <p:cTn id="12" dur="500"/>
                                        <p:tgtEl>
                                          <p:spTgt spid="2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0">
                                            <p:txEl>
                                              <p:pRg st="3" end="3"/>
                                            </p:txEl>
                                          </p:spTgt>
                                        </p:tgtEl>
                                      </p:cBhvr>
                                    </p:animEffect>
                                    <p:set>
                                      <p:cBhvr>
                                        <p:cTn id="20"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0"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291133" y="82724"/>
            <a:ext cx="11593288" cy="6043962"/>
          </a:xfrm>
          <a:prstGeom prst="rect">
            <a:avLst/>
          </a:prstGeom>
        </p:spPr>
        <p:txBody>
          <a:bodyPr wrap="square">
            <a:spAutoFit/>
          </a:bodyPr>
          <a:lstStyle/>
          <a:p>
            <a:pPr algn="just">
              <a:lnSpc>
                <a:spcPct val="150000"/>
              </a:lnSpc>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古</a:t>
            </a:r>
            <a:r>
              <a:rPr lang="zh-CN" altLang="zh-CN" sz="2600" kern="100" dirty="0">
                <a:latin typeface="Times New Roman" panose="02020603050405020304"/>
                <a:ea typeface="华文细黑"/>
                <a:cs typeface="Times New Roman" panose="02020603050405020304"/>
              </a:rPr>
              <a:t>有言：三思而后行。充分地思考，才能扫清行进之中的障碍，</a:t>
            </a:r>
            <a:r>
              <a:rPr lang="zh-CN" altLang="zh-CN" sz="2600" u="wavy" kern="100" dirty="0">
                <a:latin typeface="Times New Roman" panose="02020603050405020304"/>
                <a:ea typeface="华文细黑"/>
                <a:cs typeface="Times New Roman" panose="02020603050405020304"/>
              </a:rPr>
              <a:t>庞涓未经深思，轻信孙膑所设之计，才有了</a:t>
            </a:r>
            <a:r>
              <a:rPr lang="en-US" altLang="zh-CN" sz="2600" u="wavy" kern="100" dirty="0">
                <a:latin typeface="宋体" panose="02010600030101010101" pitchFamily="2" charset="-122"/>
                <a:ea typeface="华文细黑"/>
                <a:cs typeface="Times New Roman" panose="02020603050405020304"/>
              </a:rPr>
              <a:t>“</a:t>
            </a:r>
            <a:r>
              <a:rPr lang="zh-CN" altLang="zh-CN" sz="2600" u="wavy" kern="100" dirty="0">
                <a:latin typeface="Times New Roman" panose="02020603050405020304"/>
                <a:ea typeface="华文细黑"/>
                <a:cs typeface="Times New Roman" panose="02020603050405020304"/>
              </a:rPr>
              <a:t>庞涓死于此树之下</a:t>
            </a:r>
            <a:r>
              <a:rPr lang="en-US" altLang="zh-CN" sz="2600" u="wavy" kern="100" dirty="0">
                <a:latin typeface="宋体" panose="02010600030101010101" pitchFamily="2" charset="-122"/>
                <a:ea typeface="华文细黑"/>
                <a:cs typeface="Times New Roman" panose="02020603050405020304"/>
              </a:rPr>
              <a:t>”</a:t>
            </a:r>
            <a:r>
              <a:rPr lang="zh-CN" altLang="zh-CN" sz="2600" u="wavy" kern="100" dirty="0">
                <a:latin typeface="Times New Roman" panose="02020603050405020304"/>
                <a:ea typeface="华文细黑"/>
                <a:cs typeface="Times New Roman" panose="02020603050405020304"/>
              </a:rPr>
              <a:t>的遗憾；司马懿未经熟虑，轻信孔明空城之计，才有了拥有重兵而致大败的千古遗恨。而正因为有了多次思考，敢于否定前人，才有了给阿基米德一个杠杆，他可以撬起整个地球的佳话，才有了给卡文迪许一杆巨称，他可以称出地球质量的传奇。</a:t>
            </a:r>
            <a:endParaRPr lang="zh-CN" altLang="zh-CN" sz="2600" kern="100" dirty="0">
              <a:latin typeface="宋体" panose="02010600030101010101" pitchFamily="2" charset="-122"/>
              <a:cs typeface="Courier New" panose="02070309020205020404"/>
            </a:endParaRPr>
          </a:p>
          <a:p>
            <a:pPr algn="just">
              <a:lnSpc>
                <a:spcPct val="150000"/>
              </a:lnSpc>
              <a:tabLst>
                <a:tab pos="2070735" algn="l"/>
              </a:tabLst>
            </a:pPr>
            <a:r>
              <a:rPr lang="zh-CN" altLang="zh-CN" sz="2600" kern="100" dirty="0">
                <a:solidFill>
                  <a:srgbClr val="3333FF"/>
                </a:solidFill>
                <a:latin typeface="宋体" panose="02010600030101010101" pitchFamily="2" charset="-122"/>
                <a:ea typeface="GBK_S"/>
                <a:cs typeface="GBK_S"/>
              </a:rPr>
              <a:t></a:t>
            </a:r>
            <a:r>
              <a:rPr lang="zh-CN" altLang="zh-CN" sz="2600" kern="100" dirty="0">
                <a:solidFill>
                  <a:srgbClr val="3333FF"/>
                </a:solidFill>
                <a:latin typeface="Times New Roman" panose="02020603050405020304"/>
                <a:ea typeface="华文细黑"/>
                <a:cs typeface="Times New Roman" panose="02020603050405020304"/>
              </a:rPr>
              <a:t>列举多个材料分析论证。</a:t>
            </a:r>
            <a:endParaRPr lang="zh-CN" altLang="zh-CN" sz="2600" kern="100" dirty="0">
              <a:latin typeface="宋体" panose="02010600030101010101" pitchFamily="2" charset="-122"/>
              <a:cs typeface="Courier New" panose="02070309020205020404"/>
            </a:endParaRPr>
          </a:p>
          <a:p>
            <a:pPr algn="just">
              <a:lnSpc>
                <a:spcPct val="150000"/>
              </a:lnSpc>
              <a:tabLst>
                <a:tab pos="2070735" algn="l"/>
              </a:tabLst>
            </a:pPr>
            <a:r>
              <a:rPr lang="en-US" altLang="zh-CN" sz="2600" kern="100" dirty="0" smtClean="0">
                <a:latin typeface="Times New Roman" panose="02020603050405020304"/>
                <a:ea typeface="华文细黑"/>
                <a:cs typeface="Times New Roman" panose="02020603050405020304"/>
              </a:rPr>
              <a:t>        </a:t>
            </a:r>
            <a:r>
              <a:rPr lang="zh-CN" altLang="zh-CN" sz="2600" u="wavy" kern="100" dirty="0" smtClean="0">
                <a:latin typeface="Times New Roman" panose="02020603050405020304"/>
                <a:ea typeface="华文细黑"/>
                <a:cs typeface="Times New Roman" panose="02020603050405020304"/>
              </a:rPr>
              <a:t>第三</a:t>
            </a:r>
            <a:r>
              <a:rPr lang="zh-CN" altLang="zh-CN" sz="2600" u="wavy" kern="100" dirty="0">
                <a:latin typeface="Times New Roman" panose="02020603050405020304"/>
                <a:ea typeface="华文细黑"/>
                <a:cs typeface="Times New Roman" panose="02020603050405020304"/>
              </a:rPr>
              <a:t>间，盛放我们自己。</a:t>
            </a:r>
            <a:r>
              <a:rPr lang="zh-CN" altLang="zh-CN" sz="2600" kern="100" dirty="0">
                <a:latin typeface="Times New Roman" panose="02020603050405020304"/>
                <a:ea typeface="华文细黑"/>
                <a:cs typeface="Times New Roman" panose="02020603050405020304"/>
              </a:rPr>
              <a:t>即使是年幼的龟，也可以在危难时刻缩回去，重新审视世界，作为有成熟心智的人类，更应摆正自己的位置，即使有苦有难，也可以经过思考，找寻出路。坚信，我是自己的主宰，虽然失望，但不绝望。</a:t>
            </a:r>
            <a:endParaRPr lang="zh-CN" altLang="zh-CN" sz="2600" kern="100" dirty="0">
              <a:latin typeface="宋体" panose="02010600030101010101" pitchFamily="2" charset="-122"/>
              <a:cs typeface="Courier New" panose="02070309020205020404"/>
            </a:endParaRPr>
          </a:p>
          <a:p>
            <a:pPr algn="just">
              <a:lnSpc>
                <a:spcPct val="150000"/>
              </a:lnSpc>
              <a:tabLst>
                <a:tab pos="2070735" algn="l"/>
              </a:tabLst>
            </a:pPr>
            <a:r>
              <a:rPr lang="zh-CN" altLang="zh-CN" sz="2600" kern="100" dirty="0">
                <a:solidFill>
                  <a:srgbClr val="3333FF"/>
                </a:solidFill>
                <a:latin typeface="宋体" panose="02010600030101010101" pitchFamily="2" charset="-122"/>
                <a:ea typeface="GBK_S"/>
                <a:cs typeface="GBK_S"/>
              </a:rPr>
              <a:t></a:t>
            </a:r>
            <a:r>
              <a:rPr lang="zh-CN" altLang="zh-CN" sz="2600" kern="100" dirty="0">
                <a:solidFill>
                  <a:srgbClr val="3333FF"/>
                </a:solidFill>
                <a:latin typeface="Times New Roman" panose="02020603050405020304"/>
                <a:ea typeface="华文细黑"/>
                <a:cs typeface="Times New Roman" panose="02020603050405020304"/>
              </a:rPr>
              <a:t>提出第三个分论点，紧扣材料分析。</a:t>
            </a:r>
            <a:endParaRPr lang="zh-CN" altLang="zh-CN" sz="2600" kern="100" dirty="0">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3" end="3"/>
                                            </p:txEl>
                                          </p:spTgt>
                                        </p:tgtEl>
                                        <p:attrNameLst>
                                          <p:attrName>style.visibility</p:attrName>
                                        </p:attrNameLst>
                                      </p:cBhvr>
                                      <p:to>
                                        <p:strVal val="visible"/>
                                      </p:to>
                                    </p:set>
                                    <p:animEffect transition="in" filter="blinds(horizontal)">
                                      <p:cBhvr>
                                        <p:cTn id="12" dur="500"/>
                                        <p:tgtEl>
                                          <p:spTgt spid="2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0">
                                            <p:txEl>
                                              <p:pRg st="3" end="3"/>
                                            </p:txEl>
                                          </p:spTgt>
                                        </p:tgtEl>
                                      </p:cBhvr>
                                    </p:animEffect>
                                    <p:set>
                                      <p:cBhvr>
                                        <p:cTn id="20"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0"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508397" y="82724"/>
            <a:ext cx="11160000" cy="5909310"/>
          </a:xfrm>
          <a:prstGeom prst="rect">
            <a:avLst/>
          </a:prstGeom>
        </p:spPr>
        <p:txBody>
          <a:bodyPr wrap="square">
            <a:spAutoFit/>
          </a:bodyPr>
          <a:lstStyle/>
          <a:p>
            <a:pPr algn="just">
              <a:lnSpc>
                <a:spcPct val="150000"/>
              </a:lnSpc>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u="wavy" kern="100" dirty="0" smtClean="0">
                <a:latin typeface="Times New Roman" panose="02020603050405020304"/>
                <a:ea typeface="华文细黑"/>
                <a:cs typeface="Times New Roman" panose="02020603050405020304"/>
              </a:rPr>
              <a:t>晋</a:t>
            </a:r>
            <a:r>
              <a:rPr lang="zh-CN" altLang="zh-CN" sz="2800" u="wavy" kern="100" dirty="0">
                <a:latin typeface="Times New Roman" panose="02020603050405020304"/>
                <a:ea typeface="华文细黑"/>
                <a:cs typeface="Times New Roman" panose="02020603050405020304"/>
              </a:rPr>
              <a:t>朝时代黑暗，朝廷腐败，却自有</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竹林七贤</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在一片乱世之中吟唱自己的生命价值观。于是有了嵇康的竹林打铁、广陵绝唱，有了阮籍的</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时无英雄遂使竖子成名</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的高呼，有了刘伶抱栏而舞，把盏而歌的吟唱。</a:t>
            </a:r>
            <a:endParaRPr lang="zh-CN" altLang="zh-CN" sz="2800" kern="100" dirty="0">
              <a:latin typeface="宋体" panose="02010600030101010101" pitchFamily="2" charset="-122"/>
              <a:cs typeface="Courier New" panose="02070309020205020404"/>
            </a:endParaRPr>
          </a:p>
          <a:p>
            <a:pPr algn="just">
              <a:lnSpc>
                <a:spcPct val="150000"/>
              </a:lnSpc>
              <a:tabLst>
                <a:tab pos="2070735" algn="l"/>
              </a:tabLst>
            </a:pPr>
            <a:r>
              <a:rPr lang="zh-CN" altLang="zh-CN" sz="2800" kern="100" dirty="0">
                <a:solidFill>
                  <a:srgbClr val="3333FF"/>
                </a:solidFill>
                <a:latin typeface="宋体" panose="02010600030101010101" pitchFamily="2" charset="-122"/>
                <a:ea typeface="GBK_S"/>
                <a:cs typeface="GBK_S"/>
              </a:rPr>
              <a:t></a:t>
            </a:r>
            <a:r>
              <a:rPr lang="zh-CN" altLang="zh-CN" sz="2800" kern="100" dirty="0">
                <a:solidFill>
                  <a:srgbClr val="3333FF"/>
                </a:solidFill>
                <a:latin typeface="Times New Roman" panose="02020603050405020304"/>
                <a:ea typeface="华文细黑"/>
                <a:cs typeface="Times New Roman" panose="02020603050405020304"/>
              </a:rPr>
              <a:t>论据恰当典型。</a:t>
            </a:r>
            <a:endParaRPr lang="zh-CN" altLang="zh-CN" sz="2800" kern="100" dirty="0">
              <a:latin typeface="宋体" panose="02010600030101010101" pitchFamily="2" charset="-122"/>
              <a:cs typeface="Courier New" panose="02070309020205020404"/>
            </a:endParaRPr>
          </a:p>
          <a:p>
            <a:pPr algn="just">
              <a:lnSpc>
                <a:spcPct val="150000"/>
              </a:lnSpc>
              <a:tabLst>
                <a:tab pos="2070735" algn="l"/>
              </a:tabLst>
            </a:pPr>
            <a:r>
              <a:rPr lang="en-US" altLang="zh-CN" sz="2800" kern="100" dirty="0" smtClean="0">
                <a:latin typeface="Times New Roman" panose="02020603050405020304"/>
                <a:ea typeface="华文细黑"/>
                <a:cs typeface="Times New Roman" panose="02020603050405020304"/>
              </a:rPr>
              <a:t>        </a:t>
            </a:r>
            <a:r>
              <a:rPr lang="zh-CN" altLang="zh-CN" sz="2800" u="wavy" kern="100" dirty="0" smtClean="0">
                <a:latin typeface="Times New Roman" panose="02020603050405020304"/>
                <a:ea typeface="华文细黑"/>
                <a:cs typeface="Times New Roman" panose="02020603050405020304"/>
              </a:rPr>
              <a:t>这</a:t>
            </a:r>
            <a:r>
              <a:rPr lang="zh-CN" altLang="zh-CN" sz="2800" u="wavy" kern="100" dirty="0">
                <a:latin typeface="Times New Roman" panose="02020603050405020304"/>
                <a:ea typeface="华文细黑"/>
                <a:cs typeface="Times New Roman" panose="02020603050405020304"/>
              </a:rPr>
              <a:t>精神的三间小屋，需要以能够承受苦难的心灵作柱，以能够遇事三思的大脑作梁，最后以自己为墙，建成窗明几净、阳光四溢的三所小屋！</a:t>
            </a:r>
            <a:endParaRPr lang="zh-CN" altLang="zh-CN" sz="2800" kern="100" dirty="0">
              <a:latin typeface="宋体" panose="02010600030101010101" pitchFamily="2" charset="-122"/>
              <a:cs typeface="Courier New" panose="02070309020205020404"/>
            </a:endParaRPr>
          </a:p>
          <a:p>
            <a:pPr algn="just">
              <a:lnSpc>
                <a:spcPct val="150000"/>
              </a:lnSpc>
            </a:pPr>
            <a:r>
              <a:rPr lang="zh-CN" altLang="zh-CN" sz="2800" kern="100" dirty="0">
                <a:solidFill>
                  <a:srgbClr val="3333FF"/>
                </a:solidFill>
                <a:ea typeface="GBK_S"/>
                <a:cs typeface="GBK_S"/>
              </a:rPr>
              <a:t></a:t>
            </a:r>
            <a:r>
              <a:rPr lang="zh-CN" altLang="zh-CN" sz="2800" kern="100" dirty="0">
                <a:solidFill>
                  <a:srgbClr val="3333FF"/>
                </a:solidFill>
                <a:latin typeface="Times New Roman" panose="02020603050405020304"/>
                <a:ea typeface="华文细黑"/>
                <a:cs typeface="Times New Roman" panose="02020603050405020304"/>
              </a:rPr>
              <a:t>总结全文，呼应题目。</a:t>
            </a:r>
            <a:endParaRPr lang="zh-CN" altLang="zh-CN" sz="2600" kern="100" dirty="0">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3" end="3"/>
                                            </p:txEl>
                                          </p:spTgt>
                                        </p:tgtEl>
                                        <p:attrNameLst>
                                          <p:attrName>style.visibility</p:attrName>
                                        </p:attrNameLst>
                                      </p:cBhvr>
                                      <p:to>
                                        <p:strVal val="visible"/>
                                      </p:to>
                                    </p:set>
                                    <p:animEffect transition="in" filter="blinds(horizontal)">
                                      <p:cBhvr>
                                        <p:cTn id="12" dur="500"/>
                                        <p:tgtEl>
                                          <p:spTgt spid="2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0">
                                            <p:txEl>
                                              <p:pRg st="3" end="3"/>
                                            </p:txEl>
                                          </p:spTgt>
                                        </p:tgtEl>
                                      </p:cBhvr>
                                    </p:animEffect>
                                    <p:set>
                                      <p:cBhvr>
                                        <p:cTn id="20"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0"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矩形 4"/>
          <p:cNvSpPr/>
          <p:nvPr/>
        </p:nvSpPr>
        <p:spPr>
          <a:xfrm>
            <a:off x="296465" y="639738"/>
            <a:ext cx="11587955" cy="5826723"/>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这是一篇规范、充实的议论文。文章开头用著名作家毕淑敏的《精神的三间小屋》，引出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我们心中的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三间小屋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曰盛放苦难，二曰盛放思想，三曰盛放自己。而这三点都是在材料的内容和含意的范围内的，作者总是有意识地把它们与材料内容联系起来进行论述。在论证每个分论点时，作者在就事论理之后，列举了古今中外、历史与现实中许多典型的人物事件作论据。既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上事例的重点剖析，如苏轼的典型例子，概述之后，精当地分析；又有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上事例的分析，如阐述第二和第三两个方面时分别列出了多个人物和事例。旁征博引，点面结合，论据充实，分析精辟，论证有力。</a:t>
            </a:r>
            <a:endParaRPr lang="zh-CN" altLang="zh-CN" sz="2800" kern="100" dirty="0">
              <a:effectLst/>
              <a:latin typeface="宋体" panose="02010600030101010101" pitchFamily="2" charset="-122"/>
              <a:cs typeface="Courier New" panose="02070309020205020404"/>
            </a:endParaRPr>
          </a:p>
        </p:txBody>
      </p:sp>
      <p:sp>
        <p:nvSpPr>
          <p:cNvPr id="7" name="矩形 6"/>
          <p:cNvSpPr/>
          <p:nvPr/>
        </p:nvSpPr>
        <p:spPr>
          <a:xfrm>
            <a:off x="296466" y="126157"/>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二</a:t>
            </a:r>
            <a:r>
              <a:rPr lang="zh-CN" altLang="en-US" sz="2400" b="1" kern="0" dirty="0">
                <a:solidFill>
                  <a:schemeClr val="bg1"/>
                </a:solidFill>
                <a:latin typeface="微软雅黑" panose="020B0503020204020204" pitchFamily="34" charset="-122"/>
                <a:ea typeface="微软雅黑" panose="020B0503020204020204" pitchFamily="34" charset="-122"/>
              </a:rPr>
              <a:t>、技法</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点拨</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325041" y="582588"/>
            <a:ext cx="11520118" cy="6094874"/>
          </a:xfrm>
          <a:prstGeom prst="rect">
            <a:avLst/>
          </a:prstGeom>
        </p:spPr>
        <p:txBody>
          <a:bodyPr wrap="square">
            <a:spAutoFit/>
          </a:bodyPr>
          <a:lstStyle/>
          <a:p>
            <a:pPr algn="just">
              <a:lnSpc>
                <a:spcPct val="141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充实，就是作文材料丰富、形象丰满。材料丰富就是指文章使用材料种类多、数量大，内容丰富，血肉丰满。形象丰满就是指叙事类作文中能够塑造出具体可感，有血有肉的人物形象，做到既能绘形，又能传神，使人物形象有独特的性格、有丰富的精神世界，能真实自然地站立起来。</a:t>
            </a:r>
            <a:endParaRPr lang="zh-CN" altLang="zh-CN" sz="28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要使作文内容充实、言之有物，避免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假、大、空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，防止捏造事实，无病呻吟，夸大其辞，无的放矢，还须做好以下几个方面：</a:t>
            </a:r>
            <a:endParaRPr lang="zh-CN" altLang="zh-CN" sz="28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积累素材，充实自己的作文材料，让文章变得丰满</a:t>
            </a:r>
            <a:endParaRPr lang="zh-CN" altLang="zh-CN" sz="2800" kern="100" dirty="0">
              <a:latin typeface="宋体" panose="02010600030101010101" pitchFamily="2" charset="-122"/>
              <a:cs typeface="Courier New" panose="02070309020205020404"/>
            </a:endParaRPr>
          </a:p>
          <a:p>
            <a:pPr algn="just">
              <a:lnSpc>
                <a:spcPct val="141000"/>
              </a:lnSpc>
              <a:spcAft>
                <a:spcPts val="0"/>
              </a:spcAft>
              <a:tabLst>
                <a:tab pos="2070735" algn="l"/>
              </a:tabLst>
            </a:pPr>
            <a:r>
              <a:rPr lang="zh-CN" altLang="zh-CN" sz="2800" kern="100" dirty="0">
                <a:latin typeface="Times New Roman" panose="02020603050405020304"/>
                <a:ea typeface="华文细黑"/>
                <a:cs typeface="Times New Roman" panose="02020603050405020304"/>
              </a:rPr>
              <a:t>积累材料在平时，大脑的仓库是在有意无意中丰富起来的。巧妙利用现有条件，激活现有库存，适量吸入新鲜空气，做到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内容充实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应该不是什么难事。</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5099"/>
            <a:ext cx="11592126" cy="518039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从生活中挖掘材料。</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有些同学可能会抱怨，我们的生活经历少，生活内容单调，没多少可写的材料。但只要用心观察和感悟，还是能从比较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单调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的生活中发掘出丰富的素材的。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：请同学们讨论，生活中哪些素材可写入文章。</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宋体" panose="02010600030101010101" pitchFamily="2" charset="-122"/>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家庭亲情、亲戚街坊、师生情谊、同学朋友甚至素不相识的人，旅游购物、文化娱乐，所见所闻、所感所想，喜怒哀乐、酸甜苦辣，无不可入文。</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0"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8026</Words>
  <Application>WPS 演示</Application>
  <PresentationFormat>自定义</PresentationFormat>
  <Paragraphs>208</Paragraphs>
  <Slides>33</Slides>
  <Notes>0</Notes>
  <HiddenSlides>1</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33</vt:i4>
      </vt:variant>
    </vt:vector>
  </HeadingPairs>
  <TitlesOfParts>
    <vt:vector size="48" baseType="lpstr">
      <vt:lpstr>Arial</vt:lpstr>
      <vt:lpstr>宋体</vt:lpstr>
      <vt:lpstr>Wingdings</vt:lpstr>
      <vt:lpstr>Times New Roman</vt:lpstr>
      <vt:lpstr>Times New Roman</vt:lpstr>
      <vt:lpstr>微软雅黑</vt:lpstr>
      <vt:lpstr>华文细黑</vt:lpstr>
      <vt:lpstr>Courier New</vt:lpstr>
      <vt:lpstr>华文细黑</vt:lpstr>
      <vt:lpstr>黑体</vt:lpstr>
      <vt:lpstr>GBK_S</vt:lpstr>
      <vt:lpstr>Arial Unicode MS</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355</cp:revision>
  <dcterms:created xsi:type="dcterms:W3CDTF">2016-03-28T08:27:00Z</dcterms:created>
  <dcterms:modified xsi:type="dcterms:W3CDTF">2018-02-13T15:03:32Z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