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sldIdLst>
    <p:sldId id="350" r:id="rId2"/>
    <p:sldId id="336" r:id="rId3"/>
    <p:sldId id="349" r:id="rId4"/>
    <p:sldId id="330" r:id="rId5"/>
    <p:sldId id="338" r:id="rId6"/>
    <p:sldId id="339" r:id="rId7"/>
    <p:sldId id="332" r:id="rId8"/>
    <p:sldId id="333" r:id="rId9"/>
    <p:sldId id="334" r:id="rId10"/>
    <p:sldId id="356" r:id="rId11"/>
    <p:sldId id="267" r:id="rId12"/>
    <p:sldId id="298" r:id="rId13"/>
    <p:sldId id="299" r:id="rId14"/>
    <p:sldId id="300" r:id="rId15"/>
    <p:sldId id="301" r:id="rId16"/>
    <p:sldId id="343" r:id="rId17"/>
    <p:sldId id="344" r:id="rId18"/>
    <p:sldId id="359" r:id="rId19"/>
    <p:sldId id="357" r:id="rId20"/>
    <p:sldId id="345" r:id="rId21"/>
    <p:sldId id="352" r:id="rId22"/>
    <p:sldId id="353" r:id="rId23"/>
    <p:sldId id="304" r:id="rId24"/>
    <p:sldId id="305" r:id="rId25"/>
    <p:sldId id="306" r:id="rId26"/>
    <p:sldId id="307" r:id="rId27"/>
    <p:sldId id="308" r:id="rId28"/>
    <p:sldId id="355" r:id="rId29"/>
    <p:sldId id="369" r:id="rId30"/>
    <p:sldId id="374" r:id="rId31"/>
    <p:sldId id="373" r:id="rId32"/>
    <p:sldId id="372" r:id="rId33"/>
    <p:sldId id="367" r:id="rId34"/>
    <p:sldId id="378" r:id="rId35"/>
    <p:sldId id="379" r:id="rId36"/>
    <p:sldId id="377" r:id="rId37"/>
    <p:sldId id="375" r:id="rId38"/>
    <p:sldId id="366" r:id="rId39"/>
    <p:sldId id="315" r:id="rId40"/>
    <p:sldId id="316" r:id="rId41"/>
    <p:sldId id="362" r:id="rId42"/>
    <p:sldId id="318" r:id="rId43"/>
    <p:sldId id="363" r:id="rId44"/>
    <p:sldId id="380" r:id="rId45"/>
    <p:sldId id="397" r:id="rId46"/>
    <p:sldId id="404" r:id="rId47"/>
    <p:sldId id="405" r:id="rId48"/>
    <p:sldId id="275" r:id="rId49"/>
    <p:sldId id="396" r:id="rId50"/>
    <p:sldId id="386" r:id="rId51"/>
    <p:sldId id="382" r:id="rId52"/>
    <p:sldId id="387" r:id="rId53"/>
    <p:sldId id="388" r:id="rId54"/>
    <p:sldId id="390" r:id="rId55"/>
    <p:sldId id="391" r:id="rId56"/>
    <p:sldId id="392" r:id="rId57"/>
    <p:sldId id="393" r:id="rId58"/>
    <p:sldId id="395" r:id="rId5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FF"/>
    <a:srgbClr val="FF3300"/>
    <a:srgbClr val="0000CC"/>
    <a:srgbClr val="CCCC00"/>
    <a:srgbClr val="00FF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94585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72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2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页眉占位符 1085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08547" name="日期占位符 1085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10854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08548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8550" name="页脚占位符 1085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08551" name="灯片编号占位符 1085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0956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4" name="文本占位符 1095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/>
            <a:endParaRPr dirty="0"/>
          </a:p>
        </p:txBody>
      </p:sp>
      <p:sp>
        <p:nvSpPr>
          <p:cNvPr id="819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3793"/>
          <p:cNvGrpSpPr/>
          <p:nvPr/>
        </p:nvGrpSpPr>
        <p:grpSpPr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2051" name="矩形 33794"/>
            <p:cNvSpPr/>
            <p:nvPr userDrawn="1"/>
          </p:nvSpPr>
          <p:spPr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Tahoma" panose="020B0604030504040204" pitchFamily="34" charset="0"/>
              </a:endParaRPr>
            </a:p>
          </p:txBody>
        </p:sp>
        <p:grpSp>
          <p:nvGrpSpPr>
            <p:cNvPr id="2052" name="组合 33795"/>
            <p:cNvGrpSpPr/>
            <p:nvPr userDrawn="1"/>
          </p:nvGrpSpPr>
          <p:grpSpPr>
            <a:xfrm>
              <a:off x="0" y="-12"/>
              <a:ext cx="5760" cy="1045"/>
              <a:chOff x="0" y="-9"/>
              <a:chExt cx="5760" cy="1045"/>
            </a:xfrm>
          </p:grpSpPr>
          <p:sp>
            <p:nvSpPr>
              <p:cNvPr id="2053" name="任意多边形 33796"/>
              <p:cNvSpPr/>
              <p:nvPr userDrawn="1"/>
            </p:nvSpPr>
            <p:spPr>
              <a:xfrm>
                <a:off x="0" y="4"/>
                <a:ext cx="5760" cy="1032"/>
              </a:xfrm>
              <a:custGeom>
                <a:avLst/>
                <a:gdLst/>
                <a:ahLst/>
                <a:cxnLst/>
                <a:rect l="0" t="0" r="0" b="0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054" name="组合 33797"/>
              <p:cNvGrpSpPr/>
              <p:nvPr userDrawn="1"/>
            </p:nvGrpSpPr>
            <p:grpSpPr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2055" name="任意多边形 33798"/>
                <p:cNvSpPr/>
                <p:nvPr userDrawn="1"/>
              </p:nvSpPr>
              <p:spPr>
                <a:xfrm>
                  <a:off x="3230" y="949"/>
                  <a:ext cx="17" cy="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" name="任意多边形 33799"/>
                <p:cNvSpPr/>
                <p:nvPr userDrawn="1"/>
              </p:nvSpPr>
              <p:spPr>
                <a:xfrm>
                  <a:off x="3406" y="1015"/>
                  <a:ext cx="21" cy="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" name="任意多边形 33800"/>
                <p:cNvSpPr/>
                <p:nvPr userDrawn="1"/>
              </p:nvSpPr>
              <p:spPr>
                <a:xfrm>
                  <a:off x="2909" y="908"/>
                  <a:ext cx="31" cy="3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" name="任意多边形 33801"/>
                <p:cNvSpPr/>
                <p:nvPr userDrawn="1"/>
              </p:nvSpPr>
              <p:spPr>
                <a:xfrm>
                  <a:off x="2551" y="940"/>
                  <a:ext cx="25" cy="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" name="任意多边形 33802"/>
                <p:cNvSpPr/>
                <p:nvPr userDrawn="1"/>
              </p:nvSpPr>
              <p:spPr>
                <a:xfrm>
                  <a:off x="2443" y="954"/>
                  <a:ext cx="65" cy="3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" name="任意多边形 33803"/>
                <p:cNvSpPr/>
                <p:nvPr userDrawn="1"/>
              </p:nvSpPr>
              <p:spPr>
                <a:xfrm>
                  <a:off x="2375" y="952"/>
                  <a:ext cx="68" cy="3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" name="任意多边形 33804"/>
                <p:cNvSpPr/>
                <p:nvPr userDrawn="1"/>
              </p:nvSpPr>
              <p:spPr>
                <a:xfrm>
                  <a:off x="2007" y="739"/>
                  <a:ext cx="354" cy="2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" name="任意多边形 33805"/>
                <p:cNvSpPr/>
                <p:nvPr userDrawn="1"/>
              </p:nvSpPr>
              <p:spPr>
                <a:xfrm>
                  <a:off x="2222" y="724"/>
                  <a:ext cx="157" cy="16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" name="任意多边形 33806"/>
                <p:cNvSpPr/>
                <p:nvPr userDrawn="1"/>
              </p:nvSpPr>
              <p:spPr>
                <a:xfrm>
                  <a:off x="2375" y="800"/>
                  <a:ext cx="110" cy="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" name="任意多边形 33807"/>
                <p:cNvSpPr/>
                <p:nvPr userDrawn="1"/>
              </p:nvSpPr>
              <p:spPr>
                <a:xfrm>
                  <a:off x="2370" y="839"/>
                  <a:ext cx="75" cy="8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" name="任意多边形 33808"/>
                <p:cNvSpPr/>
                <p:nvPr userDrawn="1"/>
              </p:nvSpPr>
              <p:spPr>
                <a:xfrm>
                  <a:off x="2497" y="793"/>
                  <a:ext cx="37" cy="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" name="任意多边形 33809"/>
                <p:cNvSpPr/>
                <p:nvPr userDrawn="1"/>
              </p:nvSpPr>
              <p:spPr>
                <a:xfrm>
                  <a:off x="2506" y="869"/>
                  <a:ext cx="47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" name="任意多边形 33810"/>
                <p:cNvSpPr/>
                <p:nvPr userDrawn="1"/>
              </p:nvSpPr>
              <p:spPr>
                <a:xfrm>
                  <a:off x="2555" y="832"/>
                  <a:ext cx="61" cy="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" name="任意多边形 33811"/>
                <p:cNvSpPr/>
                <p:nvPr userDrawn="1"/>
              </p:nvSpPr>
              <p:spPr>
                <a:xfrm>
                  <a:off x="2572" y="852"/>
                  <a:ext cx="286" cy="1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" name="任意多边形 33812"/>
                <p:cNvSpPr/>
                <p:nvPr userDrawn="1"/>
              </p:nvSpPr>
              <p:spPr>
                <a:xfrm>
                  <a:off x="2820" y="866"/>
                  <a:ext cx="78" cy="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" name="任意多边形 33813"/>
                <p:cNvSpPr/>
                <p:nvPr userDrawn="1"/>
              </p:nvSpPr>
              <p:spPr>
                <a:xfrm>
                  <a:off x="2984" y="732"/>
                  <a:ext cx="19" cy="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1" name="任意多边形 33814"/>
                <p:cNvSpPr/>
                <p:nvPr userDrawn="1"/>
              </p:nvSpPr>
              <p:spPr>
                <a:xfrm>
                  <a:off x="3083" y="830"/>
                  <a:ext cx="26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2" name="任意多边形 33815"/>
                <p:cNvSpPr/>
                <p:nvPr userDrawn="1"/>
              </p:nvSpPr>
              <p:spPr>
                <a:xfrm>
                  <a:off x="2766" y="610"/>
                  <a:ext cx="19" cy="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3" name="任意多边形 33816"/>
                <p:cNvSpPr/>
                <p:nvPr userDrawn="1"/>
              </p:nvSpPr>
              <p:spPr>
                <a:xfrm>
                  <a:off x="2600" y="712"/>
                  <a:ext cx="19" cy="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4" name="任意多边形 33817"/>
                <p:cNvSpPr/>
                <p:nvPr userDrawn="1"/>
              </p:nvSpPr>
              <p:spPr>
                <a:xfrm>
                  <a:off x="2417" y="680"/>
                  <a:ext cx="80" cy="6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5" name="任意多边形 33818"/>
                <p:cNvSpPr/>
                <p:nvPr userDrawn="1"/>
              </p:nvSpPr>
              <p:spPr>
                <a:xfrm>
                  <a:off x="2391" y="541"/>
                  <a:ext cx="94" cy="1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6" name="任意多边形 33819"/>
                <p:cNvSpPr/>
                <p:nvPr userDrawn="1"/>
              </p:nvSpPr>
              <p:spPr>
                <a:xfrm>
                  <a:off x="2415" y="644"/>
                  <a:ext cx="32" cy="4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7" name="任意多边形 33820"/>
                <p:cNvSpPr/>
                <p:nvPr userDrawn="1"/>
              </p:nvSpPr>
              <p:spPr>
                <a:xfrm>
                  <a:off x="2349" y="654"/>
                  <a:ext cx="45" cy="4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8" name="任意多边形 33821"/>
                <p:cNvSpPr/>
                <p:nvPr userDrawn="1"/>
              </p:nvSpPr>
              <p:spPr>
                <a:xfrm>
                  <a:off x="4808" y="597"/>
                  <a:ext cx="701" cy="4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9" name="任意多边形 33822"/>
                <p:cNvSpPr/>
                <p:nvPr userDrawn="1"/>
              </p:nvSpPr>
              <p:spPr>
                <a:xfrm>
                  <a:off x="3880" y="-7"/>
                  <a:ext cx="984" cy="69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0" name="任意多边形 33823"/>
                <p:cNvSpPr/>
                <p:nvPr userDrawn="1"/>
              </p:nvSpPr>
              <p:spPr>
                <a:xfrm>
                  <a:off x="3577" y="490"/>
                  <a:ext cx="36" cy="3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1" name="任意多边形 33824"/>
                <p:cNvSpPr/>
                <p:nvPr userDrawn="1"/>
              </p:nvSpPr>
              <p:spPr>
                <a:xfrm>
                  <a:off x="3549" y="475"/>
                  <a:ext cx="38" cy="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2" name="任意多边形 33825"/>
                <p:cNvSpPr/>
                <p:nvPr userDrawn="1"/>
              </p:nvSpPr>
              <p:spPr>
                <a:xfrm>
                  <a:off x="4686" y="394"/>
                  <a:ext cx="171" cy="8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3" name="任意多边形 33826"/>
                <p:cNvSpPr/>
                <p:nvPr userDrawn="1"/>
              </p:nvSpPr>
              <p:spPr>
                <a:xfrm>
                  <a:off x="4867" y="460"/>
                  <a:ext cx="138" cy="3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4" name="任意多边形 33827"/>
                <p:cNvSpPr/>
                <p:nvPr userDrawn="1"/>
              </p:nvSpPr>
              <p:spPr>
                <a:xfrm>
                  <a:off x="4794" y="480"/>
                  <a:ext cx="56" cy="3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5" name="任意多边形 33828"/>
                <p:cNvSpPr/>
                <p:nvPr userDrawn="1"/>
              </p:nvSpPr>
              <p:spPr>
                <a:xfrm>
                  <a:off x="4757" y="375"/>
                  <a:ext cx="37" cy="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6" name="任意多边形 33829"/>
                <p:cNvSpPr/>
                <p:nvPr userDrawn="1"/>
              </p:nvSpPr>
              <p:spPr>
                <a:xfrm>
                  <a:off x="5054" y="507"/>
                  <a:ext cx="45" cy="6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7" name="任意多边形 33830"/>
                <p:cNvSpPr/>
                <p:nvPr userDrawn="1"/>
              </p:nvSpPr>
              <p:spPr>
                <a:xfrm>
                  <a:off x="4260" y="6"/>
                  <a:ext cx="480" cy="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8" name="任意多边形 33831"/>
                <p:cNvSpPr/>
                <p:nvPr userDrawn="1"/>
              </p:nvSpPr>
              <p:spPr>
                <a:xfrm>
                  <a:off x="3835" y="3"/>
                  <a:ext cx="446" cy="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9" name="任意多边形 33832"/>
                <p:cNvSpPr/>
                <p:nvPr userDrawn="1"/>
              </p:nvSpPr>
              <p:spPr>
                <a:xfrm>
                  <a:off x="2853" y="74"/>
                  <a:ext cx="42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0" name="任意多边形 33833"/>
                <p:cNvSpPr/>
                <p:nvPr userDrawn="1"/>
              </p:nvSpPr>
              <p:spPr>
                <a:xfrm>
                  <a:off x="1704" y="3"/>
                  <a:ext cx="1022" cy="37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1" name="任意多边形 33834"/>
                <p:cNvSpPr/>
                <p:nvPr userDrawn="1"/>
              </p:nvSpPr>
              <p:spPr>
                <a:xfrm>
                  <a:off x="2729" y="-9"/>
                  <a:ext cx="47" cy="13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2" name="任意多边形 33835"/>
                <p:cNvSpPr/>
                <p:nvPr userDrawn="1"/>
              </p:nvSpPr>
              <p:spPr>
                <a:xfrm>
                  <a:off x="2701" y="103"/>
                  <a:ext cx="138" cy="8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3" name="任意多边形 33836"/>
                <p:cNvSpPr/>
                <p:nvPr userDrawn="1"/>
              </p:nvSpPr>
              <p:spPr>
                <a:xfrm>
                  <a:off x="2553" y="182"/>
                  <a:ext cx="187" cy="17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4" name="任意多边形 33837"/>
                <p:cNvSpPr/>
                <p:nvPr userDrawn="1"/>
              </p:nvSpPr>
              <p:spPr>
                <a:xfrm>
                  <a:off x="2677" y="233"/>
                  <a:ext cx="14" cy="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5" name="任意多边形 33838"/>
                <p:cNvSpPr/>
                <p:nvPr userDrawn="1"/>
              </p:nvSpPr>
              <p:spPr>
                <a:xfrm>
                  <a:off x="1627" y="353"/>
                  <a:ext cx="813" cy="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6" name="任意多边形 33839"/>
                <p:cNvSpPr/>
                <p:nvPr userDrawn="1"/>
              </p:nvSpPr>
              <p:spPr>
                <a:xfrm>
                  <a:off x="1770" y="671"/>
                  <a:ext cx="45" cy="7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7" name="任意多边形 33840"/>
                <p:cNvSpPr/>
                <p:nvPr userDrawn="1"/>
              </p:nvSpPr>
              <p:spPr>
                <a:xfrm>
                  <a:off x="2394" y="431"/>
                  <a:ext cx="42" cy="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8" name="任意多边形 33841"/>
                <p:cNvSpPr/>
                <p:nvPr userDrawn="1"/>
              </p:nvSpPr>
              <p:spPr>
                <a:xfrm>
                  <a:off x="2513" y="402"/>
                  <a:ext cx="21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9" name="任意多边形 33842"/>
                <p:cNvSpPr/>
                <p:nvPr userDrawn="1"/>
              </p:nvSpPr>
              <p:spPr>
                <a:xfrm>
                  <a:off x="333" y="169"/>
                  <a:ext cx="1015" cy="86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0" name="任意多边形 33843"/>
                <p:cNvSpPr/>
                <p:nvPr userDrawn="1"/>
              </p:nvSpPr>
              <p:spPr>
                <a:xfrm>
                  <a:off x="727" y="495"/>
                  <a:ext cx="382" cy="5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1" name="任意多边形 33844"/>
                <p:cNvSpPr/>
                <p:nvPr userDrawn="1"/>
              </p:nvSpPr>
              <p:spPr>
                <a:xfrm>
                  <a:off x="1400" y="896"/>
                  <a:ext cx="16" cy="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2" name="任意多边形 33845"/>
                <p:cNvSpPr/>
                <p:nvPr userDrawn="1"/>
              </p:nvSpPr>
              <p:spPr>
                <a:xfrm>
                  <a:off x="1379" y="617"/>
                  <a:ext cx="21" cy="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3" name="任意多边形 33846"/>
                <p:cNvSpPr/>
                <p:nvPr userDrawn="1"/>
              </p:nvSpPr>
              <p:spPr>
                <a:xfrm>
                  <a:off x="453" y="275"/>
                  <a:ext cx="58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4" name="任意多边形 33847"/>
                <p:cNvSpPr/>
                <p:nvPr userDrawn="1"/>
              </p:nvSpPr>
              <p:spPr>
                <a:xfrm>
                  <a:off x="1161" y="50"/>
                  <a:ext cx="691" cy="56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5" name="任意多边形 33848"/>
                <p:cNvSpPr/>
                <p:nvPr userDrawn="1"/>
              </p:nvSpPr>
              <p:spPr>
                <a:xfrm>
                  <a:off x="689" y="6"/>
                  <a:ext cx="1386" cy="2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6" name="任意多边形 33849"/>
                <p:cNvSpPr/>
                <p:nvPr userDrawn="1"/>
              </p:nvSpPr>
              <p:spPr>
                <a:xfrm>
                  <a:off x="971" y="91"/>
                  <a:ext cx="3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7" name="任意多边形 33850"/>
                <p:cNvSpPr/>
                <p:nvPr userDrawn="1"/>
              </p:nvSpPr>
              <p:spPr>
                <a:xfrm>
                  <a:off x="935" y="125"/>
                  <a:ext cx="45" cy="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8" name="任意多边形 33851"/>
                <p:cNvSpPr/>
                <p:nvPr userDrawn="1"/>
              </p:nvSpPr>
              <p:spPr>
                <a:xfrm>
                  <a:off x="1081" y="226"/>
                  <a:ext cx="75" cy="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9" name="任意多边形 33852"/>
                <p:cNvSpPr/>
                <p:nvPr userDrawn="1"/>
              </p:nvSpPr>
              <p:spPr>
                <a:xfrm>
                  <a:off x="1210" y="223"/>
                  <a:ext cx="42" cy="3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0" name="任意多边形 33853"/>
                <p:cNvSpPr/>
                <p:nvPr userDrawn="1"/>
              </p:nvSpPr>
              <p:spPr>
                <a:xfrm>
                  <a:off x="865" y="123"/>
                  <a:ext cx="33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11" name="组合 33854"/>
              <p:cNvGrpSpPr/>
              <p:nvPr userDrawn="1"/>
            </p:nvGrpSpPr>
            <p:grpSpPr>
              <a:xfrm>
                <a:off x="7" y="6"/>
                <a:ext cx="5739" cy="1022"/>
                <a:chOff x="1056" y="111"/>
                <a:chExt cx="2448" cy="418"/>
              </a:xfrm>
            </p:grpSpPr>
            <p:sp>
              <p:nvSpPr>
                <p:cNvPr id="2112" name="直接连接符 33855"/>
                <p:cNvSpPr/>
                <p:nvPr/>
              </p:nvSpPr>
              <p:spPr>
                <a:xfrm>
                  <a:off x="1056" y="332"/>
                  <a:ext cx="2448" cy="0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3" name="直接连接符 33856"/>
                <p:cNvSpPr/>
                <p:nvPr/>
              </p:nvSpPr>
              <p:spPr>
                <a:xfrm>
                  <a:off x="1254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4" name="直接连接符 33857"/>
                <p:cNvSpPr/>
                <p:nvPr/>
              </p:nvSpPr>
              <p:spPr>
                <a:xfrm>
                  <a:off x="1482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5" name="直接连接符 33858"/>
                <p:cNvSpPr/>
                <p:nvPr/>
              </p:nvSpPr>
              <p:spPr>
                <a:xfrm>
                  <a:off x="1710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6" name="直接连接符 33859"/>
                <p:cNvSpPr/>
                <p:nvPr/>
              </p:nvSpPr>
              <p:spPr>
                <a:xfrm>
                  <a:off x="1938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7" name="直接连接符 33860"/>
                <p:cNvSpPr/>
                <p:nvPr/>
              </p:nvSpPr>
              <p:spPr>
                <a:xfrm>
                  <a:off x="2166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8" name="直接连接符 33861"/>
                <p:cNvSpPr/>
                <p:nvPr/>
              </p:nvSpPr>
              <p:spPr>
                <a:xfrm>
                  <a:off x="2394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9" name="直接连接符 33862"/>
                <p:cNvSpPr/>
                <p:nvPr/>
              </p:nvSpPr>
              <p:spPr>
                <a:xfrm>
                  <a:off x="2622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0" name="直接连接符 33863"/>
                <p:cNvSpPr/>
                <p:nvPr/>
              </p:nvSpPr>
              <p:spPr>
                <a:xfrm>
                  <a:off x="2850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1" name="直接连接符 33864"/>
                <p:cNvSpPr/>
                <p:nvPr/>
              </p:nvSpPr>
              <p:spPr>
                <a:xfrm>
                  <a:off x="3078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2" name="直接连接符 33865"/>
                <p:cNvSpPr/>
                <p:nvPr/>
              </p:nvSpPr>
              <p:spPr>
                <a:xfrm>
                  <a:off x="3306" y="111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23" name="组合 33866"/>
              <p:cNvGrpSpPr/>
              <p:nvPr userDrawn="1"/>
            </p:nvGrpSpPr>
            <p:grpSpPr>
              <a:xfrm>
                <a:off x="363" y="1"/>
                <a:ext cx="4919" cy="1034"/>
                <a:chOff x="1208" y="109"/>
                <a:chExt cx="2098" cy="423"/>
              </a:xfrm>
            </p:grpSpPr>
            <p:sp>
              <p:nvSpPr>
                <p:cNvPr id="2124" name="直接连接符 33867"/>
                <p:cNvSpPr/>
                <p:nvPr/>
              </p:nvSpPr>
              <p:spPr>
                <a:xfrm>
                  <a:off x="2850" y="110"/>
                  <a:ext cx="0" cy="14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5" name="直接连接符 33868"/>
                <p:cNvSpPr/>
                <p:nvPr/>
              </p:nvSpPr>
              <p:spPr>
                <a:xfrm>
                  <a:off x="2972" y="332"/>
                  <a:ext cx="70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6" name="直接连接符 33869"/>
                <p:cNvSpPr/>
                <p:nvPr/>
              </p:nvSpPr>
              <p:spPr>
                <a:xfrm>
                  <a:off x="3078" y="350"/>
                  <a:ext cx="0" cy="28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7" name="直接连接符 33870"/>
                <p:cNvSpPr/>
                <p:nvPr/>
              </p:nvSpPr>
              <p:spPr>
                <a:xfrm>
                  <a:off x="3306" y="450"/>
                  <a:ext cx="0" cy="79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8" name="直接连接符 33871"/>
                <p:cNvSpPr/>
                <p:nvPr/>
              </p:nvSpPr>
              <p:spPr>
                <a:xfrm>
                  <a:off x="2166" y="114"/>
                  <a:ext cx="0" cy="6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9" name="直接连接符 33872"/>
                <p:cNvSpPr/>
                <p:nvPr/>
              </p:nvSpPr>
              <p:spPr>
                <a:xfrm>
                  <a:off x="1938" y="111"/>
                  <a:ext cx="0" cy="337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0" name="直接连接符 33873"/>
                <p:cNvSpPr/>
                <p:nvPr/>
              </p:nvSpPr>
              <p:spPr>
                <a:xfrm flipH="1">
                  <a:off x="1912" y="332"/>
                  <a:ext cx="6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1" name="直接连接符 33874"/>
                <p:cNvSpPr/>
                <p:nvPr/>
              </p:nvSpPr>
              <p:spPr>
                <a:xfrm>
                  <a:off x="1778" y="332"/>
                  <a:ext cx="60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2" name="直接连接符 33875"/>
                <p:cNvSpPr/>
                <p:nvPr/>
              </p:nvSpPr>
              <p:spPr>
                <a:xfrm flipH="1">
                  <a:off x="1578" y="332"/>
                  <a:ext cx="82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3" name="直接连接符 33876"/>
                <p:cNvSpPr/>
                <p:nvPr/>
              </p:nvSpPr>
              <p:spPr>
                <a:xfrm>
                  <a:off x="1208" y="332"/>
                  <a:ext cx="34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4" name="直接连接符 33877"/>
                <p:cNvSpPr/>
                <p:nvPr/>
              </p:nvSpPr>
              <p:spPr>
                <a:xfrm>
                  <a:off x="1480" y="234"/>
                  <a:ext cx="0" cy="298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5" name="直接连接符 33878"/>
                <p:cNvSpPr/>
                <p:nvPr/>
              </p:nvSpPr>
              <p:spPr>
                <a:xfrm>
                  <a:off x="1254" y="252"/>
                  <a:ext cx="0" cy="156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6" name="直接连接符 33879"/>
                <p:cNvSpPr/>
                <p:nvPr/>
              </p:nvSpPr>
              <p:spPr>
                <a:xfrm flipH="1" flipV="1">
                  <a:off x="1482" y="109"/>
                  <a:ext cx="0" cy="27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7" name="直接连接符 33880"/>
                <p:cNvSpPr/>
                <p:nvPr/>
              </p:nvSpPr>
              <p:spPr>
                <a:xfrm>
                  <a:off x="1710" y="180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8" name="直接连接符 33881"/>
                <p:cNvSpPr/>
                <p:nvPr/>
              </p:nvSpPr>
              <p:spPr>
                <a:xfrm flipV="1">
                  <a:off x="1710" y="111"/>
                  <a:ext cx="0" cy="2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pic>
          <p:nvPicPr>
            <p:cNvPr id="2139" name="图片 33882" descr="earth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" y="1566"/>
              <a:ext cx="690" cy="6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884" name="标题 33883"/>
          <p:cNvSpPr>
            <a:spLocks noGrp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3885" name="副标题 33884"/>
          <p:cNvSpPr>
            <a:spLocks noGrp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33886" name="日期占位符 33885"/>
          <p:cNvSpPr>
            <a:spLocks noGrp="1"/>
          </p:cNvSpPr>
          <p:nvPr>
            <p:ph type="dt" sz="half" idx="2"/>
          </p:nvPr>
        </p:nvSpPr>
        <p:spPr>
          <a:xfrm>
            <a:off x="533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33887" name="页脚占位符 33886"/>
          <p:cNvSpPr>
            <a:spLocks noGrp="1"/>
          </p:cNvSpPr>
          <p:nvPr>
            <p:ph type="ftr" sz="quarter" idx="3"/>
          </p:nvPr>
        </p:nvSpPr>
        <p:spPr>
          <a:xfrm>
            <a:off x="32004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33888" name="灯片编号占位符 33887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05166" y="930275"/>
            <a:ext cx="2053034" cy="53324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6063" y="930275"/>
            <a:ext cx="6040086" cy="53324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2147888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32769"/>
          <p:cNvSpPr>
            <a:spLocks noGrp="1"/>
          </p:cNvSpPr>
          <p:nvPr>
            <p:ph type="title"/>
          </p:nvPr>
        </p:nvSpPr>
        <p:spPr>
          <a:xfrm>
            <a:off x="246063" y="9302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32770"/>
          <p:cNvSpPr>
            <a:spLocks noGrp="1"/>
          </p:cNvSpPr>
          <p:nvPr>
            <p:ph type="body"/>
          </p:nvPr>
        </p:nvSpPr>
        <p:spPr>
          <a:xfrm>
            <a:off x="685800" y="2147888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685800" y="62928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928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 eaLnBrk="0" fontAlgn="base" hangingPunct="0">
              <a:buClr>
                <a:schemeClr val="bg1"/>
              </a:buClr>
            </a:pPr>
            <a:endParaRPr lang="zh-CN" altLang="en-US" strike="noStrike" noProof="1"/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928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0" fontAlgn="base" hangingPunct="0">
              <a:buClr>
                <a:schemeClr val="bg1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0" fontAlgn="base" hangingPunct="0">
                <a:buClr>
                  <a:schemeClr val="bg1"/>
                </a:buClr>
              </a:pPr>
              <a:t>‹#›</a:t>
            </a:fld>
            <a:endParaRPr lang="zh-CN" altLang="en-US" strike="noStrike" noProof="1"/>
          </a:p>
        </p:txBody>
      </p:sp>
      <p:grpSp>
        <p:nvGrpSpPr>
          <p:cNvPr id="1031" name="组合 32774"/>
          <p:cNvGrpSpPr/>
          <p:nvPr/>
        </p:nvGrpSpPr>
        <p:grpSpPr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组合 32775"/>
            <p:cNvGrpSpPr/>
            <p:nvPr userDrawn="1"/>
          </p:nvGrpSpPr>
          <p:grpSpPr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3" name="任意多边形 32776"/>
              <p:cNvSpPr/>
              <p:nvPr/>
            </p:nvSpPr>
            <p:spPr>
              <a:xfrm>
                <a:off x="664" y="104"/>
                <a:ext cx="4848" cy="432"/>
              </a:xfrm>
              <a:custGeom>
                <a:avLst/>
                <a:gdLst/>
                <a:ahLst/>
                <a:cxnLst/>
                <a:rect l="0" t="0" r="0" b="0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34" name="组合 32777"/>
              <p:cNvGrpSpPr/>
              <p:nvPr/>
            </p:nvGrpSpPr>
            <p:grpSpPr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35" name="组合 32778"/>
                <p:cNvGrpSpPr/>
                <p:nvPr/>
              </p:nvGrpSpPr>
              <p:grpSpPr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036" name="任意多边形 32779"/>
                  <p:cNvSpPr/>
                  <p:nvPr/>
                </p:nvSpPr>
                <p:spPr>
                  <a:xfrm>
                    <a:off x="2257" y="633"/>
                    <a:ext cx="7" cy="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" name="任意多边形 32780"/>
                  <p:cNvSpPr/>
                  <p:nvPr/>
                </p:nvSpPr>
                <p:spPr>
                  <a:xfrm>
                    <a:off x="2332" y="660"/>
                    <a:ext cx="9" cy="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" name="任意多边形 32781"/>
                  <p:cNvSpPr/>
                  <p:nvPr/>
                </p:nvSpPr>
                <p:spPr>
                  <a:xfrm>
                    <a:off x="2120" y="616"/>
                    <a:ext cx="13" cy="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" name="任意多边形 32782"/>
                  <p:cNvSpPr/>
                  <p:nvPr/>
                </p:nvSpPr>
                <p:spPr>
                  <a:xfrm>
                    <a:off x="1967" y="629"/>
                    <a:ext cx="11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" name="任意多边形 32783"/>
                  <p:cNvSpPr/>
                  <p:nvPr/>
                </p:nvSpPr>
                <p:spPr>
                  <a:xfrm>
                    <a:off x="1921" y="635"/>
                    <a:ext cx="28" cy="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" name="任意多边形 32784"/>
                  <p:cNvSpPr/>
                  <p:nvPr/>
                </p:nvSpPr>
                <p:spPr>
                  <a:xfrm>
                    <a:off x="1892" y="634"/>
                    <a:ext cx="29" cy="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任意多边形 32785"/>
                  <p:cNvSpPr/>
                  <p:nvPr/>
                </p:nvSpPr>
                <p:spPr>
                  <a:xfrm>
                    <a:off x="1735" y="547"/>
                    <a:ext cx="151" cy="9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任意多边形 32786"/>
                  <p:cNvSpPr/>
                  <p:nvPr/>
                </p:nvSpPr>
                <p:spPr>
                  <a:xfrm>
                    <a:off x="1827" y="541"/>
                    <a:ext cx="67" cy="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4" name="任意多边形 32787"/>
                  <p:cNvSpPr/>
                  <p:nvPr/>
                </p:nvSpPr>
                <p:spPr>
                  <a:xfrm>
                    <a:off x="1892" y="572"/>
                    <a:ext cx="47" cy="1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" name="任意多边形 32788"/>
                  <p:cNvSpPr/>
                  <p:nvPr/>
                </p:nvSpPr>
                <p:spPr>
                  <a:xfrm>
                    <a:off x="1890" y="588"/>
                    <a:ext cx="32" cy="3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6" name="任意多边形 32789"/>
                  <p:cNvSpPr/>
                  <p:nvPr/>
                </p:nvSpPr>
                <p:spPr>
                  <a:xfrm>
                    <a:off x="1944" y="569"/>
                    <a:ext cx="16" cy="2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任意多边形 32790"/>
                  <p:cNvSpPr/>
                  <p:nvPr/>
                </p:nvSpPr>
                <p:spPr>
                  <a:xfrm>
                    <a:off x="1948" y="600"/>
                    <a:ext cx="20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任意多边形 32791"/>
                  <p:cNvSpPr/>
                  <p:nvPr/>
                </p:nvSpPr>
                <p:spPr>
                  <a:xfrm>
                    <a:off x="1969" y="585"/>
                    <a:ext cx="26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9" name="任意多边形 32792"/>
                  <p:cNvSpPr/>
                  <p:nvPr/>
                </p:nvSpPr>
                <p:spPr>
                  <a:xfrm>
                    <a:off x="1976" y="593"/>
                    <a:ext cx="122" cy="6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0" name="任意多边形 32793"/>
                  <p:cNvSpPr/>
                  <p:nvPr/>
                </p:nvSpPr>
                <p:spPr>
                  <a:xfrm>
                    <a:off x="2082" y="599"/>
                    <a:ext cx="33" cy="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1" name="任意多边形 32794"/>
                  <p:cNvSpPr/>
                  <p:nvPr/>
                </p:nvSpPr>
                <p:spPr>
                  <a:xfrm>
                    <a:off x="2152" y="544"/>
                    <a:ext cx="8" cy="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2" name="任意多边形 32795"/>
                  <p:cNvSpPr/>
                  <p:nvPr/>
                </p:nvSpPr>
                <p:spPr>
                  <a:xfrm>
                    <a:off x="2194" y="584"/>
                    <a:ext cx="11" cy="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3" name="任意多边形 32796"/>
                  <p:cNvSpPr/>
                  <p:nvPr/>
                </p:nvSpPr>
                <p:spPr>
                  <a:xfrm>
                    <a:off x="2059" y="494"/>
                    <a:ext cx="8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4" name="任意多边形 32797"/>
                  <p:cNvSpPr/>
                  <p:nvPr/>
                </p:nvSpPr>
                <p:spPr>
                  <a:xfrm>
                    <a:off x="1988" y="536"/>
                    <a:ext cx="8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5" name="任意多边形 32798"/>
                  <p:cNvSpPr/>
                  <p:nvPr/>
                </p:nvSpPr>
                <p:spPr>
                  <a:xfrm>
                    <a:off x="1910" y="523"/>
                    <a:ext cx="34" cy="2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6" name="任意多边形 32799"/>
                  <p:cNvSpPr/>
                  <p:nvPr/>
                </p:nvSpPr>
                <p:spPr>
                  <a:xfrm>
                    <a:off x="1899" y="466"/>
                    <a:ext cx="40" cy="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7" name="任意多边形 32800"/>
                  <p:cNvSpPr/>
                  <p:nvPr/>
                </p:nvSpPr>
                <p:spPr>
                  <a:xfrm>
                    <a:off x="1909" y="508"/>
                    <a:ext cx="14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8" name="任意多边形 32801"/>
                  <p:cNvSpPr/>
                  <p:nvPr/>
                </p:nvSpPr>
                <p:spPr>
                  <a:xfrm>
                    <a:off x="1881" y="512"/>
                    <a:ext cx="19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9" name="任意多边形 32802"/>
                  <p:cNvSpPr/>
                  <p:nvPr/>
                </p:nvSpPr>
                <p:spPr>
                  <a:xfrm>
                    <a:off x="2930" y="489"/>
                    <a:ext cx="299" cy="17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0" name="任意多边形 32803"/>
                  <p:cNvSpPr/>
                  <p:nvPr/>
                </p:nvSpPr>
                <p:spPr>
                  <a:xfrm>
                    <a:off x="2534" y="242"/>
                    <a:ext cx="420" cy="28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1" name="任意多边形 32804"/>
                  <p:cNvSpPr/>
                  <p:nvPr/>
                </p:nvSpPr>
                <p:spPr>
                  <a:xfrm>
                    <a:off x="2405" y="445"/>
                    <a:ext cx="15" cy="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2" name="任意多边形 32805"/>
                  <p:cNvSpPr/>
                  <p:nvPr/>
                </p:nvSpPr>
                <p:spPr>
                  <a:xfrm>
                    <a:off x="2393" y="439"/>
                    <a:ext cx="16" cy="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3" name="任意多边形 32806"/>
                  <p:cNvSpPr/>
                  <p:nvPr/>
                </p:nvSpPr>
                <p:spPr>
                  <a:xfrm>
                    <a:off x="2878" y="406"/>
                    <a:ext cx="73" cy="3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4" name="任意多边形 32807"/>
                  <p:cNvSpPr/>
                  <p:nvPr/>
                </p:nvSpPr>
                <p:spPr>
                  <a:xfrm>
                    <a:off x="2955" y="433"/>
                    <a:ext cx="59" cy="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5" name="任意多边形 32808"/>
                  <p:cNvSpPr/>
                  <p:nvPr/>
                </p:nvSpPr>
                <p:spPr>
                  <a:xfrm>
                    <a:off x="2924" y="441"/>
                    <a:ext cx="24" cy="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6" name="任意多边形 32809"/>
                  <p:cNvSpPr/>
                  <p:nvPr/>
                </p:nvSpPr>
                <p:spPr>
                  <a:xfrm>
                    <a:off x="2908" y="398"/>
                    <a:ext cx="16" cy="1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7" name="任意多边形 32810"/>
                  <p:cNvSpPr/>
                  <p:nvPr/>
                </p:nvSpPr>
                <p:spPr>
                  <a:xfrm>
                    <a:off x="3035" y="452"/>
                    <a:ext cx="19" cy="2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8" name="任意多边形 32811"/>
                  <p:cNvSpPr/>
                  <p:nvPr/>
                </p:nvSpPr>
                <p:spPr>
                  <a:xfrm>
                    <a:off x="2696" y="247"/>
                    <a:ext cx="205" cy="4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9" name="任意多边形 32812"/>
                  <p:cNvSpPr/>
                  <p:nvPr/>
                </p:nvSpPr>
                <p:spPr>
                  <a:xfrm>
                    <a:off x="2515" y="246"/>
                    <a:ext cx="190" cy="2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0" name="任意多边形 32813"/>
                  <p:cNvSpPr/>
                  <p:nvPr/>
                </p:nvSpPr>
                <p:spPr>
                  <a:xfrm>
                    <a:off x="2096" y="275"/>
                    <a:ext cx="18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1" name="任意多边形 32814"/>
                  <p:cNvSpPr/>
                  <p:nvPr/>
                </p:nvSpPr>
                <p:spPr>
                  <a:xfrm>
                    <a:off x="1606" y="246"/>
                    <a:ext cx="436" cy="15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任意多边形 32815"/>
                  <p:cNvSpPr/>
                  <p:nvPr/>
                </p:nvSpPr>
                <p:spPr>
                  <a:xfrm>
                    <a:off x="2043" y="241"/>
                    <a:ext cx="20" cy="5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3" name="任意多边形 32816"/>
                  <p:cNvSpPr/>
                  <p:nvPr/>
                </p:nvSpPr>
                <p:spPr>
                  <a:xfrm>
                    <a:off x="2031" y="287"/>
                    <a:ext cx="59" cy="3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4" name="任意多边形 32817"/>
                  <p:cNvSpPr/>
                  <p:nvPr/>
                </p:nvSpPr>
                <p:spPr>
                  <a:xfrm>
                    <a:off x="1968" y="319"/>
                    <a:ext cx="80" cy="7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5" name="任意多边形 32818"/>
                  <p:cNvSpPr/>
                  <p:nvPr/>
                </p:nvSpPr>
                <p:spPr>
                  <a:xfrm>
                    <a:off x="2021" y="340"/>
                    <a:ext cx="6" cy="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6" name="任意多边形 32819"/>
                  <p:cNvSpPr/>
                  <p:nvPr/>
                </p:nvSpPr>
                <p:spPr>
                  <a:xfrm>
                    <a:off x="1573" y="389"/>
                    <a:ext cx="347" cy="1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7" name="任意多边形 32820"/>
                  <p:cNvSpPr/>
                  <p:nvPr/>
                </p:nvSpPr>
                <p:spPr>
                  <a:xfrm>
                    <a:off x="1634" y="519"/>
                    <a:ext cx="19" cy="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8" name="任意多边形 32821"/>
                  <p:cNvSpPr/>
                  <p:nvPr/>
                </p:nvSpPr>
                <p:spPr>
                  <a:xfrm>
                    <a:off x="1900" y="421"/>
                    <a:ext cx="18" cy="2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9" name="任意多边形 32822"/>
                  <p:cNvSpPr/>
                  <p:nvPr/>
                </p:nvSpPr>
                <p:spPr>
                  <a:xfrm>
                    <a:off x="1951" y="409"/>
                    <a:ext cx="9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0" name="任意多边形 32823"/>
                  <p:cNvSpPr/>
                  <p:nvPr/>
                </p:nvSpPr>
                <p:spPr>
                  <a:xfrm>
                    <a:off x="1021" y="314"/>
                    <a:ext cx="433" cy="35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1" name="任意多边形 32824"/>
                  <p:cNvSpPr/>
                  <p:nvPr/>
                </p:nvSpPr>
                <p:spPr>
                  <a:xfrm>
                    <a:off x="1189" y="447"/>
                    <a:ext cx="163" cy="22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2" name="任意多边形 32825"/>
                  <p:cNvSpPr/>
                  <p:nvPr/>
                </p:nvSpPr>
                <p:spPr>
                  <a:xfrm>
                    <a:off x="1476" y="611"/>
                    <a:ext cx="7" cy="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3" name="任意多边形 32826"/>
                  <p:cNvSpPr/>
                  <p:nvPr/>
                </p:nvSpPr>
                <p:spPr>
                  <a:xfrm>
                    <a:off x="1467" y="497"/>
                    <a:ext cx="9" cy="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4" name="任意多边形 32827"/>
                  <p:cNvSpPr/>
                  <p:nvPr/>
                </p:nvSpPr>
                <p:spPr>
                  <a:xfrm>
                    <a:off x="1072" y="357"/>
                    <a:ext cx="25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5" name="任意多边形 32828"/>
                  <p:cNvSpPr/>
                  <p:nvPr/>
                </p:nvSpPr>
                <p:spPr>
                  <a:xfrm>
                    <a:off x="1374" y="265"/>
                    <a:ext cx="295" cy="23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6" name="任意多边形 32829"/>
                  <p:cNvSpPr/>
                  <p:nvPr/>
                </p:nvSpPr>
                <p:spPr>
                  <a:xfrm>
                    <a:off x="1173" y="247"/>
                    <a:ext cx="591" cy="9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7" name="任意多边形 32830"/>
                  <p:cNvSpPr/>
                  <p:nvPr/>
                </p:nvSpPr>
                <p:spPr>
                  <a:xfrm>
                    <a:off x="1293" y="282"/>
                    <a:ext cx="13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8" name="任意多边形 32831"/>
                  <p:cNvSpPr/>
                  <p:nvPr/>
                </p:nvSpPr>
                <p:spPr>
                  <a:xfrm>
                    <a:off x="1278" y="296"/>
                    <a:ext cx="19" cy="1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9" name="任意多边形 32832"/>
                  <p:cNvSpPr/>
                  <p:nvPr/>
                </p:nvSpPr>
                <p:spPr>
                  <a:xfrm>
                    <a:off x="1340" y="337"/>
                    <a:ext cx="32" cy="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0" name="任意多边形 32833"/>
                  <p:cNvSpPr/>
                  <p:nvPr/>
                </p:nvSpPr>
                <p:spPr>
                  <a:xfrm>
                    <a:off x="1395" y="336"/>
                    <a:ext cx="18" cy="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1" name="任意多边形 32834"/>
                  <p:cNvSpPr/>
                  <p:nvPr/>
                </p:nvSpPr>
                <p:spPr>
                  <a:xfrm>
                    <a:off x="1248" y="295"/>
                    <a:ext cx="14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92" name="组合 32835"/>
                <p:cNvGrpSpPr/>
                <p:nvPr/>
              </p:nvGrpSpPr>
              <p:grpSpPr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93" name="任意多边形 32836"/>
                  <p:cNvSpPr/>
                  <p:nvPr/>
                </p:nvSpPr>
                <p:spPr>
                  <a:xfrm>
                    <a:off x="4808" y="616"/>
                    <a:ext cx="13" cy="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4" name="任意多边形 32837"/>
                  <p:cNvSpPr/>
                  <p:nvPr/>
                </p:nvSpPr>
                <p:spPr>
                  <a:xfrm>
                    <a:off x="4655" y="629"/>
                    <a:ext cx="11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5" name="任意多边形 32838"/>
                  <p:cNvSpPr/>
                  <p:nvPr/>
                </p:nvSpPr>
                <p:spPr>
                  <a:xfrm>
                    <a:off x="4609" y="635"/>
                    <a:ext cx="28" cy="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" name="任意多边形 32839"/>
                  <p:cNvSpPr/>
                  <p:nvPr/>
                </p:nvSpPr>
                <p:spPr>
                  <a:xfrm>
                    <a:off x="4580" y="634"/>
                    <a:ext cx="29" cy="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7" name="任意多边形 32840"/>
                  <p:cNvSpPr/>
                  <p:nvPr/>
                </p:nvSpPr>
                <p:spPr>
                  <a:xfrm>
                    <a:off x="4423" y="547"/>
                    <a:ext cx="151" cy="9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8" name="任意多边形 32841"/>
                  <p:cNvSpPr/>
                  <p:nvPr/>
                </p:nvSpPr>
                <p:spPr>
                  <a:xfrm>
                    <a:off x="4515" y="541"/>
                    <a:ext cx="67" cy="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9" name="任意多边形 32842"/>
                  <p:cNvSpPr/>
                  <p:nvPr/>
                </p:nvSpPr>
                <p:spPr>
                  <a:xfrm>
                    <a:off x="4580" y="572"/>
                    <a:ext cx="47" cy="1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0" name="任意多边形 32843"/>
                  <p:cNvSpPr/>
                  <p:nvPr/>
                </p:nvSpPr>
                <p:spPr>
                  <a:xfrm>
                    <a:off x="4578" y="588"/>
                    <a:ext cx="32" cy="3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1" name="任意多边形 32844"/>
                  <p:cNvSpPr/>
                  <p:nvPr/>
                </p:nvSpPr>
                <p:spPr>
                  <a:xfrm>
                    <a:off x="4632" y="569"/>
                    <a:ext cx="16" cy="2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" name="任意多边形 32845"/>
                  <p:cNvSpPr/>
                  <p:nvPr/>
                </p:nvSpPr>
                <p:spPr>
                  <a:xfrm>
                    <a:off x="4636" y="600"/>
                    <a:ext cx="20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3" name="任意多边形 32846"/>
                  <p:cNvSpPr/>
                  <p:nvPr/>
                </p:nvSpPr>
                <p:spPr>
                  <a:xfrm>
                    <a:off x="4657" y="585"/>
                    <a:ext cx="26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4" name="任意多边形 32847"/>
                  <p:cNvSpPr/>
                  <p:nvPr/>
                </p:nvSpPr>
                <p:spPr>
                  <a:xfrm>
                    <a:off x="4664" y="593"/>
                    <a:ext cx="122" cy="6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5" name="任意多边形 32848"/>
                  <p:cNvSpPr/>
                  <p:nvPr/>
                </p:nvSpPr>
                <p:spPr>
                  <a:xfrm>
                    <a:off x="4770" y="599"/>
                    <a:ext cx="33" cy="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6" name="任意多边形 32849"/>
                  <p:cNvSpPr/>
                  <p:nvPr/>
                </p:nvSpPr>
                <p:spPr>
                  <a:xfrm>
                    <a:off x="4840" y="544"/>
                    <a:ext cx="8" cy="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7" name="任意多边形 32850"/>
                  <p:cNvSpPr/>
                  <p:nvPr/>
                </p:nvSpPr>
                <p:spPr>
                  <a:xfrm>
                    <a:off x="4747" y="494"/>
                    <a:ext cx="8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8" name="任意多边形 32851"/>
                  <p:cNvSpPr/>
                  <p:nvPr/>
                </p:nvSpPr>
                <p:spPr>
                  <a:xfrm>
                    <a:off x="4676" y="536"/>
                    <a:ext cx="8" cy="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9" name="任意多边形 32852"/>
                  <p:cNvSpPr/>
                  <p:nvPr/>
                </p:nvSpPr>
                <p:spPr>
                  <a:xfrm>
                    <a:off x="4598" y="523"/>
                    <a:ext cx="34" cy="2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0" name="任意多边形 32853"/>
                  <p:cNvSpPr/>
                  <p:nvPr/>
                </p:nvSpPr>
                <p:spPr>
                  <a:xfrm>
                    <a:off x="4587" y="466"/>
                    <a:ext cx="40" cy="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1" name="任意多边形 32854"/>
                  <p:cNvSpPr/>
                  <p:nvPr/>
                </p:nvSpPr>
                <p:spPr>
                  <a:xfrm>
                    <a:off x="4597" y="508"/>
                    <a:ext cx="14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2" name="任意多边形 32855"/>
                  <p:cNvSpPr/>
                  <p:nvPr/>
                </p:nvSpPr>
                <p:spPr>
                  <a:xfrm>
                    <a:off x="4569" y="512"/>
                    <a:ext cx="19" cy="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3" name="任意多边形 32856"/>
                  <p:cNvSpPr/>
                  <p:nvPr/>
                </p:nvSpPr>
                <p:spPr>
                  <a:xfrm>
                    <a:off x="4784" y="275"/>
                    <a:ext cx="18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4" name="任意多边形 32857"/>
                  <p:cNvSpPr/>
                  <p:nvPr/>
                </p:nvSpPr>
                <p:spPr>
                  <a:xfrm>
                    <a:off x="4293" y="246"/>
                    <a:ext cx="438" cy="15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5" name="任意多边形 32858"/>
                  <p:cNvSpPr/>
                  <p:nvPr/>
                </p:nvSpPr>
                <p:spPr>
                  <a:xfrm>
                    <a:off x="4731" y="240"/>
                    <a:ext cx="20" cy="5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6" name="任意多边形 32859"/>
                  <p:cNvSpPr/>
                  <p:nvPr/>
                </p:nvSpPr>
                <p:spPr>
                  <a:xfrm>
                    <a:off x="4719" y="287"/>
                    <a:ext cx="59" cy="3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7" name="任意多边形 32860"/>
                  <p:cNvSpPr/>
                  <p:nvPr/>
                </p:nvSpPr>
                <p:spPr>
                  <a:xfrm>
                    <a:off x="4656" y="319"/>
                    <a:ext cx="80" cy="7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8" name="任意多边形 32861"/>
                  <p:cNvSpPr/>
                  <p:nvPr/>
                </p:nvSpPr>
                <p:spPr>
                  <a:xfrm>
                    <a:off x="4709" y="340"/>
                    <a:ext cx="6" cy="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9" name="任意多边形 32862"/>
                  <p:cNvSpPr/>
                  <p:nvPr/>
                </p:nvSpPr>
                <p:spPr>
                  <a:xfrm>
                    <a:off x="4261" y="389"/>
                    <a:ext cx="347" cy="1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0" name="任意多边形 32863"/>
                  <p:cNvSpPr/>
                  <p:nvPr/>
                </p:nvSpPr>
                <p:spPr>
                  <a:xfrm>
                    <a:off x="4322" y="519"/>
                    <a:ext cx="19" cy="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1" name="任意多边形 32864"/>
                  <p:cNvSpPr/>
                  <p:nvPr/>
                </p:nvSpPr>
                <p:spPr>
                  <a:xfrm>
                    <a:off x="4588" y="421"/>
                    <a:ext cx="18" cy="2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2" name="任意多边形 32865"/>
                  <p:cNvSpPr/>
                  <p:nvPr/>
                </p:nvSpPr>
                <p:spPr>
                  <a:xfrm>
                    <a:off x="4639" y="409"/>
                    <a:ext cx="9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3" name="任意多边形 32866"/>
                  <p:cNvSpPr/>
                  <p:nvPr/>
                </p:nvSpPr>
                <p:spPr>
                  <a:xfrm>
                    <a:off x="3709" y="315"/>
                    <a:ext cx="433" cy="35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4" name="任意多边形 32867"/>
                  <p:cNvSpPr/>
                  <p:nvPr/>
                </p:nvSpPr>
                <p:spPr>
                  <a:xfrm>
                    <a:off x="3877" y="448"/>
                    <a:ext cx="163" cy="22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5" name="任意多边形 32868"/>
                  <p:cNvSpPr/>
                  <p:nvPr/>
                </p:nvSpPr>
                <p:spPr>
                  <a:xfrm>
                    <a:off x="4164" y="611"/>
                    <a:ext cx="7" cy="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6" name="任意多边形 32869"/>
                  <p:cNvSpPr/>
                  <p:nvPr/>
                </p:nvSpPr>
                <p:spPr>
                  <a:xfrm>
                    <a:off x="4155" y="497"/>
                    <a:ext cx="9" cy="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7" name="任意多边形 32870"/>
                  <p:cNvSpPr/>
                  <p:nvPr/>
                </p:nvSpPr>
                <p:spPr>
                  <a:xfrm>
                    <a:off x="3760" y="357"/>
                    <a:ext cx="25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8" name="任意多边形 32871"/>
                  <p:cNvSpPr/>
                  <p:nvPr/>
                </p:nvSpPr>
                <p:spPr>
                  <a:xfrm>
                    <a:off x="4062" y="265"/>
                    <a:ext cx="295" cy="23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" name="任意多边形 32872"/>
                  <p:cNvSpPr/>
                  <p:nvPr/>
                </p:nvSpPr>
                <p:spPr>
                  <a:xfrm>
                    <a:off x="3861" y="247"/>
                    <a:ext cx="591" cy="9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" name="任意多边形 32873"/>
                  <p:cNvSpPr/>
                  <p:nvPr/>
                </p:nvSpPr>
                <p:spPr>
                  <a:xfrm>
                    <a:off x="3981" y="282"/>
                    <a:ext cx="13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1" name="任意多边形 32874"/>
                  <p:cNvSpPr/>
                  <p:nvPr/>
                </p:nvSpPr>
                <p:spPr>
                  <a:xfrm>
                    <a:off x="3966" y="296"/>
                    <a:ext cx="19" cy="1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2" name="任意多边形 32875"/>
                  <p:cNvSpPr/>
                  <p:nvPr/>
                </p:nvSpPr>
                <p:spPr>
                  <a:xfrm>
                    <a:off x="4028" y="337"/>
                    <a:ext cx="32" cy="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3" name="任意多边形 32876"/>
                  <p:cNvSpPr/>
                  <p:nvPr/>
                </p:nvSpPr>
                <p:spPr>
                  <a:xfrm>
                    <a:off x="4083" y="336"/>
                    <a:ext cx="18" cy="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4" name="任意多边形 32877"/>
                  <p:cNvSpPr/>
                  <p:nvPr/>
                </p:nvSpPr>
                <p:spPr>
                  <a:xfrm>
                    <a:off x="3936" y="295"/>
                    <a:ext cx="14" cy="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5" name="组合 32878"/>
              <p:cNvGrpSpPr/>
              <p:nvPr/>
            </p:nvGrpSpPr>
            <p:grpSpPr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136" name="直接连接符 32879"/>
                <p:cNvSpPr/>
                <p:nvPr/>
              </p:nvSpPr>
              <p:spPr>
                <a:xfrm>
                  <a:off x="798" y="476"/>
                  <a:ext cx="4702" cy="0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7" name="直接连接符 32880"/>
                <p:cNvSpPr/>
                <p:nvPr/>
              </p:nvSpPr>
              <p:spPr>
                <a:xfrm>
                  <a:off x="1026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" name="直接连接符 32881"/>
                <p:cNvSpPr/>
                <p:nvPr/>
              </p:nvSpPr>
              <p:spPr>
                <a:xfrm>
                  <a:off x="1254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" name="直接连接符 32882"/>
                <p:cNvSpPr/>
                <p:nvPr/>
              </p:nvSpPr>
              <p:spPr>
                <a:xfrm>
                  <a:off x="1482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" name="直接连接符 32883"/>
                <p:cNvSpPr/>
                <p:nvPr/>
              </p:nvSpPr>
              <p:spPr>
                <a:xfrm>
                  <a:off x="1710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1" name="直接连接符 32884"/>
                <p:cNvSpPr/>
                <p:nvPr/>
              </p:nvSpPr>
              <p:spPr>
                <a:xfrm>
                  <a:off x="1938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2" name="直接连接符 32885"/>
                <p:cNvSpPr/>
                <p:nvPr/>
              </p:nvSpPr>
              <p:spPr>
                <a:xfrm>
                  <a:off x="2166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3" name="直接连接符 32886"/>
                <p:cNvSpPr/>
                <p:nvPr/>
              </p:nvSpPr>
              <p:spPr>
                <a:xfrm>
                  <a:off x="2394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4" name="直接连接符 32887"/>
                <p:cNvSpPr/>
                <p:nvPr/>
              </p:nvSpPr>
              <p:spPr>
                <a:xfrm>
                  <a:off x="2622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5" name="直接连接符 32888"/>
                <p:cNvSpPr/>
                <p:nvPr/>
              </p:nvSpPr>
              <p:spPr>
                <a:xfrm>
                  <a:off x="2850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6" name="直接连接符 32889"/>
                <p:cNvSpPr/>
                <p:nvPr/>
              </p:nvSpPr>
              <p:spPr>
                <a:xfrm>
                  <a:off x="3078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7" name="直接连接符 32890"/>
                <p:cNvSpPr/>
                <p:nvPr/>
              </p:nvSpPr>
              <p:spPr>
                <a:xfrm>
                  <a:off x="3306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8" name="直接连接符 32891"/>
                <p:cNvSpPr/>
                <p:nvPr/>
              </p:nvSpPr>
              <p:spPr>
                <a:xfrm>
                  <a:off x="3534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9" name="直接连接符 32892"/>
                <p:cNvSpPr/>
                <p:nvPr/>
              </p:nvSpPr>
              <p:spPr>
                <a:xfrm>
                  <a:off x="3762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0" name="直接连接符 32893"/>
                <p:cNvSpPr/>
                <p:nvPr/>
              </p:nvSpPr>
              <p:spPr>
                <a:xfrm>
                  <a:off x="3990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1" name="直接连接符 32894"/>
                <p:cNvSpPr/>
                <p:nvPr/>
              </p:nvSpPr>
              <p:spPr>
                <a:xfrm>
                  <a:off x="4218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2" name="直接连接符 32895"/>
                <p:cNvSpPr/>
                <p:nvPr/>
              </p:nvSpPr>
              <p:spPr>
                <a:xfrm>
                  <a:off x="4446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3" name="直接连接符 32896"/>
                <p:cNvSpPr/>
                <p:nvPr/>
              </p:nvSpPr>
              <p:spPr>
                <a:xfrm>
                  <a:off x="4674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4" name="直接连接符 32897"/>
                <p:cNvSpPr/>
                <p:nvPr/>
              </p:nvSpPr>
              <p:spPr>
                <a:xfrm>
                  <a:off x="4902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5" name="直接连接符 32898"/>
                <p:cNvSpPr/>
                <p:nvPr/>
              </p:nvSpPr>
              <p:spPr>
                <a:xfrm>
                  <a:off x="5130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6" name="直接连接符 32899"/>
                <p:cNvSpPr/>
                <p:nvPr/>
              </p:nvSpPr>
              <p:spPr>
                <a:xfrm>
                  <a:off x="5358" y="255"/>
                  <a:ext cx="0" cy="418"/>
                </a:xfrm>
                <a:prstGeom prst="line">
                  <a:avLst/>
                </a:prstGeom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157" name="组合 32900"/>
              <p:cNvGrpSpPr/>
              <p:nvPr/>
            </p:nvGrpSpPr>
            <p:grpSpPr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158" name="直接连接符 32901"/>
                <p:cNvSpPr/>
                <p:nvPr/>
              </p:nvSpPr>
              <p:spPr>
                <a:xfrm>
                  <a:off x="2676" y="246"/>
                  <a:ext cx="0" cy="14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59" name="直接连接符 32902"/>
                <p:cNvSpPr/>
                <p:nvPr/>
              </p:nvSpPr>
              <p:spPr>
                <a:xfrm>
                  <a:off x="2798" y="468"/>
                  <a:ext cx="70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0" name="直接连接符 32903"/>
                <p:cNvSpPr/>
                <p:nvPr/>
              </p:nvSpPr>
              <p:spPr>
                <a:xfrm>
                  <a:off x="2904" y="486"/>
                  <a:ext cx="0" cy="28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1" name="直接连接符 32904"/>
                <p:cNvSpPr/>
                <p:nvPr/>
              </p:nvSpPr>
              <p:spPr>
                <a:xfrm>
                  <a:off x="3132" y="586"/>
                  <a:ext cx="0" cy="79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2" name="直接连接符 32905"/>
                <p:cNvSpPr/>
                <p:nvPr/>
              </p:nvSpPr>
              <p:spPr>
                <a:xfrm>
                  <a:off x="3816" y="358"/>
                  <a:ext cx="0" cy="18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3" name="直接连接符 32906"/>
                <p:cNvSpPr/>
                <p:nvPr/>
              </p:nvSpPr>
              <p:spPr>
                <a:xfrm>
                  <a:off x="3722" y="468"/>
                  <a:ext cx="34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4" name="直接连接符 32907"/>
                <p:cNvSpPr/>
                <p:nvPr/>
              </p:nvSpPr>
              <p:spPr>
                <a:xfrm>
                  <a:off x="4044" y="372"/>
                  <a:ext cx="0" cy="294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5" name="直接连接符 32908"/>
                <p:cNvSpPr/>
                <p:nvPr/>
              </p:nvSpPr>
              <p:spPr>
                <a:xfrm flipV="1">
                  <a:off x="4046" y="248"/>
                  <a:ext cx="0" cy="5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6" name="直接连接符 32909"/>
                <p:cNvSpPr/>
                <p:nvPr/>
              </p:nvSpPr>
              <p:spPr>
                <a:xfrm flipV="1">
                  <a:off x="4272" y="246"/>
                  <a:ext cx="0" cy="18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7" name="直接连接符 32910"/>
                <p:cNvSpPr/>
                <p:nvPr/>
              </p:nvSpPr>
              <p:spPr>
                <a:xfrm flipH="1">
                  <a:off x="4422" y="468"/>
                  <a:ext cx="7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8" name="直接连接符 32911"/>
                <p:cNvSpPr/>
                <p:nvPr/>
              </p:nvSpPr>
              <p:spPr>
                <a:xfrm flipH="1">
                  <a:off x="4290" y="468"/>
                  <a:ext cx="62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69" name="直接连接符 32912"/>
                <p:cNvSpPr/>
                <p:nvPr/>
              </p:nvSpPr>
              <p:spPr>
                <a:xfrm flipV="1">
                  <a:off x="4500" y="246"/>
                  <a:ext cx="0" cy="27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0" name="直接连接符 32913"/>
                <p:cNvSpPr/>
                <p:nvPr/>
              </p:nvSpPr>
              <p:spPr>
                <a:xfrm>
                  <a:off x="4728" y="606"/>
                  <a:ext cx="0" cy="34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1" name="直接连接符 32914"/>
                <p:cNvSpPr/>
                <p:nvPr/>
              </p:nvSpPr>
              <p:spPr>
                <a:xfrm>
                  <a:off x="1992" y="250"/>
                  <a:ext cx="0" cy="6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2" name="直接连接符 32915"/>
                <p:cNvSpPr/>
                <p:nvPr/>
              </p:nvSpPr>
              <p:spPr>
                <a:xfrm>
                  <a:off x="1764" y="247"/>
                  <a:ext cx="0" cy="337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3" name="直接连接符 32916"/>
                <p:cNvSpPr/>
                <p:nvPr/>
              </p:nvSpPr>
              <p:spPr>
                <a:xfrm flipH="1">
                  <a:off x="1738" y="468"/>
                  <a:ext cx="6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4" name="直接连接符 32917"/>
                <p:cNvSpPr/>
                <p:nvPr/>
              </p:nvSpPr>
              <p:spPr>
                <a:xfrm>
                  <a:off x="1604" y="468"/>
                  <a:ext cx="60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5" name="直接连接符 32918"/>
                <p:cNvSpPr/>
                <p:nvPr/>
              </p:nvSpPr>
              <p:spPr>
                <a:xfrm flipH="1">
                  <a:off x="1404" y="468"/>
                  <a:ext cx="82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6" name="直接连接符 32919"/>
                <p:cNvSpPr/>
                <p:nvPr/>
              </p:nvSpPr>
              <p:spPr>
                <a:xfrm>
                  <a:off x="1034" y="468"/>
                  <a:ext cx="348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7" name="直接连接符 32920"/>
                <p:cNvSpPr/>
                <p:nvPr/>
              </p:nvSpPr>
              <p:spPr>
                <a:xfrm>
                  <a:off x="1306" y="370"/>
                  <a:ext cx="0" cy="298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8" name="直接连接符 32921"/>
                <p:cNvSpPr/>
                <p:nvPr/>
              </p:nvSpPr>
              <p:spPr>
                <a:xfrm>
                  <a:off x="1080" y="388"/>
                  <a:ext cx="0" cy="156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79" name="直接连接符 32922"/>
                <p:cNvSpPr/>
                <p:nvPr/>
              </p:nvSpPr>
              <p:spPr>
                <a:xfrm flipH="1" flipV="1">
                  <a:off x="1308" y="245"/>
                  <a:ext cx="0" cy="27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80" name="直接连接符 32923"/>
                <p:cNvSpPr/>
                <p:nvPr/>
              </p:nvSpPr>
              <p:spPr>
                <a:xfrm>
                  <a:off x="1536" y="316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81" name="直接连接符 32924"/>
                <p:cNvSpPr/>
                <p:nvPr/>
              </p:nvSpPr>
              <p:spPr>
                <a:xfrm flipV="1">
                  <a:off x="1536" y="247"/>
                  <a:ext cx="0" cy="22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82" name="直接连接符 32925"/>
                <p:cNvSpPr/>
                <p:nvPr/>
              </p:nvSpPr>
              <p:spPr>
                <a:xfrm>
                  <a:off x="4095" y="467"/>
                  <a:ext cx="80" cy="0"/>
                </a:xfrm>
                <a:prstGeom prst="line">
                  <a:avLst/>
                </a:prstGeom>
                <a:ln w="952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pic>
          <p:nvPicPr>
            <p:cNvPr id="1183" name="图片 32926" descr="earth"/>
            <p:cNvPicPr>
              <a:picLocks noChangeAspect="1"/>
            </p:cNvPicPr>
            <p:nvPr userDrawn="1"/>
          </p:nvPicPr>
          <p:blipFill>
            <a:blip r:embed="rId14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" y="55"/>
              <a:ext cx="562" cy="52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1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5000"/>
        <a:buBlip>
          <a:blip r:embed="rId16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39265"/>
          <p:cNvSpPr>
            <a:spLocks noGrp="1"/>
          </p:cNvSpPr>
          <p:nvPr>
            <p:ph type="ctrTitle"/>
          </p:nvPr>
        </p:nvSpPr>
        <p:spPr>
          <a:ln/>
        </p:spPr>
        <p:txBody>
          <a:bodyPr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+mj-lt"/>
                <a:ea typeface="+mj-ea"/>
                <a:cs typeface="+mj-cs"/>
              </a:rPr>
              <a:t>文言文阅读之实词</a:t>
            </a:r>
            <a:br>
              <a:rPr lang="zh-CN" altLang="en-US" kern="1200" baseline="0" dirty="0">
                <a:latin typeface="+mj-lt"/>
                <a:ea typeface="+mj-ea"/>
                <a:cs typeface="+mj-cs"/>
              </a:rPr>
            </a:br>
            <a:r>
              <a:rPr lang="zh-CN" altLang="en-US" kern="1200" baseline="0" dirty="0">
                <a:latin typeface="+mj-lt"/>
                <a:ea typeface="+mj-ea"/>
                <a:cs typeface="+mj-cs"/>
              </a:rPr>
              <a:t>                </a:t>
            </a:r>
            <a:r>
              <a:rPr lang="zh-CN" altLang="en-US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词类活用</a:t>
            </a:r>
          </a:p>
        </p:txBody>
      </p:sp>
      <p:sp>
        <p:nvSpPr>
          <p:cNvPr id="4098" name="副标题 139266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lstStyle/>
          <a:p>
            <a:pPr defTabSz="914400">
              <a:buNone/>
            </a:pPr>
            <a:r>
              <a:rPr lang="en-US" altLang="zh-CN" kern="1200" baseline="0" dirty="0">
                <a:latin typeface="+mn-lt"/>
                <a:ea typeface="+mn-ea"/>
                <a:cs typeface="+mn-cs"/>
              </a:rPr>
              <a:t>                 </a:t>
            </a:r>
            <a:endParaRPr lang="zh-CN" altLang="en-US" kern="1200" baseline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文本框 147457"/>
          <p:cNvSpPr txBox="1"/>
          <p:nvPr/>
        </p:nvSpPr>
        <p:spPr>
          <a:xfrm>
            <a:off x="0" y="1412875"/>
            <a:ext cx="914400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一﹑划分句子成分。找出主语﹑谓语﹑宾语﹑定语、状语、补语。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二﹑以今律古分析。分析各个成分的词类是否和现代语法规则一致，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不一致的就是活用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如：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4400" b="1" noProof="1">
                <a:solidFill>
                  <a:srgbClr val="66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范增 数</a:t>
            </a:r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目</a:t>
            </a: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项王</a:t>
            </a:r>
            <a:endParaRPr lang="zh-CN" altLang="en-US" sz="4000" b="1" noProof="1">
              <a:solidFill>
                <a:srgbClr val="66FF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7459" name="直接连接符 147458"/>
          <p:cNvSpPr/>
          <p:nvPr/>
        </p:nvSpPr>
        <p:spPr>
          <a:xfrm flipV="1">
            <a:off x="323850" y="5373688"/>
            <a:ext cx="1222375" cy="0"/>
          </a:xfrm>
          <a:prstGeom prst="line">
            <a:avLst/>
          </a:prstGeom>
          <a:ln w="152400" cap="flat" cmpd="dbl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39" name="直接连接符 147459"/>
          <p:cNvSpPr/>
          <p:nvPr/>
        </p:nvSpPr>
        <p:spPr>
          <a:xfrm>
            <a:off x="2700338" y="5445125"/>
            <a:ext cx="0" cy="0"/>
          </a:xfrm>
          <a:prstGeom prst="line">
            <a:avLst/>
          </a:prstGeom>
          <a:ln w="85725" cap="flat" cmpd="tri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1" name="直接连接符 147460"/>
          <p:cNvSpPr/>
          <p:nvPr/>
        </p:nvSpPr>
        <p:spPr>
          <a:xfrm>
            <a:off x="2339975" y="5373688"/>
            <a:ext cx="649288" cy="0"/>
          </a:xfrm>
          <a:prstGeom prst="line">
            <a:avLst/>
          </a:prstGeom>
          <a:ln w="571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2" name="直接连接符 147461"/>
          <p:cNvSpPr/>
          <p:nvPr/>
        </p:nvSpPr>
        <p:spPr>
          <a:xfrm>
            <a:off x="3276600" y="5373688"/>
            <a:ext cx="1008063" cy="0"/>
          </a:xfrm>
          <a:prstGeom prst="line">
            <a:avLst/>
          </a:prstGeom>
          <a:ln w="57150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47463" name="圆角矩形标注 147462"/>
          <p:cNvSpPr/>
          <p:nvPr/>
        </p:nvSpPr>
        <p:spPr>
          <a:xfrm>
            <a:off x="1331913" y="5661025"/>
            <a:ext cx="1058863" cy="792163"/>
          </a:xfrm>
          <a:prstGeom prst="wedgeRoundRectCallout">
            <a:avLst>
              <a:gd name="adj1" fmla="val -31111"/>
              <a:gd name="adj2" fmla="val -104912"/>
              <a:gd name="adj3" fmla="val 16667"/>
            </a:avLst>
          </a:prstGeom>
          <a:solidFill>
            <a:srgbClr val="0000FF"/>
          </a:solidFill>
          <a:ln w="9525">
            <a:noFill/>
          </a:ln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</a:t>
            </a:r>
            <a:endParaRPr lang="zh-CN" altLang="en-US" sz="44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7464" name="圆角矩形标注 147463"/>
          <p:cNvSpPr/>
          <p:nvPr/>
        </p:nvSpPr>
        <p:spPr>
          <a:xfrm>
            <a:off x="2555875" y="5661025"/>
            <a:ext cx="1058863" cy="792163"/>
          </a:xfrm>
          <a:prstGeom prst="wedgeRoundRectCallout">
            <a:avLst>
              <a:gd name="adj1" fmla="val -26014"/>
              <a:gd name="adj2" fmla="val -107116"/>
              <a:gd name="adj3" fmla="val 16667"/>
            </a:avLst>
          </a:prstGeom>
          <a:solidFill>
            <a:srgbClr val="0000FF"/>
          </a:solidFill>
          <a:ln w="9525">
            <a:noFill/>
          </a:ln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谓</a:t>
            </a:r>
            <a:endParaRPr lang="zh-CN" altLang="en-US" sz="44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7465" name="圆角矩形标注 147464"/>
          <p:cNvSpPr/>
          <p:nvPr/>
        </p:nvSpPr>
        <p:spPr>
          <a:xfrm>
            <a:off x="3779838" y="5661025"/>
            <a:ext cx="1058863" cy="792163"/>
          </a:xfrm>
          <a:prstGeom prst="wedgeRoundRectCallout">
            <a:avLst>
              <a:gd name="adj1" fmla="val -28861"/>
              <a:gd name="adj2" fmla="val -114329"/>
              <a:gd name="adj3" fmla="val 16667"/>
            </a:avLst>
          </a:prstGeom>
          <a:solidFill>
            <a:srgbClr val="0000FF"/>
          </a:solidFill>
          <a:ln w="9525">
            <a:noFill/>
          </a:ln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</a:t>
            </a:r>
            <a:endParaRPr lang="zh-CN" altLang="en-US" sz="44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7466" name="圆角矩形标注 147465"/>
          <p:cNvSpPr/>
          <p:nvPr/>
        </p:nvSpPr>
        <p:spPr>
          <a:xfrm>
            <a:off x="4427538" y="4365625"/>
            <a:ext cx="4427538" cy="935038"/>
          </a:xfrm>
          <a:prstGeom prst="wedgeRoundRectCallout">
            <a:avLst>
              <a:gd name="adj1" fmla="val -92773"/>
              <a:gd name="adj2" fmla="val 22833"/>
              <a:gd name="adj3" fmla="val 16667"/>
            </a:avLst>
          </a:prstGeom>
          <a:solidFill>
            <a:srgbClr val="0000FF"/>
          </a:solidFill>
          <a:ln w="9525">
            <a:noFill/>
          </a:ln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名词活用作动词</a:t>
            </a:r>
            <a:endParaRPr lang="zh-CN" altLang="en-US" sz="44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7467" name="文本框 147466"/>
          <p:cNvSpPr txBox="1"/>
          <p:nvPr/>
        </p:nvSpPr>
        <p:spPr>
          <a:xfrm>
            <a:off x="87313" y="133350"/>
            <a:ext cx="2181225" cy="727075"/>
          </a:xfrm>
          <a:prstGeom prst="rect">
            <a:avLst/>
          </a:prstGeom>
          <a:solidFill>
            <a:srgbClr val="FFFFFF"/>
          </a:solidFill>
          <a:ln w="85725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掌握方法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347" name="标题 147467"/>
          <p:cNvSpPr>
            <a:spLocks noGrp="1"/>
          </p:cNvSpPr>
          <p:nvPr>
            <p:ph type="title"/>
          </p:nvPr>
        </p:nvSpPr>
        <p:spPr>
          <a:xfrm>
            <a:off x="2411413" y="188913"/>
            <a:ext cx="5473700" cy="863600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>
            <a:solidFill>
              <a:schemeClr val="tx2"/>
            </a:solidFill>
            <a:miter/>
          </a:ln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如何判别词类活用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4745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24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147458">
                                            <p:txEl>
                                              <p:charRg st="24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7458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7458">
                                            <p:txEl>
                                              <p:charRg st="67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6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1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3" grpId="0" animBg="1"/>
      <p:bldP spid="147464" grpId="0" animBg="1"/>
      <p:bldP spid="147465" grpId="0" animBg="1"/>
      <p:bldP spid="1474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43014"/>
          <p:cNvSpPr>
            <a:spLocks noGrp="1"/>
          </p:cNvSpPr>
          <p:nvPr>
            <p:ph type="title"/>
          </p:nvPr>
        </p:nvSpPr>
        <p:spPr>
          <a:xfrm>
            <a:off x="246063" y="608013"/>
            <a:ext cx="8897937" cy="1597025"/>
          </a:xfrm>
          <a:ln/>
        </p:spPr>
        <p:txBody>
          <a:bodyPr anchor="ctr"/>
          <a:lstStyle/>
          <a:p>
            <a:r>
              <a:rPr lang="zh-CN" altLang="en-US" sz="2800" b="1" i="0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有些名词在文言文中却经常用做状语，在句中起修饰作用。如：“日削月割，以趋于亡”中的“日”“月”，都是名词作状语，翻译成一天天、一月月，合起来引申为慢慢、逐渐。</a:t>
            </a:r>
          </a:p>
        </p:txBody>
      </p:sp>
      <p:sp>
        <p:nvSpPr>
          <p:cNvPr id="43011" name="内容占位符 43010"/>
          <p:cNvSpPr>
            <a:spLocks noGrp="1"/>
          </p:cNvSpPr>
          <p:nvPr>
            <p:ph sz="half" idx="1"/>
          </p:nvPr>
        </p:nvSpPr>
        <p:spPr>
          <a:xfrm>
            <a:off x="179388" y="2276475"/>
            <a:ext cx="4176712" cy="4114800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①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天下</a:t>
            </a:r>
            <a:r>
              <a:rPr lang="zh-CN" altLang="en-US" sz="2800" b="1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云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集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响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应，赢粮而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景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从。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 云、响、景：像云彩、回声、影子一样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②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人皆得以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隶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使之</a:t>
            </a:r>
            <a:r>
              <a:rPr lang="zh-CN" altLang="en-US" sz="2000" b="1" dirty="0">
                <a:latin typeface="华文琥珀" pitchFamily="2" charset="-122"/>
                <a:ea typeface="华文琥珀" pitchFamily="2" charset="-122"/>
              </a:rPr>
              <a:t>（张溥</a:t>
            </a:r>
            <a:r>
              <a:rPr lang="en-US" altLang="zh-CN" sz="2000" b="1"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2000" b="1" dirty="0"/>
              <a:t>五人墓碑记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）</a:t>
            </a:r>
            <a:endParaRPr lang="zh-CN" altLang="en-US" sz="2000" b="1" dirty="0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隶：像对待奴隶一样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③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余自齐安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舟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行适临汝</a:t>
            </a:r>
            <a:r>
              <a:rPr lang="zh-CN" altLang="en-US" sz="1800" b="1" dirty="0"/>
              <a:t>苏轼</a:t>
            </a:r>
            <a:r>
              <a:rPr lang="en-US" altLang="zh-CN" sz="1800" b="1" dirty="0"/>
              <a:t>《</a:t>
            </a:r>
            <a:r>
              <a:rPr lang="zh-CN" altLang="en-US" sz="1800" b="1" dirty="0"/>
              <a:t>石钟山记</a:t>
            </a:r>
            <a:r>
              <a:rPr lang="en-US" altLang="zh-CN" sz="1800" b="1"/>
              <a:t>》:</a:t>
            </a:r>
            <a:r>
              <a:rPr lang="en-US" altLang="zh-CN" sz="2800"/>
              <a:t> </a:t>
            </a:r>
            <a:endParaRPr lang="en-US" altLang="zh-CN" sz="2800" b="1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舟：用船</a:t>
            </a:r>
          </a:p>
        </p:txBody>
      </p:sp>
      <p:sp>
        <p:nvSpPr>
          <p:cNvPr id="43016" name="内容占位符 43015"/>
          <p:cNvSpPr>
            <a:spLocks noGrp="1"/>
          </p:cNvSpPr>
          <p:nvPr>
            <p:ph sz="half" idx="2"/>
          </p:nvPr>
        </p:nvSpPr>
        <p:spPr>
          <a:xfrm>
            <a:off x="4500563" y="1989138"/>
            <a:ext cx="4495800" cy="4114800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东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割膏腴之地，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北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收要害之郡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东、北：在东边、在北边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⑤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而相如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廷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叱之 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廷：在朝廷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⑥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士大夫终不肯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夜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泊绝壁之下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夜：在夜晚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君子博学而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日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参省乎己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日：每天</a:t>
            </a:r>
          </a:p>
          <a:p>
            <a:pPr>
              <a:lnSpc>
                <a:spcPct val="90000"/>
              </a:lnSpc>
            </a:pPr>
            <a:endParaRPr lang="zh-CN" altLang="en-US" sz="2800" dirty="0"/>
          </a:p>
        </p:txBody>
      </p:sp>
      <p:sp>
        <p:nvSpPr>
          <p:cNvPr id="15364" name="矩形 43012"/>
          <p:cNvSpPr/>
          <p:nvPr/>
        </p:nvSpPr>
        <p:spPr>
          <a:xfrm>
            <a:off x="2987675" y="115888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u="sng" dirty="0">
                <a:solidFill>
                  <a:srgbClr val="3333FF"/>
                </a:solidFill>
                <a:latin typeface="Tahoma" panose="020B0604030504040204" pitchFamily="34" charset="0"/>
                <a:ea typeface="方正剪纸简体" pitchFamily="65" charset="-122"/>
              </a:rPr>
              <a:t>名词作状语</a:t>
            </a:r>
          </a:p>
        </p:txBody>
      </p:sp>
      <p:sp>
        <p:nvSpPr>
          <p:cNvPr id="43014" name="文本框 43013"/>
          <p:cNvSpPr txBox="1"/>
          <p:nvPr/>
        </p:nvSpPr>
        <p:spPr>
          <a:xfrm>
            <a:off x="250825" y="6278563"/>
            <a:ext cx="85328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方正剪纸简体" pitchFamily="65" charset="-122"/>
              </a:rPr>
              <a:t>记笔记：名词放在动词之前不做主语就做状语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3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3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3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3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3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3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3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6" grpId="0" build="p"/>
      <p:bldP spid="430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内容占位符 74753"/>
          <p:cNvSpPr>
            <a:spLocks noGrp="1"/>
          </p:cNvSpPr>
          <p:nvPr>
            <p:ph idx="1"/>
          </p:nvPr>
        </p:nvSpPr>
        <p:spPr>
          <a:xfrm>
            <a:off x="122238" y="1382713"/>
            <a:ext cx="4335462" cy="21336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现代汉语</a:t>
            </a:r>
            <a:r>
              <a:rPr lang="en-US" altLang="zh-CN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副词、介词短语作状语，普通名词很少作状语。</a:t>
            </a:r>
            <a:endParaRPr lang="zh-CN" altLang="en-US" sz="3600" b="1">
              <a:solidFill>
                <a:srgbClr val="66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6" name="标题 74754"/>
          <p:cNvSpPr>
            <a:spLocks noGrp="1"/>
          </p:cNvSpPr>
          <p:nvPr>
            <p:ph type="title"/>
          </p:nvPr>
        </p:nvSpPr>
        <p:spPr>
          <a:xfrm>
            <a:off x="395288" y="260350"/>
            <a:ext cx="8137525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名词活用为状语（比较）</a:t>
            </a:r>
            <a:endParaRPr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4427538" y="1384300"/>
            <a:ext cx="4495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古代汉语</a:t>
            </a:r>
            <a:r>
              <a:rPr lang="en-US" altLang="zh-CN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时间名词、方位名词、普通名词等名词常常作状语。</a:t>
            </a:r>
            <a:endParaRPr lang="zh-CN" altLang="en-US" sz="3600" b="1">
              <a:solidFill>
                <a:srgbClr val="66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直接连接符 74756"/>
          <p:cNvSpPr/>
          <p:nvPr/>
        </p:nvSpPr>
        <p:spPr>
          <a:xfrm>
            <a:off x="4500563" y="1557338"/>
            <a:ext cx="0" cy="2263775"/>
          </a:xfrm>
          <a:prstGeom prst="line">
            <a:avLst/>
          </a:prstGeom>
          <a:ln w="57150" cap="rnd" cmpd="sng">
            <a:solidFill>
              <a:srgbClr val="FF99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4758" name="文本框 74757"/>
          <p:cNvSpPr txBox="1"/>
          <p:nvPr/>
        </p:nvSpPr>
        <p:spPr>
          <a:xfrm>
            <a:off x="1355725" y="44354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主语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9" name="文本框 74758"/>
          <p:cNvSpPr txBox="1"/>
          <p:nvPr/>
        </p:nvSpPr>
        <p:spPr>
          <a:xfrm>
            <a:off x="2743200" y="4487863"/>
            <a:ext cx="4143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</a:p>
        </p:txBody>
      </p:sp>
      <p:sp>
        <p:nvSpPr>
          <p:cNvPr id="74760" name="矩形 74759"/>
          <p:cNvSpPr/>
          <p:nvPr/>
        </p:nvSpPr>
        <p:spPr>
          <a:xfrm>
            <a:off x="3276600" y="4414838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【名词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</a:p>
        </p:txBody>
      </p:sp>
      <p:sp>
        <p:nvSpPr>
          <p:cNvPr id="74761" name="文本框 74760"/>
          <p:cNvSpPr txBox="1"/>
          <p:nvPr/>
        </p:nvSpPr>
        <p:spPr>
          <a:xfrm>
            <a:off x="5181600" y="4460875"/>
            <a:ext cx="4143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</a:p>
        </p:txBody>
      </p:sp>
      <p:sp>
        <p:nvSpPr>
          <p:cNvPr id="74762" name="文本框 74761"/>
          <p:cNvSpPr txBox="1"/>
          <p:nvPr/>
        </p:nvSpPr>
        <p:spPr>
          <a:xfrm>
            <a:off x="5867400" y="444658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谓语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63" name="下箭头 74762"/>
          <p:cNvSpPr/>
          <p:nvPr/>
        </p:nvSpPr>
        <p:spPr>
          <a:xfrm>
            <a:off x="3851275" y="5084763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74764" name="文本框 74763"/>
          <p:cNvSpPr txBox="1"/>
          <p:nvPr/>
        </p:nvSpPr>
        <p:spPr>
          <a:xfrm>
            <a:off x="3048000" y="5614988"/>
            <a:ext cx="2963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活用为状语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396" name="图片 74764" descr="butterfly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650" y="4652963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  <p:bldP spid="74756" grpId="0"/>
      <p:bldP spid="74758" grpId="0"/>
      <p:bldP spid="74759" grpId="0"/>
      <p:bldP spid="74760" grpId="0"/>
      <p:bldP spid="74761" grpId="0"/>
      <p:bldP spid="74762" grpId="0"/>
      <p:bldP spid="747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75777"/>
          <p:cNvSpPr>
            <a:spLocks noGrp="1"/>
          </p:cNvSpPr>
          <p:nvPr>
            <p:ph type="title"/>
          </p:nvPr>
        </p:nvSpPr>
        <p:spPr>
          <a:xfrm>
            <a:off x="539750" y="0"/>
            <a:ext cx="8208963" cy="792163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sz="3600" b="1" dirty="0">
                <a:solidFill>
                  <a:srgbClr val="FF0066"/>
                </a:solidFill>
                <a:ea typeface="黑体" panose="02010609060101010101" pitchFamily="2" charset="-122"/>
              </a:rPr>
              <a:t>名词活用为状语（例句）</a:t>
            </a:r>
            <a:endParaRPr lang="zh-CN" altLang="en-US" sz="3600" b="1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  <p:sp>
        <p:nvSpPr>
          <p:cNvPr id="17410" name="文本框 75778"/>
          <p:cNvSpPr txBox="1"/>
          <p:nvPr/>
        </p:nvSpPr>
        <p:spPr>
          <a:xfrm>
            <a:off x="2590800" y="1319213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相如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〖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廷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〗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</a:p>
        </p:txBody>
      </p:sp>
      <p:sp>
        <p:nvSpPr>
          <p:cNvPr id="17411" name="文本框 75779"/>
          <p:cNvSpPr txBox="1"/>
          <p:nvPr/>
        </p:nvSpPr>
        <p:spPr>
          <a:xfrm>
            <a:off x="2590800" y="2233613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吾得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〖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兄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〗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</a:p>
        </p:txBody>
      </p:sp>
      <p:sp>
        <p:nvSpPr>
          <p:cNvPr id="17412" name="文本框 75780"/>
          <p:cNvSpPr txBox="1"/>
          <p:nvPr/>
        </p:nvSpPr>
        <p:spPr>
          <a:xfrm>
            <a:off x="2514600" y="3352800"/>
            <a:ext cx="4144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其一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〖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犬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〗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坐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于前</a:t>
            </a:r>
          </a:p>
        </p:txBody>
      </p:sp>
      <p:sp>
        <p:nvSpPr>
          <p:cNvPr id="17413" name="文本框 75781"/>
          <p:cNvSpPr txBox="1"/>
          <p:nvPr/>
        </p:nvSpPr>
        <p:spPr>
          <a:xfrm>
            <a:off x="2514600" y="4595813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君子博学而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〖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日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〗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三省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乎己</a:t>
            </a:r>
          </a:p>
        </p:txBody>
      </p:sp>
      <p:sp>
        <p:nvSpPr>
          <p:cNvPr id="75783" name="矩形 75782"/>
          <p:cNvSpPr/>
          <p:nvPr/>
        </p:nvSpPr>
        <p:spPr>
          <a:xfrm>
            <a:off x="2438400" y="5791200"/>
            <a:ext cx="3886200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名词活用为状语</a:t>
            </a:r>
          </a:p>
        </p:txBody>
      </p:sp>
      <p:sp>
        <p:nvSpPr>
          <p:cNvPr id="75784" name="文本框 75783"/>
          <p:cNvSpPr txBox="1"/>
          <p:nvPr/>
        </p:nvSpPr>
        <p:spPr>
          <a:xfrm>
            <a:off x="457200" y="1219200"/>
            <a:ext cx="1371600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主语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7524750" y="1196975"/>
            <a:ext cx="1295400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谓语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5786" name="组合 75785"/>
          <p:cNvGrpSpPr/>
          <p:nvPr/>
        </p:nvGrpSpPr>
        <p:grpSpPr>
          <a:xfrm>
            <a:off x="1600200" y="1905000"/>
            <a:ext cx="1828800" cy="304800"/>
            <a:chOff x="1056" y="1200"/>
            <a:chExt cx="1104" cy="192"/>
          </a:xfrm>
        </p:grpSpPr>
        <p:grpSp>
          <p:nvGrpSpPr>
            <p:cNvPr id="17418" name="组合 75786"/>
            <p:cNvGrpSpPr/>
            <p:nvPr/>
          </p:nvGrpSpPr>
          <p:grpSpPr>
            <a:xfrm>
              <a:off x="1056" y="1200"/>
              <a:ext cx="816" cy="192"/>
              <a:chOff x="1056" y="1200"/>
              <a:chExt cx="816" cy="192"/>
            </a:xfrm>
          </p:grpSpPr>
          <p:sp>
            <p:nvSpPr>
              <p:cNvPr id="17419" name="直接连接符 75787"/>
              <p:cNvSpPr/>
              <p:nvPr/>
            </p:nvSpPr>
            <p:spPr>
              <a:xfrm>
                <a:off x="1872" y="1200"/>
                <a:ext cx="0" cy="19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20" name="直接连接符 75788"/>
              <p:cNvSpPr/>
              <p:nvPr/>
            </p:nvSpPr>
            <p:spPr>
              <a:xfrm flipH="1">
                <a:off x="1056" y="1392"/>
                <a:ext cx="816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21" name="直接连接符 75789"/>
            <p:cNvSpPr/>
            <p:nvPr/>
          </p:nvSpPr>
          <p:spPr>
            <a:xfrm>
              <a:off x="1728" y="1200"/>
              <a:ext cx="4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791" name="组合 75790"/>
          <p:cNvGrpSpPr/>
          <p:nvPr/>
        </p:nvGrpSpPr>
        <p:grpSpPr>
          <a:xfrm>
            <a:off x="1600200" y="2819400"/>
            <a:ext cx="1447800" cy="381000"/>
            <a:chOff x="1056" y="1776"/>
            <a:chExt cx="864" cy="240"/>
          </a:xfrm>
        </p:grpSpPr>
        <p:grpSp>
          <p:nvGrpSpPr>
            <p:cNvPr id="17423" name="组合 75791"/>
            <p:cNvGrpSpPr/>
            <p:nvPr/>
          </p:nvGrpSpPr>
          <p:grpSpPr>
            <a:xfrm>
              <a:off x="1056" y="1776"/>
              <a:ext cx="768" cy="240"/>
              <a:chOff x="1056" y="1776"/>
              <a:chExt cx="768" cy="240"/>
            </a:xfrm>
          </p:grpSpPr>
          <p:sp>
            <p:nvSpPr>
              <p:cNvPr id="17424" name="直接连接符 75792"/>
              <p:cNvSpPr/>
              <p:nvPr/>
            </p:nvSpPr>
            <p:spPr>
              <a:xfrm>
                <a:off x="1824" y="1776"/>
                <a:ext cx="0" cy="24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25" name="直接连接符 75793"/>
              <p:cNvSpPr/>
              <p:nvPr/>
            </p:nvSpPr>
            <p:spPr>
              <a:xfrm flipH="1">
                <a:off x="1056" y="2016"/>
                <a:ext cx="768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26" name="直接连接符 75794"/>
            <p:cNvSpPr/>
            <p:nvPr/>
          </p:nvSpPr>
          <p:spPr>
            <a:xfrm>
              <a:off x="1728" y="1776"/>
              <a:ext cx="19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796" name="组合 75795"/>
          <p:cNvGrpSpPr/>
          <p:nvPr/>
        </p:nvGrpSpPr>
        <p:grpSpPr>
          <a:xfrm>
            <a:off x="1600200" y="3886200"/>
            <a:ext cx="1676400" cy="457200"/>
            <a:chOff x="1056" y="2448"/>
            <a:chExt cx="1008" cy="288"/>
          </a:xfrm>
        </p:grpSpPr>
        <p:grpSp>
          <p:nvGrpSpPr>
            <p:cNvPr id="17428" name="组合 75796"/>
            <p:cNvGrpSpPr/>
            <p:nvPr/>
          </p:nvGrpSpPr>
          <p:grpSpPr>
            <a:xfrm>
              <a:off x="1056" y="2448"/>
              <a:ext cx="864" cy="288"/>
              <a:chOff x="1056" y="2448"/>
              <a:chExt cx="864" cy="288"/>
            </a:xfrm>
          </p:grpSpPr>
          <p:sp>
            <p:nvSpPr>
              <p:cNvPr id="17429" name="直接连接符 75797"/>
              <p:cNvSpPr/>
              <p:nvPr/>
            </p:nvSpPr>
            <p:spPr>
              <a:xfrm>
                <a:off x="1920" y="2448"/>
                <a:ext cx="0" cy="28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0" name="直接连接符 75798"/>
              <p:cNvSpPr/>
              <p:nvPr/>
            </p:nvSpPr>
            <p:spPr>
              <a:xfrm flipH="1">
                <a:off x="1056" y="2736"/>
                <a:ext cx="86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31" name="直接连接符 75799"/>
            <p:cNvSpPr/>
            <p:nvPr/>
          </p:nvSpPr>
          <p:spPr>
            <a:xfrm>
              <a:off x="1680" y="2448"/>
              <a:ext cx="38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801" name="组合 75800"/>
          <p:cNvGrpSpPr/>
          <p:nvPr/>
        </p:nvGrpSpPr>
        <p:grpSpPr>
          <a:xfrm>
            <a:off x="1600200" y="5181600"/>
            <a:ext cx="1676400" cy="457200"/>
            <a:chOff x="1008" y="3264"/>
            <a:chExt cx="1056" cy="288"/>
          </a:xfrm>
        </p:grpSpPr>
        <p:grpSp>
          <p:nvGrpSpPr>
            <p:cNvPr id="17433" name="组合 75801"/>
            <p:cNvGrpSpPr/>
            <p:nvPr/>
          </p:nvGrpSpPr>
          <p:grpSpPr>
            <a:xfrm>
              <a:off x="1008" y="3264"/>
              <a:ext cx="912" cy="288"/>
              <a:chOff x="1008" y="3264"/>
              <a:chExt cx="912" cy="288"/>
            </a:xfrm>
          </p:grpSpPr>
          <p:sp>
            <p:nvSpPr>
              <p:cNvPr id="17434" name="直接连接符 75802"/>
              <p:cNvSpPr/>
              <p:nvPr/>
            </p:nvSpPr>
            <p:spPr>
              <a:xfrm>
                <a:off x="1920" y="3264"/>
                <a:ext cx="0" cy="28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5" name="直接连接符 75803"/>
              <p:cNvSpPr/>
              <p:nvPr/>
            </p:nvSpPr>
            <p:spPr>
              <a:xfrm flipH="1">
                <a:off x="1008" y="3552"/>
                <a:ext cx="912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36" name="直接连接符 75804"/>
            <p:cNvSpPr/>
            <p:nvPr/>
          </p:nvSpPr>
          <p:spPr>
            <a:xfrm>
              <a:off x="1680" y="3264"/>
              <a:ext cx="38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5806" name="直接连接符 75805"/>
          <p:cNvSpPr/>
          <p:nvPr/>
        </p:nvSpPr>
        <p:spPr>
          <a:xfrm flipV="1">
            <a:off x="1600200" y="1905000"/>
            <a:ext cx="0" cy="3733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75807" name="组合 75806"/>
          <p:cNvGrpSpPr/>
          <p:nvPr/>
        </p:nvGrpSpPr>
        <p:grpSpPr>
          <a:xfrm>
            <a:off x="4932363" y="1916113"/>
            <a:ext cx="3124200" cy="228600"/>
            <a:chOff x="2976" y="1200"/>
            <a:chExt cx="1968" cy="144"/>
          </a:xfrm>
        </p:grpSpPr>
        <p:sp>
          <p:nvSpPr>
            <p:cNvPr id="17439" name="直接连接符 75807"/>
            <p:cNvSpPr/>
            <p:nvPr/>
          </p:nvSpPr>
          <p:spPr>
            <a:xfrm>
              <a:off x="2976" y="1200"/>
              <a:ext cx="2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0" name="直接连接符 75808"/>
            <p:cNvSpPr/>
            <p:nvPr/>
          </p:nvSpPr>
          <p:spPr>
            <a:xfrm>
              <a:off x="3072" y="1200"/>
              <a:ext cx="0" cy="14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1" name="直接连接符 75809"/>
            <p:cNvSpPr/>
            <p:nvPr/>
          </p:nvSpPr>
          <p:spPr>
            <a:xfrm>
              <a:off x="3072" y="1344"/>
              <a:ext cx="187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811" name="组合 75810"/>
          <p:cNvGrpSpPr/>
          <p:nvPr/>
        </p:nvGrpSpPr>
        <p:grpSpPr>
          <a:xfrm>
            <a:off x="5076825" y="2781300"/>
            <a:ext cx="3124200" cy="304800"/>
            <a:chOff x="2976" y="1776"/>
            <a:chExt cx="1968" cy="192"/>
          </a:xfrm>
        </p:grpSpPr>
        <p:sp>
          <p:nvSpPr>
            <p:cNvPr id="17443" name="直接连接符 75811"/>
            <p:cNvSpPr/>
            <p:nvPr/>
          </p:nvSpPr>
          <p:spPr>
            <a:xfrm>
              <a:off x="2976" y="1776"/>
              <a:ext cx="2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4" name="直接连接符 75812"/>
            <p:cNvSpPr/>
            <p:nvPr/>
          </p:nvSpPr>
          <p:spPr>
            <a:xfrm>
              <a:off x="3072" y="1776"/>
              <a:ext cx="0" cy="19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5" name="直接连接符 75813"/>
            <p:cNvSpPr/>
            <p:nvPr/>
          </p:nvSpPr>
          <p:spPr>
            <a:xfrm>
              <a:off x="3072" y="1968"/>
              <a:ext cx="187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815" name="组合 75814"/>
          <p:cNvGrpSpPr/>
          <p:nvPr/>
        </p:nvGrpSpPr>
        <p:grpSpPr>
          <a:xfrm>
            <a:off x="5003800" y="3933825"/>
            <a:ext cx="3200400" cy="304800"/>
            <a:chOff x="2928" y="2496"/>
            <a:chExt cx="2016" cy="192"/>
          </a:xfrm>
        </p:grpSpPr>
        <p:sp>
          <p:nvSpPr>
            <p:cNvPr id="17447" name="直接连接符 75815"/>
            <p:cNvSpPr/>
            <p:nvPr/>
          </p:nvSpPr>
          <p:spPr>
            <a:xfrm>
              <a:off x="2928" y="2496"/>
              <a:ext cx="2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直接连接符 75816"/>
            <p:cNvSpPr/>
            <p:nvPr/>
          </p:nvSpPr>
          <p:spPr>
            <a:xfrm>
              <a:off x="3024" y="2496"/>
              <a:ext cx="0" cy="19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9" name="直接连接符 75817"/>
            <p:cNvSpPr/>
            <p:nvPr/>
          </p:nvSpPr>
          <p:spPr>
            <a:xfrm>
              <a:off x="3024" y="2688"/>
              <a:ext cx="19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5819" name="组合 75818"/>
          <p:cNvGrpSpPr/>
          <p:nvPr/>
        </p:nvGrpSpPr>
        <p:grpSpPr>
          <a:xfrm>
            <a:off x="6443663" y="5229225"/>
            <a:ext cx="1981200" cy="381000"/>
            <a:chOff x="3696" y="3312"/>
            <a:chExt cx="1248" cy="240"/>
          </a:xfrm>
        </p:grpSpPr>
        <p:sp>
          <p:nvSpPr>
            <p:cNvPr id="17451" name="直接连接符 75819"/>
            <p:cNvSpPr/>
            <p:nvPr/>
          </p:nvSpPr>
          <p:spPr>
            <a:xfrm>
              <a:off x="3696" y="3312"/>
              <a:ext cx="4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2" name="直接连接符 75820"/>
            <p:cNvSpPr/>
            <p:nvPr/>
          </p:nvSpPr>
          <p:spPr>
            <a:xfrm>
              <a:off x="3888" y="3312"/>
              <a:ext cx="0" cy="24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3" name="直接连接符 75821"/>
            <p:cNvSpPr/>
            <p:nvPr/>
          </p:nvSpPr>
          <p:spPr>
            <a:xfrm>
              <a:off x="3888" y="3552"/>
              <a:ext cx="105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5823" name="直接连接符 75822"/>
          <p:cNvSpPr/>
          <p:nvPr/>
        </p:nvSpPr>
        <p:spPr>
          <a:xfrm flipV="1">
            <a:off x="8243888" y="1916113"/>
            <a:ext cx="0" cy="3733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75824" name="组合 75823"/>
          <p:cNvGrpSpPr/>
          <p:nvPr/>
        </p:nvGrpSpPr>
        <p:grpSpPr>
          <a:xfrm>
            <a:off x="3657600" y="2133600"/>
            <a:ext cx="1600200" cy="3733800"/>
            <a:chOff x="2304" y="1344"/>
            <a:chExt cx="1008" cy="2352"/>
          </a:xfrm>
        </p:grpSpPr>
        <p:sp>
          <p:nvSpPr>
            <p:cNvPr id="17456" name="直接连接符 75824"/>
            <p:cNvSpPr/>
            <p:nvPr/>
          </p:nvSpPr>
          <p:spPr>
            <a:xfrm flipH="1">
              <a:off x="2304" y="1344"/>
              <a:ext cx="144" cy="2256"/>
            </a:xfrm>
            <a:prstGeom prst="line">
              <a:avLst/>
            </a:prstGeom>
            <a:ln w="38100" cap="rnd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7" name="直接连接符 75825"/>
            <p:cNvSpPr/>
            <p:nvPr/>
          </p:nvSpPr>
          <p:spPr>
            <a:xfrm flipH="1">
              <a:off x="2400" y="1872"/>
              <a:ext cx="192" cy="1728"/>
            </a:xfrm>
            <a:prstGeom prst="line">
              <a:avLst/>
            </a:prstGeom>
            <a:ln w="38100" cap="rnd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8" name="直接连接符 75826"/>
            <p:cNvSpPr/>
            <p:nvPr/>
          </p:nvSpPr>
          <p:spPr>
            <a:xfrm>
              <a:off x="2592" y="2544"/>
              <a:ext cx="48" cy="1056"/>
            </a:xfrm>
            <a:prstGeom prst="line">
              <a:avLst/>
            </a:prstGeom>
            <a:ln w="38100" cap="rnd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9" name="直接连接符 75827"/>
            <p:cNvSpPr/>
            <p:nvPr/>
          </p:nvSpPr>
          <p:spPr>
            <a:xfrm flipH="1">
              <a:off x="2928" y="3264"/>
              <a:ext cx="384" cy="432"/>
            </a:xfrm>
            <a:prstGeom prst="line">
              <a:avLst/>
            </a:prstGeom>
            <a:ln w="38100" cap="rnd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</p:grpSp>
      <p:pic>
        <p:nvPicPr>
          <p:cNvPr id="17460" name="图片 75828" descr="butterfly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89588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61" name="图片 75829" descr="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913" y="692150"/>
            <a:ext cx="609600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62" name="图片 75830" descr="标题划线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6013" y="692150"/>
            <a:ext cx="6840537" cy="10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5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nimBg="1"/>
      <p:bldP spid="75784" grpId="0" animBg="1"/>
      <p:bldP spid="757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680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文本框 76802"/>
          <p:cNvSpPr txBox="1"/>
          <p:nvPr/>
        </p:nvSpPr>
        <p:spPr>
          <a:xfrm>
            <a:off x="468313" y="981075"/>
            <a:ext cx="8280400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⑵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上</a:t>
            </a:r>
            <a:r>
              <a:rPr lang="zh-CN" altLang="en-US" sz="3200" b="1" dirty="0">
                <a:latin typeface="宋体" panose="02010600030101010101" pitchFamily="2" charset="-122"/>
              </a:rPr>
              <a:t>食埃土，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下</a:t>
            </a:r>
            <a:r>
              <a:rPr lang="zh-CN" altLang="en-US" sz="3200" b="1" dirty="0">
                <a:latin typeface="宋体" panose="02010600030101010101" pitchFamily="2" charset="-122"/>
              </a:rPr>
              <a:t>饮黄泉。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（上：向上，下：向下） 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劝学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⑿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日</a:t>
            </a:r>
            <a:r>
              <a:rPr lang="zh-CN" altLang="en-US" sz="3200" b="1" dirty="0">
                <a:latin typeface="宋体" panose="02010600030101010101" pitchFamily="2" charset="-122"/>
              </a:rPr>
              <a:t>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月</a:t>
            </a:r>
            <a:r>
              <a:rPr lang="zh-CN" altLang="en-US" sz="3200" b="1" dirty="0">
                <a:latin typeface="宋体" panose="02010600030101010101" pitchFamily="2" charset="-122"/>
              </a:rPr>
              <a:t>割，以趋于亡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（日：一天天地，月：一月月地（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六国论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南</a:t>
            </a:r>
            <a:r>
              <a:rPr lang="zh-CN" altLang="en-US" sz="3200" b="1" dirty="0">
                <a:latin typeface="宋体" panose="02010600030101010101" pitchFamily="2" charset="-122"/>
              </a:rPr>
              <a:t>取汉中，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西</a:t>
            </a:r>
            <a:r>
              <a:rPr lang="zh-CN" altLang="en-US" sz="3200" b="1" dirty="0">
                <a:latin typeface="宋体" panose="02010600030101010101" pitchFamily="2" charset="-122"/>
              </a:rPr>
              <a:t>举巴蜀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（南：向南，西：向西）（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过秦论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76804" name="文本框 76803"/>
          <p:cNvSpPr txBox="1"/>
          <p:nvPr/>
        </p:nvSpPr>
        <p:spPr>
          <a:xfrm>
            <a:off x="323850" y="5362575"/>
            <a:ext cx="8064500" cy="149542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规律一：表示时间、方位的名词常常活用为状语。 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文本框 76804"/>
          <p:cNvSpPr txBox="1"/>
          <p:nvPr/>
        </p:nvSpPr>
        <p:spPr>
          <a:xfrm>
            <a:off x="2032000" y="50800"/>
            <a:ext cx="527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ahoma" panose="020B0604030504040204" pitchFamily="34" charset="0"/>
                <a:ea typeface="方正剪纸简体" pitchFamily="65" charset="-122"/>
              </a:rPr>
              <a:t>你能判断准确吗？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7825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框 77826"/>
          <p:cNvSpPr txBox="1"/>
          <p:nvPr/>
        </p:nvSpPr>
        <p:spPr>
          <a:xfrm>
            <a:off x="0" y="333375"/>
            <a:ext cx="8659813" cy="4152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⑶</a:t>
            </a:r>
            <a:r>
              <a:rPr lang="zh-CN" altLang="en-US" sz="2800" b="1" dirty="0">
                <a:latin typeface="宋体" panose="02010600030101010101" pitchFamily="2" charset="-122"/>
              </a:rPr>
              <a:t>事不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目</a:t>
            </a:r>
            <a:r>
              <a:rPr lang="zh-CN" altLang="en-US" sz="2800" b="1" dirty="0">
                <a:latin typeface="宋体" panose="02010600030101010101" pitchFamily="2" charset="-122"/>
              </a:rPr>
              <a:t>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耳</a:t>
            </a:r>
            <a:r>
              <a:rPr lang="zh-CN" altLang="en-US" sz="2800" b="1" dirty="0">
                <a:latin typeface="宋体" panose="02010600030101010101" pitchFamily="2" charset="-122"/>
              </a:rPr>
              <a:t>闻而臆断其有无</a:t>
            </a:r>
            <a:r>
              <a:rPr lang="zh-CN" altLang="en-US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《</a:t>
            </a:r>
            <a:r>
              <a:rPr lang="zh-CN" altLang="en-US" sz="2000" b="1" dirty="0">
                <a:latin typeface="Tahoma" panose="020B0604030504040204" pitchFamily="34" charset="0"/>
              </a:rPr>
              <a:t>石钟山记</a:t>
            </a:r>
            <a:r>
              <a:rPr lang="en-US" altLang="zh-CN" sz="2000" b="1" dirty="0">
                <a:latin typeface="Tahoma" panose="020B0604030504040204" pitchFamily="34" charset="0"/>
              </a:rPr>
              <a:t>》</a:t>
            </a:r>
            <a:r>
              <a:rPr lang="zh-CN" altLang="en-US" sz="2000" b="1" dirty="0">
                <a:latin typeface="Tahoma" panose="020B0604030504040204" pitchFamily="34" charset="0"/>
              </a:rPr>
              <a:t>）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（亲眼，亲耳）</a:t>
            </a:r>
            <a:r>
              <a:rPr lang="zh-CN" altLang="en-US" b="1" dirty="0">
                <a:latin typeface="Tahoma" panose="020B0604030504040204" pitchFamily="34" charset="0"/>
              </a:rPr>
              <a:t>事情不亲眼看亲耳听</a:t>
            </a:r>
            <a:r>
              <a:rPr lang="en-US" altLang="zh-CN" b="1" dirty="0">
                <a:latin typeface="Tahoma" panose="020B0604030504040204" pitchFamily="34" charset="0"/>
              </a:rPr>
              <a:t>,</a:t>
            </a:r>
            <a:r>
              <a:rPr lang="zh-CN" altLang="en-US" b="1" dirty="0">
                <a:latin typeface="Tahoma" panose="020B0604030504040204" pitchFamily="34" charset="0"/>
              </a:rPr>
              <a:t>却凭主观想象去判断它的有无</a:t>
            </a:r>
            <a:r>
              <a:rPr lang="en-US" altLang="zh-CN" b="1" dirty="0">
                <a:latin typeface="Tahoma" panose="020B0604030504040204" pitchFamily="34" charset="0"/>
              </a:rPr>
              <a:t>,</a:t>
            </a:r>
            <a:r>
              <a:rPr lang="zh-CN" altLang="en-US" b="1" dirty="0">
                <a:latin typeface="Tahoma" panose="020B0604030504040204" pitchFamily="34" charset="0"/>
              </a:rPr>
              <a:t>可以吗</a:t>
            </a:r>
            <a:r>
              <a:rPr lang="en-US" altLang="zh-CN" b="1">
                <a:latin typeface="Tahoma" panose="020B0604030504040204" pitchFamily="34" charset="0"/>
              </a:rPr>
              <a:t>?</a:t>
            </a:r>
            <a:br>
              <a:rPr lang="en-US" altLang="zh-CN" b="1">
                <a:latin typeface="Tahoma" panose="020B0604030504040204" pitchFamily="34" charset="0"/>
              </a:rPr>
            </a:br>
            <a:endParaRPr lang="en-US" altLang="zh-CN" b="1">
              <a:latin typeface="Tahom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⑼</a:t>
            </a:r>
            <a:r>
              <a:rPr lang="zh-CN" altLang="en-US" sz="2800" b="1" dirty="0">
                <a:latin typeface="宋体" panose="02010600030101010101" pitchFamily="2" charset="-122"/>
              </a:rPr>
              <a:t>黔无驴，有好事者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船</a:t>
            </a:r>
            <a:r>
              <a:rPr lang="zh-CN" altLang="en-US" sz="2800" b="1" dirty="0">
                <a:latin typeface="宋体" panose="02010600030101010101" pitchFamily="2" charset="-122"/>
              </a:rPr>
              <a:t>载以入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（用船）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⒂</a:t>
            </a:r>
            <a:r>
              <a:rPr lang="zh-CN" altLang="en-US" sz="2800" b="1" dirty="0">
                <a:latin typeface="宋体" panose="02010600030101010101" pitchFamily="2" charset="-122"/>
              </a:rPr>
              <a:t>常以身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翼</a:t>
            </a:r>
            <a:r>
              <a:rPr lang="zh-CN" altLang="en-US" sz="2800" b="1" dirty="0">
                <a:latin typeface="宋体" panose="02010600030101010101" pitchFamily="2" charset="-122"/>
              </a:rPr>
              <a:t>蔽沛公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（像鸟张开翅膀一样）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⒄</a:t>
            </a:r>
            <a:r>
              <a:rPr lang="zh-CN" altLang="en-US" sz="2800" b="1" dirty="0">
                <a:latin typeface="宋体" panose="02010600030101010101" pitchFamily="2" charset="-122"/>
              </a:rPr>
              <a:t>余自临安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舟</a:t>
            </a:r>
            <a:r>
              <a:rPr lang="zh-CN" altLang="en-US" sz="2800" b="1" dirty="0">
                <a:latin typeface="宋体" panose="02010600030101010101" pitchFamily="2" charset="-122"/>
              </a:rPr>
              <a:t>行适临汝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（船：乘船）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179388" y="4508500"/>
            <a:ext cx="8424862" cy="190658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规律二：就一般情况说，凡动词前面的名词在意思上不能认为是用作主语的，就应该认为是用作状语。</a:t>
            </a: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文本占位符 131073"/>
          <p:cNvSpPr>
            <a:spLocks noGrp="1"/>
          </p:cNvSpPr>
          <p:nvPr>
            <p:ph idx="1"/>
          </p:nvPr>
        </p:nvSpPr>
        <p:spPr>
          <a:xfrm>
            <a:off x="0" y="1341438"/>
            <a:ext cx="8821738" cy="5040313"/>
          </a:xfrm>
        </p:spPr>
        <p:txBody>
          <a:bodyPr/>
          <a:lstStyle/>
          <a:p>
            <a:pPr fontAlgn="base"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1、天下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云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集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响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应，赢粮而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景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从。</a:t>
            </a:r>
          </a:p>
          <a:p>
            <a:pPr fontAlgn="base"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2、项伯亦拔剑起舞，常以身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翼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蔽沛公。 </a:t>
            </a:r>
          </a:p>
          <a:p>
            <a:pPr fontAlgn="base"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3、项伯乃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夜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驰之沛公军</a:t>
            </a:r>
          </a:p>
          <a:p>
            <a:pPr fontAlgn="base"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4、有好事者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船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载以入。</a:t>
            </a:r>
          </a:p>
          <a:p>
            <a:pPr fontAlgn="base">
              <a:spcBef>
                <a:spcPct val="50000"/>
              </a:spcBef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5 、相如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廷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斥之，辱其群臣。</a:t>
            </a:r>
          </a:p>
          <a:p>
            <a:pPr fontAlgn="base">
              <a:lnSpc>
                <a:spcPct val="85000"/>
              </a:lnSpc>
              <a:spcBef>
                <a:spcPct val="50000"/>
              </a:spcBef>
              <a:buNone/>
            </a:pP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6、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骊山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北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构而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西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折</a:t>
            </a:r>
          </a:p>
          <a:p>
            <a:pPr fontAlgn="base">
              <a:lnSpc>
                <a:spcPct val="85000"/>
              </a:lnSpc>
              <a:spcBef>
                <a:spcPct val="50000"/>
              </a:spcBef>
              <a:buNone/>
            </a:pPr>
            <a:r>
              <a:rPr lang="zh-CN" altLang="x-none" sz="3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7、</a:t>
            </a:r>
            <a:r>
              <a:rPr lang="en-US" altLang="x-none" sz="3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良庖</a:t>
            </a:r>
            <a:r>
              <a:rPr lang="en-US" altLang="x-none" sz="35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岁</a:t>
            </a:r>
            <a:r>
              <a:rPr lang="en-US" altLang="x-none" sz="3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更刀</a:t>
            </a:r>
            <a:r>
              <a:rPr lang="en-US" altLang="x-none" sz="3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pPr fontAlgn="base">
              <a:buNone/>
            </a:pPr>
            <a:r>
              <a:rPr lang="zh-CN" altLang="x-none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8、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而乡邻之生</a:t>
            </a:r>
            <a:r>
              <a:rPr lang="zh-CN" altLang="x-none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日</a:t>
            </a:r>
            <a:r>
              <a:rPr lang="zh-CN" altLang="x-none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蹙。</a:t>
            </a:r>
          </a:p>
        </p:txBody>
      </p:sp>
      <p:sp>
        <p:nvSpPr>
          <p:cNvPr id="131075" name="文本框 131074"/>
          <p:cNvSpPr txBox="1"/>
          <p:nvPr/>
        </p:nvSpPr>
        <p:spPr>
          <a:xfrm>
            <a:off x="250825" y="836613"/>
            <a:ext cx="7058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下列句中的词类活用翻译时有什么规律？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1076" name="左大括号 131075"/>
          <p:cNvSpPr/>
          <p:nvPr/>
        </p:nvSpPr>
        <p:spPr>
          <a:xfrm>
            <a:off x="0" y="1557338"/>
            <a:ext cx="144463" cy="647700"/>
          </a:xfrm>
          <a:prstGeom prst="leftBrace">
            <a:avLst>
              <a:gd name="adj1" fmla="val 37341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31077" name="左大括号 131076"/>
          <p:cNvSpPr/>
          <p:nvPr/>
        </p:nvSpPr>
        <p:spPr>
          <a:xfrm>
            <a:off x="0" y="2708275"/>
            <a:ext cx="217488" cy="2016125"/>
          </a:xfrm>
          <a:prstGeom prst="leftBrace">
            <a:avLst>
              <a:gd name="adj1" fmla="val 77207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31078" name="左大括号 131077"/>
          <p:cNvSpPr/>
          <p:nvPr/>
        </p:nvSpPr>
        <p:spPr>
          <a:xfrm>
            <a:off x="0" y="5516563"/>
            <a:ext cx="144463" cy="719137"/>
          </a:xfrm>
          <a:prstGeom prst="leftBrace">
            <a:avLst>
              <a:gd name="adj1" fmla="val 41460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31079" name="圆角矩形标注 131078"/>
          <p:cNvSpPr/>
          <p:nvPr/>
        </p:nvSpPr>
        <p:spPr>
          <a:xfrm>
            <a:off x="4572000" y="0"/>
            <a:ext cx="3744913" cy="1511300"/>
          </a:xfrm>
          <a:prstGeom prst="wedgeRoundRectCallout">
            <a:avLst>
              <a:gd name="adj1" fmla="val -168736"/>
              <a:gd name="adj2" fmla="val 74264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比喻式</a:t>
            </a:r>
            <a:r>
              <a:rPr lang="zh-CN" altLang="en-US" sz="24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：</a:t>
            </a:r>
          </a:p>
          <a:p>
            <a:pPr algn="ctr"/>
            <a:r>
              <a:rPr lang="zh-CN" altLang="en-US" sz="36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像</a:t>
            </a:r>
            <a:r>
              <a:rPr lang="en-US" altLang="zh-CN" sz="36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36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一样</a:t>
            </a:r>
          </a:p>
        </p:txBody>
      </p:sp>
      <p:sp>
        <p:nvSpPr>
          <p:cNvPr id="131080" name="圆角矩形标注 131079"/>
          <p:cNvSpPr/>
          <p:nvPr/>
        </p:nvSpPr>
        <p:spPr>
          <a:xfrm>
            <a:off x="4716463" y="3141663"/>
            <a:ext cx="4032250" cy="1439862"/>
          </a:xfrm>
          <a:prstGeom prst="wedgeRoundRectCallout">
            <a:avLst>
              <a:gd name="adj1" fmla="val -158111"/>
              <a:gd name="adj2" fmla="val 11412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介宾式：</a:t>
            </a:r>
          </a:p>
          <a:p>
            <a:pPr algn="ctr"/>
            <a:r>
              <a:rPr lang="zh-CN" altLang="en-US" sz="32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在词前加合适介词</a:t>
            </a:r>
          </a:p>
        </p:txBody>
      </p:sp>
      <p:sp>
        <p:nvSpPr>
          <p:cNvPr id="131081" name="圆角矩形标注 131080"/>
          <p:cNvSpPr/>
          <p:nvPr/>
        </p:nvSpPr>
        <p:spPr>
          <a:xfrm>
            <a:off x="4643438" y="5229225"/>
            <a:ext cx="4176712" cy="1223963"/>
          </a:xfrm>
          <a:prstGeom prst="wedgeRoundRectCallout">
            <a:avLst>
              <a:gd name="adj1" fmla="val -151370"/>
              <a:gd name="adj2" fmla="val 10440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重叠式</a:t>
            </a:r>
          </a:p>
        </p:txBody>
      </p:sp>
      <p:sp>
        <p:nvSpPr>
          <p:cNvPr id="20489" name="标题 131081"/>
          <p:cNvSpPr>
            <a:spLocks noGrp="1"/>
          </p:cNvSpPr>
          <p:nvPr>
            <p:ph type="title"/>
          </p:nvPr>
        </p:nvSpPr>
        <p:spPr>
          <a:xfrm>
            <a:off x="0" y="0"/>
            <a:ext cx="4140200" cy="596900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>
            <a:solidFill>
              <a:schemeClr val="tx2"/>
            </a:solidFill>
            <a:miter/>
          </a:ln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名词活用为状语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 animBg="1"/>
      <p:bldP spid="131080" grpId="0" animBg="1"/>
      <p:bldP spid="13108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文本框 132097"/>
          <p:cNvSpPr txBox="1"/>
          <p:nvPr/>
        </p:nvSpPr>
        <p:spPr>
          <a:xfrm>
            <a:off x="4500563" y="5734050"/>
            <a:ext cx="4068763" cy="9239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5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②</a:t>
            </a:r>
            <a:r>
              <a:rPr lang="zh-CN" altLang="en-US" sz="5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介宾式</a:t>
            </a:r>
            <a:endParaRPr lang="zh-CN" altLang="en-US" sz="5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099" name="文本框 132098"/>
          <p:cNvSpPr txBox="1"/>
          <p:nvPr/>
        </p:nvSpPr>
        <p:spPr>
          <a:xfrm>
            <a:off x="323850" y="4149725"/>
            <a:ext cx="3240088" cy="22955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③</a:t>
            </a: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重叠式</a:t>
            </a:r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岁：年年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日：天天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100" name="矩形标注 132099"/>
          <p:cNvSpPr/>
          <p:nvPr/>
        </p:nvSpPr>
        <p:spPr>
          <a:xfrm>
            <a:off x="323850" y="765175"/>
            <a:ext cx="3708400" cy="1871663"/>
          </a:xfrm>
          <a:prstGeom prst="wedgeRectCallout">
            <a:avLst>
              <a:gd name="adj1" fmla="val -21491"/>
              <a:gd name="adj2" fmla="val -52546"/>
            </a:avLst>
          </a:prstGeom>
          <a:solidFill>
            <a:srgbClr val="0000FF"/>
          </a:solidFill>
          <a:ln w="85725" cap="flat" cmpd="tri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</a:t>
            </a:r>
            <a:r>
              <a:rPr lang="en-US" altLang="zh-CN" sz="5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4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比喻式</a:t>
            </a:r>
            <a:r>
              <a:rPr lang="en-US" altLang="zh-CN" sz="4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</a:t>
            </a:r>
            <a:endParaRPr lang="en-US" altLang="zh-CN" sz="4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像</a:t>
            </a:r>
            <a:r>
              <a:rPr lang="en-US" altLang="zh-CN" sz="4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4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一样</a:t>
            </a:r>
            <a:endParaRPr lang="zh-CN" altLang="en-US" sz="48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101" name="圆角矩形标注 132100"/>
          <p:cNvSpPr/>
          <p:nvPr/>
        </p:nvSpPr>
        <p:spPr>
          <a:xfrm>
            <a:off x="6624638" y="1844675"/>
            <a:ext cx="2519363" cy="935038"/>
          </a:xfrm>
          <a:prstGeom prst="wedgeRoundRectCallout">
            <a:avLst>
              <a:gd name="adj1" fmla="val 21079"/>
              <a:gd name="adj2" fmla="val 338625"/>
              <a:gd name="adj3" fmla="val 16667"/>
            </a:avLst>
          </a:prstGeom>
          <a:solidFill>
            <a:schemeClr val="folHlink"/>
          </a:solidFill>
          <a:ln w="85725" cap="flat" cmpd="tri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 fontAlgn="base"/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4400" b="1" strike="noStrike" noProof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102" name="圆角矩形标注 132101"/>
          <p:cNvSpPr/>
          <p:nvPr/>
        </p:nvSpPr>
        <p:spPr>
          <a:xfrm>
            <a:off x="3995738" y="2133600"/>
            <a:ext cx="2590800" cy="2808288"/>
          </a:xfrm>
          <a:prstGeom prst="wedgeRoundRectCallout">
            <a:avLst>
              <a:gd name="adj1" fmla="val -19426"/>
              <a:gd name="adj2" fmla="val 81366"/>
              <a:gd name="adj3" fmla="val 16667"/>
            </a:avLst>
          </a:prstGeom>
          <a:solidFill>
            <a:schemeClr val="folHlink"/>
          </a:solidFill>
          <a:ln w="85725" cap="flat" cmpd="tri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 fontAlgn="base"/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4400" b="1" strike="noStrike" noProof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103" name="圆角矩形标注 132102"/>
          <p:cNvSpPr/>
          <p:nvPr/>
        </p:nvSpPr>
        <p:spPr>
          <a:xfrm>
            <a:off x="6480175" y="2852738"/>
            <a:ext cx="2663825" cy="1655763"/>
          </a:xfrm>
          <a:prstGeom prst="wedgeRoundRectCallout">
            <a:avLst>
              <a:gd name="adj1" fmla="val -23481"/>
              <a:gd name="adj2" fmla="val 121236"/>
              <a:gd name="adj3" fmla="val 16667"/>
            </a:avLst>
          </a:prstGeom>
          <a:solidFill>
            <a:schemeClr val="folHlink"/>
          </a:solidFill>
          <a:ln w="85725" cap="flat" cmpd="tri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 fontAlgn="base"/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向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往</a:t>
            </a:r>
            <a:r>
              <a:rPr lang="en-US" altLang="zh-CN" sz="4400" b="1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4400" b="1" strike="noStrike" noProof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2104" name="左弧形箭头 132103"/>
          <p:cNvSpPr/>
          <p:nvPr/>
        </p:nvSpPr>
        <p:spPr>
          <a:xfrm flipH="1">
            <a:off x="4572000" y="188913"/>
            <a:ext cx="1441450" cy="1601787"/>
          </a:xfrm>
          <a:prstGeom prst="curvedRightArrow">
            <a:avLst>
              <a:gd name="adj1" fmla="val 22224"/>
              <a:gd name="adj2" fmla="val 44449"/>
              <a:gd name="adj3" fmla="val 33328"/>
            </a:avLst>
          </a:prstGeom>
          <a:solidFill>
            <a:srgbClr val="FFFFCC"/>
          </a:solidFill>
          <a:ln w="857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8" grpId="1" animBg="1"/>
      <p:bldP spid="132099" grpId="0" bldLvl="0" animBg="1"/>
      <p:bldP spid="132100" grpId="0" animBg="1"/>
      <p:bldP spid="132101" grpId="0" animBg="1"/>
      <p:bldP spid="132102" grpId="0" animBg="1"/>
      <p:bldP spid="1321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250825" y="908050"/>
            <a:ext cx="8580438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张丞相好草圣而不工，流辈皆讥笑之，丞相自若也。一日，得句，索笔疾书，满纸龙蛇飞动；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使其侄录之，当波险处，侄罔然而止，执所书问曰：“此何字？”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丞相熟视久之，亦自不识，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其侄曰：“胡不早问，致我忘之！”         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——《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拊掌录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  <p:sp>
        <p:nvSpPr>
          <p:cNvPr id="22530" name="Text Box 3"/>
          <p:cNvSpPr txBox="1"/>
          <p:nvPr/>
        </p:nvSpPr>
        <p:spPr>
          <a:xfrm>
            <a:off x="1331913" y="260350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你能把下列文段翻译准确吗？</a:t>
            </a:r>
            <a:endParaRPr lang="zh-CN" altLang="en-US" sz="3600" b="1" dirty="0">
              <a:solidFill>
                <a:srgbClr val="FF0000"/>
              </a:solidFill>
              <a:latin typeface="方正剪纸简体" pitchFamily="65" charset="-122"/>
              <a:ea typeface="方正剪纸简体" pitchFamily="65" charset="-122"/>
              <a:sym typeface="宋体" panose="02010600030101010101" pitchFamily="2" charset="-122"/>
            </a:endParaRPr>
          </a:p>
        </p:txBody>
      </p:sp>
      <p:sp>
        <p:nvSpPr>
          <p:cNvPr id="151556" name="Text Box 4"/>
          <p:cNvSpPr txBox="1"/>
          <p:nvPr/>
        </p:nvSpPr>
        <p:spPr>
          <a:xfrm>
            <a:off x="250825" y="3213100"/>
            <a:ext cx="889317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张丞相喜欢书写草书（草体字），但是很不工整。当时的人们都讥笑他，他却不以为然。一次，他忽然得到佳句，赶忙索要笔墨奋笔疾书，满纸龙飞凤舞，非常潦草。</a:t>
            </a:r>
            <a:r>
              <a:rPr lang="zh-CN" altLang="en-US" sz="2800" b="1" u="sng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他当即让侄儿把诗句抄录下来。侄儿抄到笔画曲折怪僻的地方，感到迷惑不解，便停下笔来，拿着张丞相所写的询问他念什么字。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张丞相仔细辨认了很久，也没认出来自己写的是什么字，于是就责骂侄儿说：“你怎么不早一点儿问我，以致我也忘了写的是什么。”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  <p:bldP spid="1515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文本占位符 148481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832475"/>
          </a:xfrm>
        </p:spPr>
        <p:txBody>
          <a:bodyPr/>
          <a:lstStyle/>
          <a:p>
            <a:pPr fontAlgn="base">
              <a:buNone/>
            </a:pPr>
            <a:r>
              <a:rPr lang="en-US" altLang="zh-CN" sz="4000" b="1" strike="noStrike" noProof="1"/>
              <a:t>1</a:t>
            </a:r>
            <a:r>
              <a:rPr lang="zh-CN" altLang="en-US" sz="4000" b="1" strike="noStrike" noProof="1"/>
              <a:t>、不得已，变姓名，诡踪迹，草行露宿，日与北骑相出没于长淮间。（</a:t>
            </a:r>
            <a:r>
              <a:rPr lang="en-US" altLang="zh-CN" sz="4000" b="1" strike="noStrike" noProof="1">
                <a:latin typeface="Verdana" panose="020B0604030504040204" pitchFamily="34" charset="0"/>
              </a:rPr>
              <a:t>«</a:t>
            </a:r>
            <a:r>
              <a:rPr lang="zh-CN" altLang="en-US" sz="4000" b="1" strike="noStrike" noProof="1"/>
              <a:t>指南录</a:t>
            </a:r>
            <a:r>
              <a:rPr lang="en-US" altLang="zh-CN" sz="4000" b="1" strike="noStrike" noProof="1">
                <a:latin typeface="Verdana" panose="020B0604030504040204" pitchFamily="34" charset="0"/>
              </a:rPr>
              <a:t>»</a:t>
            </a:r>
            <a:r>
              <a:rPr lang="zh-CN" altLang="en-US" sz="4000" b="1" strike="noStrike" noProof="1"/>
              <a:t>　后序）</a:t>
            </a:r>
          </a:p>
          <a:p>
            <a:pPr fontAlgn="base">
              <a:buNone/>
            </a:pPr>
            <a:r>
              <a:rPr lang="zh-CN" altLang="en-US" sz="2000" b="1" strike="noStrike" noProof="1">
                <a:solidFill>
                  <a:srgbClr val="FF0000"/>
                </a:solidFill>
                <a:ea typeface="楷体" panose="02010609060101010101" pitchFamily="49" charset="-122"/>
              </a:rPr>
              <a:t>不得已，只能改变姓名，隐蔽踪迹，奔走草野，宿于露天，日日为躲避元军的骑兵出没在淮河一带。</a:t>
            </a:r>
            <a:endParaRPr lang="zh-CN" altLang="en-US" sz="2000" b="1" strike="noStrike" noProof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fontAlgn="base">
              <a:buNone/>
            </a:pPr>
            <a:r>
              <a:rPr lang="en-US" altLang="zh-CN" sz="4000" b="1" strike="noStrike" noProof="1"/>
              <a:t>2 </a:t>
            </a:r>
            <a:r>
              <a:rPr lang="zh-CN" altLang="en-US" sz="4000" b="1" strike="noStrike" noProof="1"/>
              <a:t>、太祖东还</a:t>
            </a:r>
            <a:r>
              <a:rPr lang="en-US" altLang="zh-CN" sz="4000" b="1" strike="noStrike" noProof="1"/>
              <a:t>,</a:t>
            </a:r>
            <a:r>
              <a:rPr lang="zh-CN" altLang="en-US" sz="4000" b="1" strike="noStrike" noProof="1"/>
              <a:t>以彰行越骑将军</a:t>
            </a:r>
            <a:r>
              <a:rPr lang="en-US" altLang="zh-CN" sz="4000" b="1" strike="noStrike" noProof="1"/>
              <a:t>,</a:t>
            </a:r>
            <a:r>
              <a:rPr lang="zh-CN" altLang="en-US" sz="4000" b="1" strike="noStrike" noProof="1"/>
              <a:t>留长安</a:t>
            </a:r>
            <a:r>
              <a:rPr lang="en-US" altLang="zh-CN" sz="4000" b="1" strike="noStrike" noProof="1"/>
              <a:t>(</a:t>
            </a:r>
            <a:r>
              <a:rPr lang="zh-CN" altLang="en-US" sz="4000" b="1" strike="noStrike" noProof="1"/>
              <a:t>天津卷</a:t>
            </a:r>
            <a:r>
              <a:rPr lang="en-US" altLang="zh-CN" sz="4000" b="1" strike="noStrike" noProof="1"/>
              <a:t>)</a:t>
            </a:r>
          </a:p>
          <a:p>
            <a:pPr fontAlgn="base">
              <a:buNone/>
            </a:pPr>
            <a:r>
              <a:rPr lang="zh-CN" altLang="en-US" sz="2400" b="1" strike="noStrike" noProof="1">
                <a:solidFill>
                  <a:srgbClr val="FF0000"/>
                </a:solidFill>
                <a:ea typeface="楷体" panose="02010609060101010101" pitchFamily="49" charset="-122"/>
              </a:rPr>
              <a:t>曹操东还后，便让曹彰做行越骑将军，留守长安。</a:t>
            </a:r>
            <a:endParaRPr lang="zh-CN" altLang="en-US" sz="2400" b="1" strike="noStrike" noProof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fontAlgn="base">
              <a:buNone/>
            </a:pPr>
            <a:r>
              <a:rPr lang="en-US" altLang="zh-CN" sz="4000" b="1" strike="noStrike" noProof="1"/>
              <a:t>3</a:t>
            </a:r>
            <a:r>
              <a:rPr lang="zh-CN" altLang="en-US" sz="4000" b="1" strike="noStrike" noProof="1"/>
              <a:t>、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贫甚，质女婢于人</a:t>
            </a:r>
            <a:r>
              <a:rPr lang="zh-CN" altLang="en-US" sz="4000" strike="noStrike" noProof="1"/>
              <a:t> </a:t>
            </a:r>
            <a:r>
              <a:rPr lang="en-US" altLang="zh-CN" sz="4000" b="1" strike="noStrike" noProof="1"/>
              <a:t>(</a:t>
            </a:r>
            <a:r>
              <a:rPr lang="zh-CN" altLang="en-US" sz="4000" b="1" strike="noStrike" noProof="1"/>
              <a:t>年重庆卷</a:t>
            </a:r>
            <a:r>
              <a:rPr lang="zh-CN" altLang="en-US" sz="4000" strike="noStrike" noProof="1"/>
              <a:t> </a:t>
            </a:r>
            <a:r>
              <a:rPr lang="en-US" altLang="zh-CN" sz="4000" b="1" strike="noStrike" noProof="1"/>
              <a:t>)</a:t>
            </a:r>
          </a:p>
          <a:p>
            <a:pPr fontAlgn="base">
              <a:buNone/>
            </a:pPr>
            <a:endParaRPr lang="en-US" altLang="zh-CN" sz="4000" b="1" strike="noStrike" noProof="1"/>
          </a:p>
          <a:p>
            <a:pPr fontAlgn="base">
              <a:buNone/>
            </a:pPr>
            <a:endParaRPr lang="en-US" altLang="zh-CN" sz="4000" b="1" strike="noStrike" noProof="1"/>
          </a:p>
        </p:txBody>
      </p:sp>
      <p:sp>
        <p:nvSpPr>
          <p:cNvPr id="23554" name="文本框 148482"/>
          <p:cNvSpPr txBox="1"/>
          <p:nvPr/>
        </p:nvSpPr>
        <p:spPr>
          <a:xfrm>
            <a:off x="1439863" y="188913"/>
            <a:ext cx="6372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[</a:t>
            </a:r>
            <a:r>
              <a:rPr lang="zh-CN" altLang="en-US" sz="3600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课堂训练</a:t>
            </a:r>
            <a:r>
              <a:rPr lang="en-US" altLang="zh-CN" sz="360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]     </a:t>
            </a:r>
            <a:r>
              <a:rPr lang="zh-CN" altLang="en-US" sz="360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翻译下列句子</a:t>
            </a:r>
          </a:p>
        </p:txBody>
      </p:sp>
      <p:sp>
        <p:nvSpPr>
          <p:cNvPr id="23555" name="文本框 148483"/>
          <p:cNvSpPr txBox="1"/>
          <p:nvPr/>
        </p:nvSpPr>
        <p:spPr>
          <a:xfrm>
            <a:off x="0" y="2997200"/>
            <a:ext cx="8893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 b="1" dirty="0">
              <a:latin typeface="Arial" panose="020B0604020202020204" pitchFamily="34" charset="0"/>
            </a:endParaRPr>
          </a:p>
        </p:txBody>
      </p:sp>
      <p:sp>
        <p:nvSpPr>
          <p:cNvPr id="148485" name="圆角矩形标注 148484"/>
          <p:cNvSpPr/>
          <p:nvPr/>
        </p:nvSpPr>
        <p:spPr>
          <a:xfrm>
            <a:off x="250825" y="333375"/>
            <a:ext cx="5545138" cy="792163"/>
          </a:xfrm>
          <a:prstGeom prst="wedgeRoundRectCallout">
            <a:avLst>
              <a:gd name="adj1" fmla="val 54838"/>
              <a:gd name="adj2" fmla="val 27755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在草地上，在露天里</a:t>
            </a:r>
          </a:p>
        </p:txBody>
      </p:sp>
      <p:sp>
        <p:nvSpPr>
          <p:cNvPr id="148486" name="圆角矩形标注 148485"/>
          <p:cNvSpPr/>
          <p:nvPr/>
        </p:nvSpPr>
        <p:spPr>
          <a:xfrm>
            <a:off x="4211638" y="3357563"/>
            <a:ext cx="4032250" cy="862012"/>
          </a:xfrm>
          <a:prstGeom prst="wedgeRoundRectCallout">
            <a:avLst>
              <a:gd name="adj1" fmla="val -87755"/>
              <a:gd name="adj2" fmla="val 21824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名作状</a:t>
            </a:r>
            <a:r>
              <a:rPr lang="en-US" altLang="zh-CN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,</a:t>
            </a:r>
            <a:r>
              <a:rPr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从东</a:t>
            </a:r>
          </a:p>
        </p:txBody>
      </p:sp>
      <p:sp>
        <p:nvSpPr>
          <p:cNvPr id="148487" name="圆角矩形标注 148486"/>
          <p:cNvSpPr/>
          <p:nvPr/>
        </p:nvSpPr>
        <p:spPr>
          <a:xfrm>
            <a:off x="3276600" y="5707063"/>
            <a:ext cx="5400675" cy="1150937"/>
          </a:xfrm>
          <a:prstGeom prst="wedgeRoundRectCallout">
            <a:avLst>
              <a:gd name="adj1" fmla="val -58056"/>
              <a:gd name="adj2" fmla="val -41861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名作动</a:t>
            </a:r>
            <a:r>
              <a:rPr lang="en-US" altLang="zh-CN" sz="360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典当、抵押或把</a:t>
            </a:r>
            <a:r>
              <a:rPr lang="en-US" altLang="zh-CN" sz="36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抵押给</a:t>
            </a:r>
            <a:endParaRPr lang="zh-CN" altLang="en-US" sz="36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48489" name="圆角矩形标注 148488"/>
          <p:cNvSpPr/>
          <p:nvPr/>
        </p:nvSpPr>
        <p:spPr>
          <a:xfrm>
            <a:off x="3059113" y="1628775"/>
            <a:ext cx="3025775" cy="863600"/>
          </a:xfrm>
          <a:prstGeom prst="wedgeRoundRectCallout">
            <a:avLst>
              <a:gd name="adj1" fmla="val -78542"/>
              <a:gd name="adj2" fmla="val -34741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54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天天</a:t>
            </a:r>
          </a:p>
        </p:txBody>
      </p:sp>
      <p:sp>
        <p:nvSpPr>
          <p:cNvPr id="148490" name="直接连接符 148489"/>
          <p:cNvSpPr/>
          <p:nvPr/>
        </p:nvSpPr>
        <p:spPr>
          <a:xfrm>
            <a:off x="7308850" y="1268413"/>
            <a:ext cx="288925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491" name="直接连接符 148490"/>
          <p:cNvSpPr/>
          <p:nvPr/>
        </p:nvSpPr>
        <p:spPr>
          <a:xfrm>
            <a:off x="8316913" y="1268413"/>
            <a:ext cx="360362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492" name="直接连接符 148491"/>
          <p:cNvSpPr/>
          <p:nvPr/>
        </p:nvSpPr>
        <p:spPr>
          <a:xfrm>
            <a:off x="1763713" y="1916113"/>
            <a:ext cx="360362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493" name="直接连接符 148492"/>
          <p:cNvSpPr/>
          <p:nvPr/>
        </p:nvSpPr>
        <p:spPr>
          <a:xfrm>
            <a:off x="2411413" y="4005263"/>
            <a:ext cx="287337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494" name="直接连接符 148493"/>
          <p:cNvSpPr/>
          <p:nvPr/>
        </p:nvSpPr>
        <p:spPr>
          <a:xfrm>
            <a:off x="2700338" y="5734050"/>
            <a:ext cx="360362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5" grpId="0" animBg="1"/>
      <p:bldP spid="148485" grpId="1" animBg="1"/>
      <p:bldP spid="148486" grpId="0" animBg="1"/>
      <p:bldP spid="148487" grpId="0" animBg="1"/>
      <p:bldP spid="148489" grpId="0" animBg="1"/>
      <p:bldP spid="14848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2"/>
          <p:cNvSpPr txBox="1"/>
          <p:nvPr/>
        </p:nvSpPr>
        <p:spPr>
          <a:xfrm>
            <a:off x="34925" y="0"/>
            <a:ext cx="9074150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Arial" panose="020B0604020202020204" pitchFamily="34" charset="0"/>
              </a:rPr>
              <a:t>    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当 止 不 止（清</a:t>
            </a:r>
            <a:r>
              <a:rPr lang="en-US" altLang="zh-CN" sz="2800" b="1">
                <a:latin typeface="Arial" panose="020B0604020202020204" pitchFamily="34" charset="0"/>
              </a:rPr>
              <a:t>•</a:t>
            </a:r>
            <a:r>
              <a:rPr lang="zh-CN" altLang="en-US" sz="2800" b="1" dirty="0">
                <a:latin typeface="Arial" panose="020B0604020202020204" pitchFamily="34" charset="0"/>
              </a:rPr>
              <a:t>纪昀）</a:t>
            </a: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有樵者，山行遇虎，避入石穴中，虎亦随入。穴故嵌空而缭曲，辗转内避，渐不容虎，而虎必欲搏樵者，努力强入。樵者窘迫，见旁一小窦，仅足容身，遂蛇行而入。不意蜿蜒数步，忽睹天光，竟反出穴外。乃力运数石，窒虎退路，两穴并聚柴以焚之，虎被熏灼，吼震岩谷，不食顷，死矣。此事亦足为当止不止之戒也。</a:t>
            </a:r>
          </a:p>
        </p:txBody>
      </p:sp>
      <p:sp>
        <p:nvSpPr>
          <p:cNvPr id="5122" name="Text Box 3"/>
          <p:cNvSpPr txBox="1"/>
          <p:nvPr/>
        </p:nvSpPr>
        <p:spPr>
          <a:xfrm>
            <a:off x="-180975" y="0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rtl="1"/>
            <a:r>
              <a:rPr lang="zh-CN" altLang="en-US" sz="2400" b="1" dirty="0">
                <a:solidFill>
                  <a:srgbClr val="99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边读边寻找文中重点实词</a:t>
            </a:r>
          </a:p>
        </p:txBody>
      </p:sp>
      <p:sp>
        <p:nvSpPr>
          <p:cNvPr id="117775" name="Text Box 2"/>
          <p:cNvSpPr txBox="1"/>
          <p:nvPr/>
        </p:nvSpPr>
        <p:spPr>
          <a:xfrm>
            <a:off x="0" y="3065463"/>
            <a:ext cx="9396413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【牛刀小试】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下列三句话中的“而”各是何种用法？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穴故嵌空而缭曲　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而虎必欲搏樵者　　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遂蛇行而入</a:t>
            </a:r>
          </a:p>
          <a:p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下列划线</a:t>
            </a:r>
            <a:r>
              <a:rPr lang="en-US" altLang="x-none" sz="2400" b="1" dirty="0" err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字的用法不同于其他三项的一项是</a:t>
            </a:r>
            <a:r>
              <a:rPr lang="en-US" altLang="x-none" sz="2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　）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zh-CN" altLang="en-US" sz="2400" b="1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行遇虎　　     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．虎亦</a:t>
            </a:r>
            <a:r>
              <a:rPr lang="zh-CN" altLang="en-US" sz="2400" b="1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随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　　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．遂</a:t>
            </a:r>
            <a:r>
              <a:rPr lang="zh-CN" altLang="en-US" sz="2400" b="1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蛇行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而入　　 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．乃</a:t>
            </a:r>
            <a:r>
              <a:rPr lang="zh-CN" altLang="en-US" sz="2400" b="1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力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运数石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找出与其他三句句式不同的一项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．虎亦随入　 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．不意蜿蜒数步　</a:t>
            </a:r>
          </a:p>
          <a:p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．虎被熏灼　 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．仅足容身</a:t>
            </a:r>
          </a:p>
          <a:p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0" y="3789363"/>
            <a:ext cx="8569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、答：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表并列，而且；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表转折，可是；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表修饰，不译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5508625" y="4437063"/>
            <a:ext cx="33115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．没有活用，其他三项为名词作状语。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4643438" y="5373688"/>
            <a:ext cx="450056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属被动句。其他为省略句。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、虎亦随（之）入　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、（樵者）不意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、（小窦）仅足容身</a:t>
            </a:r>
          </a:p>
        </p:txBody>
      </p:sp>
      <p:sp>
        <p:nvSpPr>
          <p:cNvPr id="117779" name="Text Box 2"/>
          <p:cNvSpPr txBox="1"/>
          <p:nvPr/>
        </p:nvSpPr>
        <p:spPr>
          <a:xfrm>
            <a:off x="971550" y="4076700"/>
            <a:ext cx="7200900" cy="155416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方正卡通简体" pitchFamily="65" charset="-122"/>
              </a:rPr>
              <a:t>道理：凡事应当环顾全局，当行则行，当止则止。如果为了某种利益一意孤行，其结果也许正好与其愿望相反。</a:t>
            </a:r>
          </a:p>
        </p:txBody>
      </p:sp>
      <p:sp>
        <p:nvSpPr>
          <p:cNvPr id="6150" name="Line 6"/>
          <p:cNvSpPr/>
          <p:nvPr/>
        </p:nvSpPr>
        <p:spPr>
          <a:xfrm>
            <a:off x="971550" y="908050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Line 6"/>
          <p:cNvSpPr/>
          <p:nvPr/>
        </p:nvSpPr>
        <p:spPr>
          <a:xfrm>
            <a:off x="8243888" y="836613"/>
            <a:ext cx="431800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Line 6"/>
          <p:cNvSpPr/>
          <p:nvPr/>
        </p:nvSpPr>
        <p:spPr>
          <a:xfrm>
            <a:off x="179388" y="1341438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Line 6"/>
          <p:cNvSpPr/>
          <p:nvPr/>
        </p:nvSpPr>
        <p:spPr>
          <a:xfrm>
            <a:off x="1187450" y="1341438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Line 6"/>
          <p:cNvSpPr/>
          <p:nvPr/>
        </p:nvSpPr>
        <p:spPr>
          <a:xfrm>
            <a:off x="7164388" y="1341438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Line 6"/>
          <p:cNvSpPr/>
          <p:nvPr/>
        </p:nvSpPr>
        <p:spPr>
          <a:xfrm>
            <a:off x="2555875" y="1773238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6"/>
          <p:cNvSpPr/>
          <p:nvPr/>
        </p:nvSpPr>
        <p:spPr>
          <a:xfrm>
            <a:off x="1979613" y="2205038"/>
            <a:ext cx="720725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Line 6"/>
          <p:cNvSpPr/>
          <p:nvPr/>
        </p:nvSpPr>
        <p:spPr>
          <a:xfrm>
            <a:off x="1331913" y="3068638"/>
            <a:ext cx="1008062" cy="0"/>
          </a:xfrm>
          <a:prstGeom prst="line">
            <a:avLst/>
          </a:prstGeom>
          <a:ln w="381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5" grpId="0"/>
      <p:bldP spid="9220" grpId="0"/>
      <p:bldP spid="9221" grpId="0"/>
      <p:bldP spid="10244" grpId="0"/>
      <p:bldP spid="11777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文本占位符 133121"/>
          <p:cNvSpPr>
            <a:spLocks noGrp="1"/>
          </p:cNvSpPr>
          <p:nvPr>
            <p:ph idx="1"/>
          </p:nvPr>
        </p:nvSpPr>
        <p:spPr>
          <a:xfrm>
            <a:off x="395288" y="1989138"/>
            <a:ext cx="7067550" cy="4454525"/>
          </a:xfrm>
        </p:spPr>
        <p:txBody>
          <a:bodyPr/>
          <a:lstStyle/>
          <a:p>
            <a:pPr rtl="1"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1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、左右欲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刃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相如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2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、一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狼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洞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其中</a:t>
            </a:r>
          </a:p>
          <a:p>
            <a:pPr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、非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能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水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也        </a:t>
            </a:r>
          </a:p>
          <a:p>
            <a:pPr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4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、二月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草已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芽</a:t>
            </a:r>
          </a:p>
          <a:p>
            <a:pPr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5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、置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人所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罾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鱼腹中</a:t>
            </a:r>
          </a:p>
          <a:p>
            <a:pPr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6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、去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今之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墓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而葬焉</a:t>
            </a:r>
          </a:p>
          <a:p>
            <a:pPr fontAlgn="base"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  <a:p>
            <a:pPr fontAlgn="base"/>
            <a:endParaRPr lang="zh-CN" altLang="en-US" sz="3600" strike="noStrike" noProof="1"/>
          </a:p>
        </p:txBody>
      </p:sp>
      <p:sp>
        <p:nvSpPr>
          <p:cNvPr id="133123" name="文本框 133122"/>
          <p:cNvSpPr txBox="1"/>
          <p:nvPr/>
        </p:nvSpPr>
        <p:spPr>
          <a:xfrm>
            <a:off x="395288" y="1196975"/>
            <a:ext cx="84248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找出下列句中哪些词语是属于词类活用并翻译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33124" name="标题 133123"/>
          <p:cNvSpPr>
            <a:spLocks noGrp="1"/>
          </p:cNvSpPr>
          <p:nvPr>
            <p:ph type="title"/>
          </p:nvPr>
        </p:nvSpPr>
        <p:spPr>
          <a:xfrm>
            <a:off x="1476375" y="476250"/>
            <a:ext cx="5578475" cy="596900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>
            <a:solidFill>
              <a:schemeClr val="tx2"/>
            </a:solidFill>
            <a:miter/>
          </a:ln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名词活用为一般动词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41313"/>
          <p:cNvSpPr>
            <a:spLocks noGrp="1"/>
          </p:cNvSpPr>
          <p:nvPr>
            <p:ph type="title"/>
          </p:nvPr>
        </p:nvSpPr>
        <p:spPr>
          <a:xfrm>
            <a:off x="1042988" y="404813"/>
            <a:ext cx="7129462" cy="381000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>
            <a:solidFill>
              <a:schemeClr val="tx2"/>
            </a:solidFill>
            <a:miter/>
          </a:ln>
        </p:spPr>
        <p:txBody>
          <a:bodyPr anchor="ctr"/>
          <a:lstStyle/>
          <a:p>
            <a:r>
              <a:rPr lang="zh-CN" altLang="en-US" sz="4800" b="1" i="0" dirty="0">
                <a:solidFill>
                  <a:srgbClr val="3333FF"/>
                </a:solidFill>
                <a:ea typeface="方正剪纸简体" pitchFamily="65" charset="-122"/>
              </a:rPr>
              <a:t>名词活用为一般动词规律</a:t>
            </a:r>
          </a:p>
        </p:txBody>
      </p:sp>
      <p:sp>
        <p:nvSpPr>
          <p:cNvPr id="141315" name="文本占位符 141314"/>
          <p:cNvSpPr>
            <a:spLocks noGrp="1"/>
          </p:cNvSpPr>
          <p:nvPr>
            <p:ph idx="1"/>
          </p:nvPr>
        </p:nvSpPr>
        <p:spPr>
          <a:xfrm>
            <a:off x="0" y="981075"/>
            <a:ext cx="5616575" cy="5876925"/>
          </a:xfrm>
        </p:spPr>
        <p:txBody>
          <a:bodyPr/>
          <a:lstStyle/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1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左右欲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刃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相如</a:t>
            </a: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2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一狼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洞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其中</a:t>
            </a: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3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非能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水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也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       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4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二月草已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芽</a:t>
            </a:r>
            <a:endParaRPr lang="zh-CN" altLang="en-US" sz="4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5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置人所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罾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鱼腹中</a:t>
            </a:r>
          </a:p>
          <a:p>
            <a:pPr marL="495300" indent="-495300" fontAlgn="base">
              <a:buNone/>
            </a:pPr>
            <a:r>
              <a:rPr lang="en-US" altLang="zh-CN" sz="38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6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8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去今之</a:t>
            </a:r>
            <a:r>
              <a:rPr lang="zh-CN" altLang="en-US" sz="4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墓</a:t>
            </a: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而葬焉</a:t>
            </a:r>
          </a:p>
          <a:p>
            <a:pPr marL="495300" indent="-495300" fontAlgn="base">
              <a:buNone/>
            </a:pP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141316" name="矩形 141315"/>
          <p:cNvSpPr/>
          <p:nvPr/>
        </p:nvSpPr>
        <p:spPr>
          <a:xfrm>
            <a:off x="5076825" y="5157788"/>
            <a:ext cx="3816350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 fontAlgn="base"/>
            <a:r>
              <a:rPr lang="en-US" altLang="zh-CN" sz="36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 </a:t>
            </a:r>
            <a:r>
              <a:rPr lang="en-US" altLang="zh-CN" sz="3600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6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而”前后的名词</a:t>
            </a:r>
            <a:endParaRPr lang="zh-CN" altLang="en-US" sz="36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17" name="圆角矩形标注 141316"/>
          <p:cNvSpPr/>
          <p:nvPr/>
        </p:nvSpPr>
        <p:spPr>
          <a:xfrm>
            <a:off x="6372225" y="333375"/>
            <a:ext cx="2771775" cy="914400"/>
          </a:xfrm>
          <a:prstGeom prst="wedgeRoundRectCallout">
            <a:avLst>
              <a:gd name="adj1" fmla="val -56"/>
              <a:gd name="adj2" fmla="val 8038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rtl="1" fontAlgn="base"/>
            <a:r>
              <a:rPr lang="zh-CN" altLang="en-US" sz="3200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如何识别</a:t>
            </a:r>
            <a:endParaRPr lang="zh-CN" altLang="en-US" sz="3200" b="1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18" name="文本框 141317"/>
          <p:cNvSpPr txBox="1"/>
          <p:nvPr/>
        </p:nvSpPr>
        <p:spPr>
          <a:xfrm>
            <a:off x="5076825" y="981075"/>
            <a:ext cx="2538413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   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</a:t>
            </a:r>
            <a:endParaRPr lang="zh-CN" altLang="en-US" sz="4400" b="1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19" name="文本框 141318"/>
          <p:cNvSpPr txBox="1"/>
          <p:nvPr/>
        </p:nvSpPr>
        <p:spPr>
          <a:xfrm>
            <a:off x="5148263" y="1773238"/>
            <a:ext cx="2462213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   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补语</a:t>
            </a:r>
            <a:endParaRPr lang="zh-CN" altLang="en-US" sz="4400" b="1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0" name="文本框 141319"/>
          <p:cNvSpPr txBox="1"/>
          <p:nvPr/>
        </p:nvSpPr>
        <p:spPr>
          <a:xfrm>
            <a:off x="5003800" y="2565400"/>
            <a:ext cx="3816350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   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能愿动词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</a:t>
            </a:r>
            <a:endParaRPr lang="zh-CN" altLang="en-US" sz="4400" b="1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1" name="文本框 141320"/>
          <p:cNvSpPr txBox="1"/>
          <p:nvPr/>
        </p:nvSpPr>
        <p:spPr>
          <a:xfrm>
            <a:off x="5148263" y="3429000"/>
            <a:ext cx="3055938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   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副词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</a:t>
            </a:r>
            <a:endParaRPr lang="zh-CN" altLang="en-US" sz="36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2" name="文本框 141321"/>
          <p:cNvSpPr txBox="1"/>
          <p:nvPr/>
        </p:nvSpPr>
        <p:spPr>
          <a:xfrm>
            <a:off x="5148263" y="4292600"/>
            <a:ext cx="2538413" cy="65087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   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</a:t>
            </a:r>
            <a:endParaRPr lang="zh-CN" altLang="en-US" sz="36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3" name="文本框 141322"/>
          <p:cNvSpPr txBox="1"/>
          <p:nvPr/>
        </p:nvSpPr>
        <p:spPr>
          <a:xfrm>
            <a:off x="2411413" y="1916113"/>
            <a:ext cx="23050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·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4" name="文本框 141323"/>
          <p:cNvSpPr txBox="1"/>
          <p:nvPr/>
        </p:nvSpPr>
        <p:spPr>
          <a:xfrm>
            <a:off x="1331913" y="2708275"/>
            <a:ext cx="22320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5" name="文本框 141324"/>
          <p:cNvSpPr txBox="1"/>
          <p:nvPr/>
        </p:nvSpPr>
        <p:spPr>
          <a:xfrm>
            <a:off x="2339975" y="3500438"/>
            <a:ext cx="21605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6" name="文本框 141325"/>
          <p:cNvSpPr txBox="1"/>
          <p:nvPr/>
        </p:nvSpPr>
        <p:spPr>
          <a:xfrm>
            <a:off x="1835150" y="4292600"/>
            <a:ext cx="2159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7" name="文本框 141326"/>
          <p:cNvSpPr txBox="1"/>
          <p:nvPr/>
        </p:nvSpPr>
        <p:spPr>
          <a:xfrm>
            <a:off x="3059113" y="5157788"/>
            <a:ext cx="21605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1328" name="文本框 141327"/>
          <p:cNvSpPr txBox="1"/>
          <p:nvPr/>
        </p:nvSpPr>
        <p:spPr>
          <a:xfrm>
            <a:off x="2843213" y="1125538"/>
            <a:ext cx="23050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72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· ·</a:t>
            </a:r>
            <a:endParaRPr lang="en-US" altLang="zh-CN" sz="72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6" grpId="0" animBg="1"/>
      <p:bldP spid="141317" grpId="0" animBg="1"/>
      <p:bldP spid="141318" grpId="0" animBg="1"/>
      <p:bldP spid="141319" grpId="0" animBg="1"/>
      <p:bldP spid="141320" grpId="0" animBg="1"/>
      <p:bldP spid="141321" grpId="0" animBg="1"/>
      <p:bldP spid="1413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42337"/>
          <p:cNvSpPr>
            <a:spLocks noGrp="1"/>
          </p:cNvSpPr>
          <p:nvPr>
            <p:ph type="title"/>
          </p:nvPr>
        </p:nvSpPr>
        <p:spPr>
          <a:xfrm>
            <a:off x="1187450" y="73025"/>
            <a:ext cx="6048375" cy="692150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>
            <a:solidFill>
              <a:schemeClr val="tx2"/>
            </a:solidFill>
            <a:miter/>
          </a:ln>
        </p:spPr>
        <p:txBody>
          <a:bodyPr anchor="ctr"/>
          <a:lstStyle/>
          <a:p>
            <a:r>
              <a:rPr lang="zh-CN" altLang="en-US" sz="4500" b="1" dirty="0">
                <a:solidFill>
                  <a:srgbClr val="FF0000"/>
                </a:solidFill>
                <a:ea typeface="隶书" pitchFamily="49" charset="-122"/>
              </a:rPr>
              <a:t>名词活用为一般动词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2339" name="文本占位符 142338"/>
          <p:cNvSpPr>
            <a:spLocks noGrp="1"/>
          </p:cNvSpPr>
          <p:nvPr>
            <p:ph idx="1"/>
          </p:nvPr>
        </p:nvSpPr>
        <p:spPr>
          <a:xfrm>
            <a:off x="323850" y="836613"/>
            <a:ext cx="5543550" cy="5876925"/>
          </a:xfrm>
        </p:spPr>
        <p:txBody>
          <a:bodyPr/>
          <a:lstStyle/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1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左右欲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刃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相如</a:t>
            </a:r>
            <a:endParaRPr lang="zh-CN" altLang="en-US" sz="40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2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一狼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洞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其中</a:t>
            </a: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3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非能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水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也</a:t>
            </a:r>
            <a:r>
              <a:rPr lang="zh-CN" altLang="en-US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       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>
              <a:buNone/>
            </a:pPr>
            <a:r>
              <a:rPr lang="en-US" altLang="zh-CN" sz="35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4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二月草已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芽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5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置人所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罾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鱼腹中</a:t>
            </a:r>
          </a:p>
          <a:p>
            <a:pPr marL="495300" indent="-495300" fontAlgn="base">
              <a:buNone/>
            </a:pPr>
            <a:r>
              <a:rPr lang="en-US" altLang="zh-CN" sz="38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6 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﹑</a:t>
            </a: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去今之</a:t>
            </a:r>
            <a:r>
              <a:rPr lang="zh-CN" altLang="en-US" sz="4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墓</a:t>
            </a: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而葬焉</a:t>
            </a:r>
          </a:p>
          <a:p>
            <a:pPr marL="495300" indent="-495300" fontAlgn="base">
              <a:buNone/>
            </a:pPr>
            <a:r>
              <a:rPr lang="zh-CN" altLang="en-US" sz="42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      </a:t>
            </a:r>
            <a:endParaRPr lang="zh-CN" altLang="en-US" sz="45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495300" indent="-495300" fontAlgn="base"/>
            <a:endParaRPr lang="zh-CN" altLang="en-US" sz="4100" b="1" strike="noStrike" noProof="1">
              <a:solidFill>
                <a:schemeClr val="folHlink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42340" name="矩形 142339"/>
          <p:cNvSpPr/>
          <p:nvPr/>
        </p:nvSpPr>
        <p:spPr>
          <a:xfrm>
            <a:off x="5148263" y="4076700"/>
            <a:ext cx="3168650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 fontAlgn="base"/>
            <a:r>
              <a:rPr lang="zh-CN" altLang="en-US" sz="40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罾：用网捕</a:t>
            </a:r>
            <a:endParaRPr lang="zh-CN" altLang="en-US" sz="40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1" name="圆角矩形标注 142340"/>
          <p:cNvSpPr/>
          <p:nvPr/>
        </p:nvSpPr>
        <p:spPr>
          <a:xfrm>
            <a:off x="7704138" y="304800"/>
            <a:ext cx="1439863" cy="914400"/>
          </a:xfrm>
          <a:prstGeom prst="wedgeRoundRectCallout">
            <a:avLst>
              <a:gd name="adj1" fmla="val -46361"/>
              <a:gd name="adj2" fmla="val 8350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4400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翻译</a:t>
            </a:r>
            <a:endParaRPr lang="zh-CN" altLang="en-US" sz="4400" b="1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5148263" y="908050"/>
            <a:ext cx="2519363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刃</a:t>
            </a:r>
            <a:r>
              <a:rPr lang="en-US" altLang="zh-CN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</a:t>
            </a: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用刀杀</a:t>
            </a: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142343" name="文本框 142342"/>
          <p:cNvSpPr txBox="1"/>
          <p:nvPr/>
        </p:nvSpPr>
        <p:spPr>
          <a:xfrm>
            <a:off x="5148263" y="1700213"/>
            <a:ext cx="2376488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洞：打洞</a:t>
            </a: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4" name="文本框 142343"/>
          <p:cNvSpPr txBox="1"/>
          <p:nvPr/>
        </p:nvSpPr>
        <p:spPr>
          <a:xfrm>
            <a:off x="5148263" y="2492375"/>
            <a:ext cx="2376488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水：游水</a:t>
            </a: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5" name="文本框 142344"/>
          <p:cNvSpPr txBox="1"/>
          <p:nvPr/>
        </p:nvSpPr>
        <p:spPr>
          <a:xfrm>
            <a:off x="5148263" y="3284538"/>
            <a:ext cx="2376488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芽：发芽</a:t>
            </a: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6" name="矩形 142345"/>
          <p:cNvSpPr/>
          <p:nvPr/>
        </p:nvSpPr>
        <p:spPr>
          <a:xfrm>
            <a:off x="5148263" y="4941888"/>
            <a:ext cx="2376488" cy="711200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 fontAlgn="base"/>
            <a:r>
              <a:rPr lang="zh-CN" altLang="en-US" sz="40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墓：修墓</a:t>
            </a:r>
            <a:endParaRPr lang="zh-CN" altLang="en-US" sz="4000" b="1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2347" name="矩形 142346"/>
          <p:cNvSpPr/>
          <p:nvPr/>
        </p:nvSpPr>
        <p:spPr>
          <a:xfrm>
            <a:off x="323850" y="5853113"/>
            <a:ext cx="8569325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方正卡通简体" pitchFamily="65" charset="-122"/>
              </a:rPr>
              <a:t>夫五人之死，去今之墓而葬焉，其为时止十有一月尔：这五人的死，离现在修墓来埋葬他们，为时也只有十一个月罢了。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animBg="1"/>
      <p:bldP spid="142341" grpId="0" animBg="1"/>
      <p:bldP spid="142342" grpId="0" animBg="1"/>
      <p:bldP spid="142343" grpId="0" animBg="1"/>
      <p:bldP spid="142344" grpId="0" animBg="1"/>
      <p:bldP spid="142345" grpId="0" animBg="1"/>
      <p:bldP spid="142346" grpId="0" animBg="1"/>
      <p:bldP spid="1423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8089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文本框 80898"/>
          <p:cNvSpPr txBox="1"/>
          <p:nvPr/>
        </p:nvSpPr>
        <p:spPr>
          <a:xfrm>
            <a:off x="395288" y="404813"/>
            <a:ext cx="8424862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名词活用为动词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</a:rPr>
              <a:t>⑴</a:t>
            </a:r>
            <a:r>
              <a:rPr lang="zh-CN" altLang="en-US" sz="4000" b="1" dirty="0">
                <a:latin typeface="宋体" panose="02010600030101010101" pitchFamily="2" charset="-122"/>
              </a:rPr>
              <a:t>假舟楫者非能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水</a:t>
            </a:r>
            <a:r>
              <a:rPr lang="zh-CN" altLang="en-US" sz="4000" b="1" dirty="0">
                <a:latin typeface="宋体" panose="02010600030101010101" pitchFamily="2" charset="-122"/>
              </a:rPr>
              <a:t>也，而绝江河。</a:t>
            </a: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（水：游水）</a:t>
            </a:r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劝学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⑹</a:t>
            </a:r>
            <a:r>
              <a:rPr lang="zh-CN" altLang="en-US" sz="4000" b="1" dirty="0">
                <a:latin typeface="Times New Roman" panose="02020603050405020304" pitchFamily="18" charset="0"/>
              </a:rPr>
              <a:t>左右欲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刃</a:t>
            </a:r>
            <a:r>
              <a:rPr lang="zh-CN" altLang="en-US" sz="4000" b="1" dirty="0">
                <a:latin typeface="Times New Roman" panose="02020603050405020304" pitchFamily="18" charset="0"/>
              </a:rPr>
              <a:t>相如。</a:t>
            </a: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Times New Roman" panose="02020603050405020304" pitchFamily="18" charset="0"/>
              </a:rPr>
              <a:t>（刃：用刀杀）</a:t>
            </a:r>
            <a:r>
              <a:rPr lang="zh-CN" altLang="en-US" b="1" dirty="0"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</a:rPr>
              <a:t>廉颇蔺相如列传</a:t>
            </a:r>
            <a:r>
              <a:rPr lang="en-US" altLang="zh-CN" sz="3200" b="1" dirty="0">
                <a:latin typeface="Times New Roman" panose="02020603050405020304" pitchFamily="18" charset="0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323850" y="4941888"/>
            <a:ext cx="8496300" cy="149542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规律一：能愿动词后面的名词活用为动词。 </a:t>
            </a:r>
            <a:endParaRPr lang="zh-CN" altLang="en-US" sz="4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192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81922"/>
          <p:cNvSpPr txBox="1"/>
          <p:nvPr/>
        </p:nvSpPr>
        <p:spPr>
          <a:xfrm>
            <a:off x="503238" y="1098550"/>
            <a:ext cx="8135937" cy="2757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4000" b="1" dirty="0">
                <a:latin typeface="Tahoma" panose="020B0604030504040204" pitchFamily="34" charset="0"/>
              </a:rPr>
              <a:t>徐庶见先主，先主器之。</a:t>
            </a:r>
          </a:p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器</a:t>
            </a:r>
            <a:r>
              <a:rPr lang="en-US" altLang="zh-CN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名词活用动词，器重。徐庶见到刘备后，刘备十分器重徐庶。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4000" b="1" dirty="0">
                <a:latin typeface="Tahoma" panose="020B0604030504040204" pitchFamily="34" charset="0"/>
              </a:rPr>
              <a:t>驴不胜怒，蹄之。</a:t>
            </a:r>
          </a:p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蹄：用脚踢它。</a:t>
            </a:r>
            <a:endParaRPr lang="zh-CN" altLang="en-US" sz="24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1924" name="文本框 81923"/>
          <p:cNvSpPr txBox="1"/>
          <p:nvPr/>
        </p:nvSpPr>
        <p:spPr>
          <a:xfrm>
            <a:off x="395288" y="4365625"/>
            <a:ext cx="8208962" cy="19208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规律二：代词前面的名词活用为动词。因为代词不受名词修饰</a:t>
            </a: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且这个名词与代词构成的是动宾关系！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82945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7" name="文本框 82946"/>
          <p:cNvSpPr txBox="1"/>
          <p:nvPr/>
        </p:nvSpPr>
        <p:spPr>
          <a:xfrm>
            <a:off x="684213" y="333375"/>
            <a:ext cx="80645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⑻</a:t>
            </a:r>
            <a:r>
              <a:rPr lang="zh-CN" altLang="en-US" sz="4000" b="1" dirty="0">
                <a:latin typeface="Times New Roman" panose="02020603050405020304" pitchFamily="18" charset="0"/>
              </a:rPr>
              <a:t>子孙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帝王</a:t>
            </a:r>
            <a:r>
              <a:rPr lang="zh-CN" altLang="en-US" sz="4000" b="1" dirty="0">
                <a:latin typeface="Times New Roman" panose="02020603050405020304" pitchFamily="18" charset="0"/>
              </a:rPr>
              <a:t>万世之业也</a:t>
            </a:r>
          </a:p>
          <a:p>
            <a:pPr>
              <a:lnSpc>
                <a:spcPct val="105000"/>
              </a:lnSpc>
            </a:pPr>
            <a:r>
              <a:rPr lang="zh-CN" altLang="en-US" sz="4000" b="1" dirty="0">
                <a:latin typeface="Times New Roman" panose="02020603050405020304" pitchFamily="18" charset="0"/>
              </a:rPr>
              <a:t>（帝王：称帝称王）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</a:rPr>
              <a:t>过秦论</a:t>
            </a:r>
            <a:r>
              <a:rPr lang="en-US" altLang="zh-CN" sz="2800" b="1" dirty="0"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</a:p>
          <a:p>
            <a:pPr>
              <a:lnSpc>
                <a:spcPct val="105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⑾</a:t>
            </a:r>
            <a:r>
              <a:rPr lang="zh-CN" altLang="en-US" sz="4000" b="1" dirty="0">
                <a:latin typeface="Times New Roman" panose="02020603050405020304" pitchFamily="18" charset="0"/>
              </a:rPr>
              <a:t>吾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sz="4000" b="1" dirty="0">
                <a:latin typeface="Times New Roman" panose="02020603050405020304" pitchFamily="18" charset="0"/>
              </a:rPr>
              <a:t>道也</a:t>
            </a:r>
          </a:p>
          <a:p>
            <a:pPr>
              <a:lnSpc>
                <a:spcPct val="105000"/>
              </a:lnSpc>
            </a:pPr>
            <a:r>
              <a:rPr lang="zh-CN" altLang="en-US" sz="4000" b="1" dirty="0">
                <a:latin typeface="Times New Roman" panose="02020603050405020304" pitchFamily="18" charset="0"/>
              </a:rPr>
              <a:t>（师：学习）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</a:rPr>
              <a:t>师说</a:t>
            </a:r>
            <a:r>
              <a:rPr lang="en-US" altLang="zh-CN" sz="2800" b="1" dirty="0"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82948" name="文本框 82947"/>
          <p:cNvSpPr txBox="1"/>
          <p:nvPr/>
        </p:nvSpPr>
        <p:spPr>
          <a:xfrm>
            <a:off x="611188" y="3573463"/>
            <a:ext cx="8135937" cy="20113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规律三：名词与名词连用，如果二者是主谓关系、动宾关系，那么其中必有一个名词活用为动词。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83969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83970"/>
          <p:cNvSpPr txBox="1"/>
          <p:nvPr/>
        </p:nvSpPr>
        <p:spPr>
          <a:xfrm>
            <a:off x="611188" y="1025525"/>
            <a:ext cx="792162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4000" b="1" dirty="0">
                <a:latin typeface="宋体" panose="02010600030101010101" pitchFamily="2" charset="-122"/>
              </a:rPr>
              <a:t>⑽</a:t>
            </a:r>
            <a:r>
              <a:rPr lang="zh-CN" altLang="en-US" sz="4000" b="1" dirty="0">
                <a:latin typeface="宋体" panose="02010600030101010101" pitchFamily="2" charset="-122"/>
              </a:rPr>
              <a:t>范增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数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目</a:t>
            </a:r>
            <a:r>
              <a:rPr lang="zh-CN" altLang="en-US" sz="4000" b="1" dirty="0">
                <a:latin typeface="宋体" panose="02010600030101010101" pitchFamily="2" charset="-122"/>
              </a:rPr>
              <a:t>项王。</a:t>
            </a:r>
          </a:p>
          <a:p>
            <a:pPr>
              <a:lnSpc>
                <a:spcPct val="115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（目：使眼色）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鸿门宴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5000"/>
              </a:lnSpc>
              <a:spcBef>
                <a:spcPct val="25000"/>
              </a:spcBef>
            </a:pPr>
            <a:r>
              <a:rPr lang="en-US" altLang="zh-CN" sz="4000" b="1" dirty="0">
                <a:latin typeface="宋体" panose="02010600030101010101" pitchFamily="2" charset="-122"/>
              </a:rPr>
              <a:t>⒅</a:t>
            </a:r>
            <a:r>
              <a:rPr lang="zh-CN" altLang="en-US" sz="4000" b="1" dirty="0">
                <a:latin typeface="宋体" panose="02010600030101010101" pitchFamily="2" charset="-122"/>
              </a:rPr>
              <a:t>然而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不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王</a:t>
            </a:r>
            <a:r>
              <a:rPr lang="zh-CN" altLang="en-US" sz="4000" b="1" dirty="0">
                <a:latin typeface="宋体" panose="02010600030101010101" pitchFamily="2" charset="-122"/>
              </a:rPr>
              <a:t>者，未之有也。</a:t>
            </a:r>
          </a:p>
          <a:p>
            <a:pPr>
              <a:lnSpc>
                <a:spcPct val="115000"/>
              </a:lnSpc>
              <a:spcBef>
                <a:spcPct val="25000"/>
              </a:spcBef>
            </a:pPr>
            <a:r>
              <a:rPr lang="zh-CN" altLang="en-US" sz="4000" b="1" dirty="0">
                <a:latin typeface="宋体" panose="02010600030101010101" pitchFamily="2" charset="-122"/>
              </a:rPr>
              <a:t>（王：称王）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齐桓晋文之事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83972" name="文本框 83971"/>
          <p:cNvSpPr txBox="1"/>
          <p:nvPr/>
        </p:nvSpPr>
        <p:spPr>
          <a:xfrm>
            <a:off x="539750" y="4437063"/>
            <a:ext cx="8064500" cy="13112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规律四：副词特别是否定副词后面的名词活用为动词。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xfrm>
            <a:off x="611188" y="836613"/>
            <a:ext cx="7772400" cy="1143000"/>
          </a:xfrm>
          <a:ln/>
        </p:spPr>
        <p:txBody>
          <a:bodyPr anchor="ctr"/>
          <a:lstStyle/>
          <a:p>
            <a:r>
              <a:rPr lang="zh-CN" altLang="en-US" b="1" i="0" dirty="0">
                <a:solidFill>
                  <a:schemeClr val="tx1"/>
                </a:solidFill>
              </a:rPr>
              <a:t>名词活用作动词规律小结：</a:t>
            </a:r>
            <a:endParaRPr lang="zh-CN" altLang="en-US" b="1" i="0">
              <a:solidFill>
                <a:schemeClr val="tx1"/>
              </a:solidFill>
            </a:endParaRPr>
          </a:p>
        </p:txBody>
      </p:sp>
      <p:sp>
        <p:nvSpPr>
          <p:cNvPr id="84995" name="内容占位符 84994"/>
          <p:cNvSpPr>
            <a:spLocks noGrp="1"/>
          </p:cNvSpPr>
          <p:nvPr>
            <p:ph idx="1"/>
          </p:nvPr>
        </p:nvSpPr>
        <p:spPr>
          <a:xfrm>
            <a:off x="468313" y="2060575"/>
            <a:ext cx="5113337" cy="3914775"/>
          </a:xfrm>
          <a:ln w="85725">
            <a:solidFill>
              <a:srgbClr val="800000"/>
            </a:solidFill>
            <a:miter/>
          </a:ln>
        </p:spPr>
        <p:txBody>
          <a:bodyPr anchor="t"/>
          <a:lstStyle/>
          <a:p>
            <a:r>
              <a:rPr lang="zh-CN" altLang="en-US" sz="3600" b="1" dirty="0"/>
              <a:t>能愿动词后的名词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代词前的</a:t>
            </a:r>
            <a:r>
              <a:rPr lang="zh-CN" altLang="en-US" sz="3600" b="1" dirty="0"/>
              <a:t>名词</a:t>
            </a:r>
          </a:p>
          <a:p>
            <a:r>
              <a:rPr lang="zh-CN" altLang="en-US" sz="3600" b="1" dirty="0"/>
              <a:t>名词后的名词</a:t>
            </a:r>
          </a:p>
          <a:p>
            <a:r>
              <a:rPr lang="zh-CN" altLang="en-US" sz="3600" b="1" dirty="0"/>
              <a:t>副词后的名词</a:t>
            </a:r>
          </a:p>
          <a:p>
            <a:r>
              <a:rPr lang="zh-CN" altLang="en-US" sz="3600" b="1" dirty="0"/>
              <a:t>所字结构后的名词</a:t>
            </a:r>
          </a:p>
          <a:p>
            <a:r>
              <a:rPr lang="zh-CN" altLang="en-US" sz="3600" b="1" dirty="0"/>
              <a:t>而前后的名词</a:t>
            </a:r>
            <a:endParaRPr lang="zh-CN" altLang="en-US" sz="3600" b="1"/>
          </a:p>
        </p:txBody>
      </p:sp>
      <p:sp>
        <p:nvSpPr>
          <p:cNvPr id="84996" name="文本框 84995"/>
          <p:cNvSpPr txBox="1"/>
          <p:nvPr/>
        </p:nvSpPr>
        <p:spPr>
          <a:xfrm>
            <a:off x="6553200" y="2420938"/>
            <a:ext cx="2411413" cy="2363787"/>
          </a:xfrm>
          <a:prstGeom prst="rect">
            <a:avLst/>
          </a:prstGeom>
          <a:noFill/>
          <a:ln w="7620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往往</a:t>
            </a:r>
            <a:r>
              <a:rPr lang="zh-CN" altLang="en-US" sz="4800" b="1" dirty="0">
                <a:latin typeface="Arial" panose="020B0604020202020204" pitchFamily="34" charset="0"/>
              </a:rPr>
              <a:t>活用为动词</a:t>
            </a:r>
            <a:endParaRPr lang="zh-CN" altLang="en-US" sz="4800" b="1">
              <a:latin typeface="Arial" panose="020B0604020202020204" pitchFamily="34" charset="0"/>
            </a:endParaRPr>
          </a:p>
        </p:txBody>
      </p:sp>
      <p:sp>
        <p:nvSpPr>
          <p:cNvPr id="84997" name="燕尾形箭头 84996"/>
          <p:cNvSpPr/>
          <p:nvPr/>
        </p:nvSpPr>
        <p:spPr>
          <a:xfrm>
            <a:off x="5257800" y="3200400"/>
            <a:ext cx="1219200" cy="1447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46433"/>
          <p:cNvSpPr>
            <a:spLocks noGrp="1"/>
          </p:cNvSpPr>
          <p:nvPr>
            <p:ph type="title"/>
          </p:nvPr>
        </p:nvSpPr>
        <p:spPr>
          <a:xfrm>
            <a:off x="827088" y="0"/>
            <a:ext cx="7772400" cy="1143000"/>
          </a:xfrm>
          <a:ln/>
        </p:spPr>
        <p:txBody>
          <a:bodyPr anchor="ctr"/>
          <a:lstStyle/>
          <a:p>
            <a:r>
              <a:rPr lang="zh-CN" altLang="en-US" b="1" i="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找一找：名词用作动词</a:t>
            </a:r>
          </a:p>
        </p:txBody>
      </p:sp>
      <p:sp>
        <p:nvSpPr>
          <p:cNvPr id="146435" name="内容占位符 146434"/>
          <p:cNvSpPr>
            <a:spLocks noGrp="1"/>
          </p:cNvSpPr>
          <p:nvPr>
            <p:ph sz="half" idx="1"/>
          </p:nvPr>
        </p:nvSpPr>
        <p:spPr>
          <a:xfrm>
            <a:off x="468313" y="1052513"/>
            <a:ext cx="5399087" cy="5616575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①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籍吏民，封府库  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籍：登记</a:t>
            </a: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②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沛公欲王关中  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王：统治</a:t>
            </a:r>
            <a:endParaRPr lang="zh-CN" altLang="en-US" sz="2800" b="1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④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买五人之头而函之。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函： 用匣子装</a:t>
            </a: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⑤</a:t>
            </a:r>
            <a:r>
              <a:rPr lang="zh-CN" altLang="en-US" sz="2800" b="1" dirty="0"/>
              <a:t>若士必怒，伏尸二人，流血五步，天下缟素，今日是也。</a:t>
            </a:r>
            <a:endParaRPr lang="zh-CN" altLang="en-US" sz="2800" b="1" dirty="0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 缟素：穿孝服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3333FF"/>
                </a:solidFill>
                <a:ea typeface="方正卡通简体" pitchFamily="65" charset="-122"/>
              </a:rPr>
              <a:t>所以士人要发怒，两具尸首就要倒下，五步之内鲜血四溅，天下人穿白戴孝，今天就要这样了。</a:t>
            </a:r>
            <a:r>
              <a:rPr lang="en-US" altLang="zh-CN" sz="2800" b="1" dirty="0">
                <a:solidFill>
                  <a:srgbClr val="3333FF"/>
                </a:solidFill>
                <a:ea typeface="方正卡通简体" pitchFamily="65" charset="-122"/>
              </a:rPr>
              <a:t>《</a:t>
            </a:r>
            <a:r>
              <a:rPr lang="zh-CN" altLang="en-US" sz="2800" b="1" dirty="0">
                <a:solidFill>
                  <a:srgbClr val="3333FF"/>
                </a:solidFill>
                <a:ea typeface="方正卡通简体" pitchFamily="65" charset="-122"/>
              </a:rPr>
              <a:t>战国策</a:t>
            </a: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方正卡通简体" pitchFamily="65" charset="-122"/>
              </a:rPr>
              <a:t>·</a:t>
            </a:r>
            <a:r>
              <a:rPr lang="zh-CN" altLang="en-US" sz="2800" b="1" dirty="0">
                <a:solidFill>
                  <a:srgbClr val="3333FF"/>
                </a:solidFill>
                <a:ea typeface="方正卡通简体" pitchFamily="65" charset="-122"/>
              </a:rPr>
              <a:t>魏策四</a:t>
            </a:r>
            <a:r>
              <a:rPr lang="en-US" altLang="zh-CN" sz="2800" b="1">
                <a:solidFill>
                  <a:srgbClr val="3333FF"/>
                </a:solidFill>
                <a:ea typeface="方正卡通简体" pitchFamily="65" charset="-122"/>
              </a:rPr>
              <a:t>》</a:t>
            </a:r>
          </a:p>
        </p:txBody>
      </p:sp>
      <p:sp>
        <p:nvSpPr>
          <p:cNvPr id="146436" name="内容占位符 146435"/>
          <p:cNvSpPr>
            <a:spLocks noGrp="1"/>
          </p:cNvSpPr>
          <p:nvPr>
            <p:ph sz="half" idx="2"/>
          </p:nvPr>
        </p:nvSpPr>
        <p:spPr>
          <a:xfrm>
            <a:off x="6046788" y="1268413"/>
            <a:ext cx="3097212" cy="4895850"/>
          </a:xfrm>
          <a:ln/>
        </p:spPr>
        <p:txBody>
          <a:bodyPr anchor="t"/>
          <a:lstStyle/>
          <a:p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⑥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大楚兴，陈胜王  </a:t>
            </a:r>
          </a:p>
          <a:p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 王：称王</a:t>
            </a:r>
          </a:p>
          <a:p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假舟楫者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非能水也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而绝江河  </a:t>
            </a:r>
          </a:p>
          <a:p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水：游泳</a:t>
            </a:r>
          </a:p>
          <a:p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⑧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质于秦。  </a:t>
            </a:r>
          </a:p>
          <a:p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 质： 做人质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6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6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6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6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6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46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46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  <p:bldP spid="14643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文本占位符 163841"/>
          <p:cNvSpPr>
            <a:spLocks noGrp="1"/>
          </p:cNvSpPr>
          <p:nvPr>
            <p:ph idx="1"/>
          </p:nvPr>
        </p:nvSpPr>
        <p:spPr>
          <a:xfrm>
            <a:off x="468313" y="1674813"/>
            <a:ext cx="7991475" cy="5183188"/>
          </a:xfrm>
        </p:spPr>
        <p:txBody>
          <a:bodyPr/>
          <a:lstStyle/>
          <a:p>
            <a:pPr fontAlgn="base">
              <a:lnSpc>
                <a:spcPct val="90000"/>
              </a:lnSpc>
              <a:buNone/>
            </a:pP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     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谓语所表示的动作不是主语发出的，而是宾语发出的。翻译为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“使（宾） </a:t>
            </a:r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……”</a:t>
            </a:r>
            <a:r>
              <a: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“兼语式”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。</a:t>
            </a:r>
          </a:p>
          <a:p>
            <a:pPr fontAlgn="base">
              <a:lnSpc>
                <a:spcPct val="90000"/>
              </a:lnSpc>
              <a:buNone/>
            </a:pPr>
            <a:r>
              <a:rPr lang="zh-CN" altLang="en-US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例如：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外连横而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斗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诸侯</a:t>
            </a:r>
          </a:p>
        </p:txBody>
      </p:sp>
      <p:sp>
        <p:nvSpPr>
          <p:cNvPr id="163843" name="文本框 163842"/>
          <p:cNvSpPr txBox="1"/>
          <p:nvPr/>
        </p:nvSpPr>
        <p:spPr>
          <a:xfrm>
            <a:off x="1835150" y="476250"/>
            <a:ext cx="54737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使动用法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3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 animBg="1"/>
      <p:bldP spid="1638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2"/>
          <p:cNvSpPr txBox="1"/>
          <p:nvPr/>
        </p:nvSpPr>
        <p:spPr>
          <a:xfrm>
            <a:off x="179388" y="188913"/>
            <a:ext cx="8785225" cy="642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rPr>
              <a:t>【古文今译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rPr>
              <a:t>】</a:t>
            </a:r>
          </a:p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rPr>
              <a:t>       有个打柴的人，在山里走着走着遇到了一只老虎，他就躲到一个石洞里，老虎也跟着他进了洞。石洞本来幽深而曲折，打柴人辗转向里走，洞渐渐地容不下老虎了，可是老虎一心想吃了打柴的人，就拼力强行向里走。打柴人十分为难，他看到旁边一个小洞，仅能容下一人，就象蛇一样爬了进去，没想到曲曲折折地爬了几步，忽然看到光亮，最终，他反而走出山洞。打柴人就用力搬来几块石头，堵住老虎的退路，在两个洞口架柴堆来烧老虎，老虎被烟火熏烧，怒吼声震动山谷，不到一顿饭工夫，就死了。这件事也可做为当止不止者的警戒啊。</a:t>
            </a:r>
          </a:p>
        </p:txBody>
      </p:sp>
    </p:spTree>
  </p:cSld>
  <p:clrMapOvr>
    <a:masterClrMapping/>
  </p:clrMapOvr>
  <p:transition>
    <p:cover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标题 171009"/>
          <p:cNvSpPr>
            <a:spLocks noGrp="1"/>
          </p:cNvSpPr>
          <p:nvPr>
            <p:ph type="title"/>
          </p:nvPr>
        </p:nvSpPr>
        <p:spPr>
          <a:xfrm>
            <a:off x="395288" y="44450"/>
            <a:ext cx="8229600" cy="609600"/>
          </a:xfrm>
          <a:ln/>
        </p:spPr>
        <p:txBody>
          <a:bodyPr anchor="ctr"/>
          <a:lstStyle/>
          <a:p>
            <a:r>
              <a:rPr lang="zh-CN" altLang="en-US" sz="6000" b="1" dirty="0">
                <a:solidFill>
                  <a:srgbClr val="FF9900"/>
                </a:solidFill>
                <a:ea typeface="隶书" pitchFamily="49" charset="-122"/>
              </a:rPr>
              <a:t>名词</a:t>
            </a:r>
            <a:r>
              <a:rPr lang="zh-CN" altLang="en-US" sz="6000" b="1">
                <a:solidFill>
                  <a:srgbClr val="FF9900"/>
                </a:solidFill>
                <a:ea typeface="隶书" pitchFamily="49" charset="-122"/>
              </a:rPr>
              <a:t>的使动用法</a:t>
            </a:r>
          </a:p>
        </p:txBody>
      </p:sp>
      <p:sp>
        <p:nvSpPr>
          <p:cNvPr id="171011" name="文本占位符 171010"/>
          <p:cNvSpPr>
            <a:spLocks noGrp="1"/>
          </p:cNvSpPr>
          <p:nvPr>
            <p:ph idx="1"/>
          </p:nvPr>
        </p:nvSpPr>
        <p:spPr>
          <a:xfrm>
            <a:off x="228600" y="260350"/>
            <a:ext cx="8915400" cy="3960813"/>
          </a:xfrm>
        </p:spPr>
        <p:txBody>
          <a:bodyPr/>
          <a:lstStyle/>
          <a:p>
            <a:pPr fontAlgn="base">
              <a:lnSpc>
                <a:spcPct val="80000"/>
              </a:lnSpc>
              <a:buNone/>
            </a:pPr>
            <a:endParaRPr lang="en-US" altLang="zh-CN" b="1" strike="noStrike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汗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牛塞屋，富贵家之书。（使</a:t>
            </a: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流汗）</a:t>
            </a:r>
            <a:endParaRPr lang="zh-CN" altLang="en-US" b="1" strike="noStrike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en-US" altLang="zh-CN" b="1" strike="noStrike" noProof="1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b="1" strike="noStrike" noProof="1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族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秦者，秦也，非天下也。（使</a:t>
            </a: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隶书" pitchFamily="49" charset="-122"/>
              </a:rPr>
              <a:t>……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灭亡）</a:t>
            </a:r>
            <a:endParaRPr lang="zh-CN" altLang="en-US" b="1" strike="noStrike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rtl="1" fontAlgn="base">
              <a:lnSpc>
                <a:spcPct val="80000"/>
              </a:lnSpc>
              <a:buNone/>
            </a:pP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、先生之恩，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生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死而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肉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骨也。</a:t>
            </a: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中山狼传</a:t>
            </a:r>
            <a:r>
              <a:rPr lang="en-US" altLang="zh-CN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</a:p>
          <a:p>
            <a:pPr fontAlgn="base">
              <a:lnSpc>
                <a:spcPct val="80000"/>
              </a:lnSpc>
              <a:buNone/>
            </a:pPr>
            <a:r>
              <a:rPr lang="en-US" altLang="zh-CN" b="1" strike="noStrike" noProof="1">
                <a:solidFill>
                  <a:srgbClr val="CCFF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     </a:t>
            </a:r>
          </a:p>
        </p:txBody>
      </p:sp>
      <p:sp>
        <p:nvSpPr>
          <p:cNvPr id="171012" name="文本框 171011"/>
          <p:cNvSpPr txBox="1"/>
          <p:nvPr/>
        </p:nvSpPr>
        <p:spPr>
          <a:xfrm>
            <a:off x="323850" y="3081338"/>
            <a:ext cx="8640763" cy="923925"/>
          </a:xfrm>
          <a:prstGeom prst="rect">
            <a:avLst/>
          </a:prstGeom>
          <a:solidFill>
            <a:srgbClr val="00008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翻</a:t>
            </a: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译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 </a:t>
            </a:r>
            <a:r>
              <a:rPr lang="zh-CN" altLang="en-US" sz="54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“使（宾） </a:t>
            </a:r>
            <a:r>
              <a:rPr lang="en-US" altLang="zh-CN" sz="54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……</a:t>
            </a:r>
            <a:r>
              <a:rPr lang="en-US" altLang="zh-CN" sz="54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”</a:t>
            </a:r>
            <a:endParaRPr lang="en-US" altLang="zh-CN" sz="54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1013" name="文本框 171012"/>
          <p:cNvSpPr txBox="1"/>
          <p:nvPr/>
        </p:nvSpPr>
        <p:spPr>
          <a:xfrm>
            <a:off x="611188" y="4221163"/>
            <a:ext cx="7921625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沛公欲</a:t>
            </a:r>
            <a:r>
              <a:rPr lang="zh-CN" altLang="x-none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王</a:t>
            </a:r>
            <a:r>
              <a:rPr lang="zh-CN" altLang="x-none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关中</a:t>
            </a:r>
            <a:endParaRPr lang="zh-CN" altLang="x-none" sz="44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先破秦入咸阳者</a:t>
            </a:r>
            <a:r>
              <a:rPr lang="en-US" altLang="x-none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王</a:t>
            </a:r>
            <a:r>
              <a:rPr lang="en-US" altLang="x-none" sz="4400" b="1" u="sng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之</a:t>
            </a:r>
            <a:endParaRPr lang="zh-CN" altLang="x-none" sz="4400" b="1" u="sng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1014" name="文本框 171013"/>
          <p:cNvSpPr txBox="1"/>
          <p:nvPr/>
        </p:nvSpPr>
        <p:spPr>
          <a:xfrm>
            <a:off x="4787900" y="4221163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  (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称王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名作动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)</a:t>
            </a:r>
            <a:endParaRPr lang="en-US" altLang="zh-CN" sz="3600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5724525" y="5229225"/>
            <a:ext cx="3673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(</a:t>
            </a: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使</a:t>
            </a:r>
            <a:r>
              <a:rPr lang="en-US" altLang="zh-CN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……</a:t>
            </a: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称王</a:t>
            </a:r>
            <a:r>
              <a:rPr lang="en-US" altLang="zh-CN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)</a:t>
            </a:r>
            <a:endParaRPr lang="en-US" altLang="zh-CN" sz="4400" b="1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1016" name="左大括号 171015"/>
          <p:cNvSpPr/>
          <p:nvPr/>
        </p:nvSpPr>
        <p:spPr>
          <a:xfrm>
            <a:off x="468313" y="4652963"/>
            <a:ext cx="215900" cy="1223962"/>
          </a:xfrm>
          <a:prstGeom prst="leftBrace">
            <a:avLst>
              <a:gd name="adj1" fmla="val 47216"/>
              <a:gd name="adj2" fmla="val 50000"/>
            </a:avLst>
          </a:prstGeom>
          <a:noFill/>
          <a:ln w="857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  <p:bldP spid="171011" grpId="0" build="p"/>
      <p:bldP spid="171012" grpId="0" animBg="1"/>
      <p:bldP spid="171013" grpId="0"/>
      <p:bldP spid="171014" grpId="0"/>
      <p:bldP spid="1710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文本占位符 167937"/>
          <p:cNvSpPr>
            <a:spLocks noGrp="1"/>
          </p:cNvSpPr>
          <p:nvPr>
            <p:ph idx="1"/>
          </p:nvPr>
        </p:nvSpPr>
        <p:spPr>
          <a:xfrm>
            <a:off x="0" y="4768850"/>
            <a:ext cx="8640763" cy="2089150"/>
          </a:xfrm>
        </p:spPr>
        <p:txBody>
          <a:bodyPr/>
          <a:lstStyle/>
          <a:p>
            <a:pPr fontAlgn="base">
              <a:buNone/>
            </a:pPr>
            <a:r>
              <a:rPr lang="en-US" altLang="zh-CN" sz="4400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翻译：以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（宾）</a:t>
            </a:r>
            <a:r>
              <a:rPr lang="zh-CN" altLang="en-US" sz="4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为</a:t>
            </a:r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……</a:t>
            </a:r>
            <a:endParaRPr lang="en-US" altLang="zh-CN" sz="4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fontAlgn="base">
              <a:buNone/>
            </a:pPr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     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认为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（宾）</a:t>
            </a:r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……</a:t>
            </a:r>
            <a:endParaRPr lang="en-US" altLang="zh-CN" sz="36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7939" name="文本框 167938"/>
          <p:cNvSpPr txBox="1"/>
          <p:nvPr/>
        </p:nvSpPr>
        <p:spPr>
          <a:xfrm>
            <a:off x="1905000" y="0"/>
            <a:ext cx="59753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    </a:t>
            </a:r>
            <a:r>
              <a:rPr lang="zh-CN" altLang="en-US" sz="54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意</a:t>
            </a:r>
            <a:r>
              <a:rPr lang="zh-CN" altLang="en-US" sz="54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动用法</a:t>
            </a:r>
            <a:endParaRPr lang="zh-CN" altLang="en-US" sz="5400" b="1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5843" name="文本框 167939"/>
          <p:cNvSpPr txBox="1"/>
          <p:nvPr/>
        </p:nvSpPr>
        <p:spPr>
          <a:xfrm>
            <a:off x="323850" y="1196975"/>
            <a:ext cx="8243888" cy="2924175"/>
          </a:xfrm>
          <a:prstGeom prst="rect">
            <a:avLst/>
          </a:prstGeom>
          <a:noFill/>
          <a:ln w="85725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意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动就是形容词、名词带宾语，活用作有 “认为”  “以为” 意义的动词 ，</a:t>
            </a:r>
            <a:r>
              <a:rPr lang="zh-CN" altLang="en-US" sz="3600" b="1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表示 “（主语）认为（宾语）怎样” 或“（主语）把（宾语）当作什么”。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标题 166913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  <a:ln/>
        </p:spPr>
        <p:txBody>
          <a:bodyPr anchor="ctr"/>
          <a:lstStyle/>
          <a:p>
            <a:r>
              <a:rPr lang="zh-CN" altLang="en-US" sz="5400" b="1" dirty="0">
                <a:solidFill>
                  <a:srgbClr val="0000CC"/>
                </a:solidFill>
                <a:ea typeface="隶书" pitchFamily="49" charset="-122"/>
              </a:rPr>
              <a:t>名词</a:t>
            </a:r>
            <a:r>
              <a:rPr lang="zh-CN" altLang="en-US" sz="5400" b="1">
                <a:solidFill>
                  <a:srgbClr val="0000CC"/>
                </a:solidFill>
                <a:ea typeface="隶书" pitchFamily="49" charset="-122"/>
              </a:rPr>
              <a:t>的意动用法</a:t>
            </a:r>
          </a:p>
        </p:txBody>
      </p:sp>
      <p:sp>
        <p:nvSpPr>
          <p:cNvPr id="166915" name="文本占位符 166914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3744913"/>
          </a:xfrm>
        </p:spPr>
        <p:txBody>
          <a:bodyPr/>
          <a:lstStyle/>
          <a:p>
            <a:pPr fontAlgn="base">
              <a:buNone/>
            </a:pPr>
            <a:r>
              <a:rPr lang="en-US" altLang="zh-CN" sz="4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4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表示主语把宾语当作某种人或事物</a:t>
            </a:r>
          </a:p>
          <a:p>
            <a:pPr fontAlgn="base">
              <a:buNone/>
            </a:pP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孔子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师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郯子、苌弘、师襄、老聃</a:t>
            </a:r>
            <a:endParaRPr lang="zh-CN" altLang="en-US" sz="4000" b="1" strike="noStrike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fontAlgn="base">
              <a:buNone/>
            </a:pP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侣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鱼虾而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友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麋鹿</a:t>
            </a:r>
          </a:p>
        </p:txBody>
      </p:sp>
      <p:sp>
        <p:nvSpPr>
          <p:cNvPr id="166916" name="文本框 166915"/>
          <p:cNvSpPr txBox="1"/>
          <p:nvPr/>
        </p:nvSpPr>
        <p:spPr>
          <a:xfrm>
            <a:off x="395288" y="3573463"/>
            <a:ext cx="8351838" cy="8350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翻译</a:t>
            </a:r>
            <a:r>
              <a:rPr lang="zh-CN" altLang="en-US" sz="4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“把（宾）当作</a:t>
            </a:r>
            <a:r>
              <a:rPr lang="en-US" altLang="zh-CN" sz="4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……</a:t>
            </a:r>
            <a:r>
              <a:rPr lang="en-US" altLang="zh-CN" sz="4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”</a:t>
            </a:r>
            <a:r>
              <a:rPr lang="en-US" altLang="zh-CN" sz="3200" b="1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         </a:t>
            </a:r>
            <a:endParaRPr lang="en-US" altLang="zh-CN" sz="3200" b="1" noProof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6917" name="文本框 166916"/>
          <p:cNvSpPr txBox="1"/>
          <p:nvPr/>
        </p:nvSpPr>
        <p:spPr>
          <a:xfrm>
            <a:off x="395288" y="5300663"/>
            <a:ext cx="7597775" cy="1081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强调：</a:t>
            </a:r>
            <a:endParaRPr lang="zh-CN" altLang="en-US" sz="36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先生之恩，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生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死而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肉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骨也</a:t>
            </a:r>
            <a:endParaRPr lang="zh-CN" altLang="en-US" sz="36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6918" name="文本框 166917"/>
          <p:cNvSpPr txBox="1"/>
          <p:nvPr/>
        </p:nvSpPr>
        <p:spPr>
          <a:xfrm>
            <a:off x="5638800" y="5734050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(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使</a:t>
            </a: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…</a:t>
            </a: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活）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 build="p"/>
      <p:bldP spid="166916" grpId="0" animBg="1"/>
      <p:bldP spid="166917" grpId="0"/>
      <p:bldP spid="1669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61793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5" name="文本框 161794"/>
          <p:cNvSpPr txBox="1"/>
          <p:nvPr/>
        </p:nvSpPr>
        <p:spPr>
          <a:xfrm>
            <a:off x="468313" y="301625"/>
            <a:ext cx="8497887" cy="3848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规律探寻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项王虽霸天下而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臣</a:t>
            </a:r>
            <a:r>
              <a:rPr lang="zh-CN" altLang="en-US" sz="3200" b="1" dirty="0">
                <a:latin typeface="宋体" panose="02010600030101010101" pitchFamily="2" charset="-122"/>
              </a:rPr>
              <a:t>诸侯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（臣：使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为臣）  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韩信拜将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吾从而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师</a:t>
            </a:r>
            <a:r>
              <a:rPr lang="zh-CN" altLang="en-US" sz="3200" b="1" dirty="0">
                <a:latin typeface="宋体" panose="02010600030101010101" pitchFamily="2" charset="-122"/>
              </a:rPr>
              <a:t>之。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（师：以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为老师）  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师说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邑人奇之，稍稍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宾客</a:t>
            </a:r>
            <a:r>
              <a:rPr lang="zh-CN" altLang="en-US" sz="3200" b="1" dirty="0">
                <a:latin typeface="宋体" panose="02010600030101010101" pitchFamily="2" charset="-122"/>
              </a:rPr>
              <a:t>其父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（宾客：以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为宾客）（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伤仲永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161796" name="文本框 161795"/>
          <p:cNvSpPr txBox="1"/>
          <p:nvPr/>
        </p:nvSpPr>
        <p:spPr>
          <a:xfrm>
            <a:off x="468313" y="5084763"/>
            <a:ext cx="8423275" cy="13112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规律：不能带宾语的名词带有宾语，常常活用为使动或意动词。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76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dirty="0"/>
          </a:p>
        </p:txBody>
      </p:sp>
      <p:sp>
        <p:nvSpPr>
          <p:cNvPr id="38915" name="文本占位符 17613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/>
          <p:nvPr/>
        </p:nvSpPr>
        <p:spPr>
          <a:xfrm>
            <a:off x="2771775" y="908050"/>
            <a:ext cx="6192838" cy="2236788"/>
          </a:xfrm>
          <a:prstGeom prst="rect">
            <a:avLst/>
          </a:prstGeom>
          <a:noFill/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昔齐人有欲金者，清旦衣冠而之市，适鬻（</a:t>
            </a:r>
            <a:r>
              <a:rPr lang="en-US" altLang="zh-CN" sz="2800" b="1" dirty="0" err="1">
                <a:latin typeface="楷体_GB2312" pitchFamily="49" charset="-122"/>
                <a:ea typeface="楷体_GB2312" pitchFamily="49" charset="-122"/>
              </a:rPr>
              <a:t>yù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）金者之所，因攫</a:t>
            </a:r>
            <a:r>
              <a:rPr lang="en-US" altLang="zh-CN" sz="2800" b="1" dirty="0" err="1">
                <a:latin typeface="楷体_GB2312" pitchFamily="49" charset="-122"/>
                <a:ea typeface="楷体_GB2312" pitchFamily="49" charset="-122"/>
              </a:rPr>
              <a:t>(jué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其金而去。吏捕得之。问曰：“人皆在焉，子攫人之金何？” 对曰：“取金之时，不见人，徒见金。”</a:t>
            </a:r>
          </a:p>
        </p:txBody>
      </p:sp>
      <p:sp>
        <p:nvSpPr>
          <p:cNvPr id="39938" name="Text Box 3"/>
          <p:cNvSpPr txBox="1"/>
          <p:nvPr/>
        </p:nvSpPr>
        <p:spPr>
          <a:xfrm>
            <a:off x="250825" y="117475"/>
            <a:ext cx="8289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方正剪纸简体" pitchFamily="65" charset="-122"/>
              </a:rPr>
              <a:t>逐字翻译下列句子？</a:t>
            </a:r>
          </a:p>
        </p:txBody>
      </p:sp>
      <p:pic>
        <p:nvPicPr>
          <p:cNvPr id="39939" name="Picture 4" descr="71080138270094187-f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313"/>
            <a:ext cx="2627313" cy="374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7" name="Text Box 4"/>
          <p:cNvSpPr txBox="1"/>
          <p:nvPr/>
        </p:nvSpPr>
        <p:spPr>
          <a:xfrm>
            <a:off x="2879725" y="3284538"/>
            <a:ext cx="60134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从前，齐国有一个想要金子的人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（有一天）清早，他穿好衣服戴好帽子就到市场去。他到出售金子的人住的地方，乘机拿了金子就离开了。差役把他逮住，当官的审问他：“人都在那里，你为什么还要拿金子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齐人回答说：“我拿金子的时候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没看见人，只看到了金子。”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75105"/>
          <p:cNvSpPr>
            <a:spLocks noGrp="1"/>
          </p:cNvSpPr>
          <p:nvPr>
            <p:ph type="title"/>
          </p:nvPr>
        </p:nvSpPr>
        <p:spPr>
          <a:xfrm>
            <a:off x="2124075" y="188913"/>
            <a:ext cx="5543550" cy="719137"/>
          </a:xfrm>
          <a:ln/>
        </p:spPr>
        <p:txBody>
          <a:bodyPr anchor="ctr"/>
          <a:lstStyle/>
          <a:p>
            <a:r>
              <a:rPr lang="zh-CN" altLang="en-US" sz="4000" i="0" dirty="0">
                <a:solidFill>
                  <a:srgbClr val="FF0000"/>
                </a:solidFill>
                <a:ea typeface="方正卡通简体" pitchFamily="65" charset="-122"/>
              </a:rPr>
              <a:t>回顾之前所学的内容</a:t>
            </a:r>
          </a:p>
        </p:txBody>
      </p:sp>
      <p:sp>
        <p:nvSpPr>
          <p:cNvPr id="175107" name="内容占位符 175106"/>
          <p:cNvSpPr>
            <a:spLocks noGrp="1"/>
          </p:cNvSpPr>
          <p:nvPr>
            <p:ph idx="1"/>
          </p:nvPr>
        </p:nvSpPr>
        <p:spPr>
          <a:xfrm>
            <a:off x="250825" y="836613"/>
            <a:ext cx="9074150" cy="6337300"/>
          </a:xfrm>
          <a:ln/>
        </p:spPr>
        <p:txBody>
          <a:bodyPr anchor="t"/>
          <a:lstStyle/>
          <a:p>
            <a:r>
              <a:rPr lang="zh-CN" altLang="en-US" sz="2800" b="1" dirty="0">
                <a:solidFill>
                  <a:srgbClr val="0000CC"/>
                </a:solidFill>
                <a:ea typeface="方正卡通简体" pitchFamily="65" charset="-122"/>
              </a:rPr>
              <a:t>名词活用状语：名词放在动词前不做主语就做状语！</a:t>
            </a:r>
          </a:p>
          <a:p>
            <a:r>
              <a:rPr lang="zh-CN" altLang="en-US" sz="2800" b="1" dirty="0">
                <a:solidFill>
                  <a:srgbClr val="0000CC"/>
                </a:solidFill>
                <a:ea typeface="方正卡通简体" pitchFamily="65" charset="-122"/>
              </a:rPr>
              <a:t>如：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天下</a:t>
            </a:r>
            <a:r>
              <a:rPr lang="zh-CN" altLang="en-US" sz="2800" b="1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云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集响应，赢粮而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景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从。 </a:t>
            </a:r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ea typeface="方正卡通简体" pitchFamily="65" charset="-122"/>
              </a:rPr>
              <a:t>名词活用动词：</a:t>
            </a:r>
          </a:p>
          <a:p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endParaRPr lang="zh-CN" altLang="en-US" sz="2800" b="1" dirty="0">
              <a:solidFill>
                <a:srgbClr val="0000CC"/>
              </a:solidFill>
              <a:ea typeface="方正卡通简体" pitchFamily="65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a typeface="方正卡通简体" pitchFamily="65" charset="-122"/>
              </a:rPr>
              <a:t>名词的使动意动用法：</a:t>
            </a:r>
            <a:r>
              <a:rPr lang="zh-CN" altLang="en-US" b="1" dirty="0">
                <a:solidFill>
                  <a:srgbClr val="FF0000"/>
                </a:solidFill>
              </a:rPr>
              <a:t>不能带宾语的名词带有宾语，常常活用为使动或意动词。（动作由宾语发出的常为使动用法）</a:t>
            </a:r>
            <a:endParaRPr lang="zh-CN" altLang="en-US" sz="2800" b="1" dirty="0">
              <a:solidFill>
                <a:srgbClr val="FF0000"/>
              </a:solidFill>
              <a:ea typeface="方正卡通简体" pitchFamily="65" charset="-122"/>
            </a:endParaRPr>
          </a:p>
          <a:p>
            <a:pPr>
              <a:buNone/>
            </a:pPr>
            <a:endParaRPr lang="zh-CN" altLang="en-US" sz="2800" b="1" dirty="0">
              <a:solidFill>
                <a:srgbClr val="3333FF"/>
              </a:solidFill>
              <a:ea typeface="方正卡通简体" pitchFamily="65" charset="-122"/>
            </a:endParaRPr>
          </a:p>
          <a:p>
            <a:endParaRPr lang="zh-CN" altLang="en-US" sz="2800" b="1" dirty="0">
              <a:solidFill>
                <a:srgbClr val="3333FF"/>
              </a:solidFill>
              <a:ea typeface="方正卡通简体" pitchFamily="65" charset="-122"/>
            </a:endParaRPr>
          </a:p>
        </p:txBody>
      </p:sp>
      <p:sp>
        <p:nvSpPr>
          <p:cNvPr id="175108" name="矩形 175107"/>
          <p:cNvSpPr/>
          <p:nvPr/>
        </p:nvSpPr>
        <p:spPr>
          <a:xfrm>
            <a:off x="3563938" y="1844675"/>
            <a:ext cx="4176712" cy="3095625"/>
          </a:xfrm>
          <a:prstGeom prst="rect">
            <a:avLst/>
          </a:prstGeom>
          <a:noFill/>
          <a:ln w="857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ahoma" panose="020B0604030504040204" pitchFamily="34" charset="0"/>
              </a:rPr>
              <a:t>能愿动词后的名词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代词前的</a:t>
            </a:r>
            <a:r>
              <a:rPr lang="zh-CN" altLang="en-US" sz="2800" b="1" dirty="0">
                <a:latin typeface="Tahoma" panose="020B0604030504040204" pitchFamily="34" charset="0"/>
              </a:rPr>
              <a:t>名词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ahoma" panose="020B0604030504040204" pitchFamily="34" charset="0"/>
              </a:rPr>
              <a:t>名词后的名词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ahoma" panose="020B0604030504040204" pitchFamily="34" charset="0"/>
              </a:rPr>
              <a:t>副词后的名词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ahoma" panose="020B0604030504040204" pitchFamily="34" charset="0"/>
              </a:rPr>
              <a:t>所字结构后的名词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ahoma" panose="020B0604030504040204" pitchFamily="34" charset="0"/>
              </a:rPr>
              <a:t>而前后的名词</a:t>
            </a:r>
            <a:endParaRPr lang="zh-CN" altLang="en-US" sz="28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51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5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5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5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5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51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5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uiExpand="1" build="p"/>
      <p:bldP spid="175108" grpId="0" build="allAtOnce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内容占位符 172033"/>
          <p:cNvSpPr>
            <a:spLocks noGrp="1"/>
          </p:cNvSpPr>
          <p:nvPr>
            <p:ph idx="1"/>
          </p:nvPr>
        </p:nvSpPr>
        <p:spPr>
          <a:xfrm>
            <a:off x="611188" y="260350"/>
            <a:ext cx="8135937" cy="6308725"/>
          </a:xfrm>
          <a:ln/>
        </p:spPr>
        <p:txBody>
          <a:bodyPr anchor="t"/>
          <a:lstStyle/>
          <a:p>
            <a:r>
              <a:rPr lang="zh-CN" altLang="en-US" sz="2800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名词使动用法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文言文中，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有些名词带宾语之后，表示使宾语怎么样的意思。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如：“而欲以力臣天下之主”中的“臣”，就是名词作动词，使</a:t>
            </a: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臣服的意思，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动作发出者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应是“天下之主”。</a:t>
            </a:r>
          </a:p>
          <a:p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①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生死而肉骨  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肉：使</a:t>
            </a: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长肉</a:t>
            </a:r>
          </a:p>
          <a:p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②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先破秦入咸阳者王之  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王：让</a:t>
            </a: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称王</a:t>
            </a:r>
          </a:p>
          <a:p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⑤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齐威王欲将孙膑    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任命，使</a:t>
            </a: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为将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项王虽霸天下而臣诸侯</a:t>
            </a:r>
          </a:p>
          <a:p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臣：使</a:t>
            </a: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为臣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2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2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2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2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标题 160770"/>
          <p:cNvSpPr>
            <a:spLocks noGrp="1"/>
          </p:cNvSpPr>
          <p:nvPr>
            <p:ph type="title"/>
          </p:nvPr>
        </p:nvSpPr>
        <p:spPr>
          <a:xfrm>
            <a:off x="246063" y="0"/>
            <a:ext cx="8647112" cy="2073275"/>
          </a:xfrm>
          <a:ln/>
        </p:spPr>
        <p:txBody>
          <a:bodyPr anchor="ctr"/>
          <a:lstStyle/>
          <a:p>
            <a:pPr algn="ctr"/>
            <a:r>
              <a:rPr lang="zh-CN" altLang="en-US" sz="2800" i="0" u="sng" dirty="0">
                <a:solidFill>
                  <a:schemeClr val="tx1"/>
                </a:solidFill>
                <a:latin typeface="方正超粗黑简体" pitchFamily="2" charset="-122"/>
                <a:ea typeface="华文中宋" pitchFamily="2" charset="-122"/>
              </a:rPr>
              <a:t>名词意动用法</a:t>
            </a:r>
            <a:br>
              <a:rPr lang="zh-CN" altLang="en-US" sz="2800" i="0" u="sng" dirty="0">
                <a:solidFill>
                  <a:schemeClr val="tx1"/>
                </a:solidFill>
                <a:latin typeface="方正超粗黑简体" pitchFamily="2" charset="-122"/>
                <a:ea typeface="华文中宋" pitchFamily="2" charset="-122"/>
              </a:rPr>
            </a:br>
            <a:r>
              <a:rPr lang="zh-CN" altLang="en-US" sz="2800" i="0" dirty="0">
                <a:solidFill>
                  <a:schemeClr val="tx1"/>
                </a:solidFill>
                <a:latin typeface="华文琥珀" pitchFamily="2" charset="-122"/>
                <a:ea typeface="华文中宋" pitchFamily="2" charset="-122"/>
              </a:rPr>
              <a:t>在文言文中，有些名词带上宾语后，表示主语把宾语当作是什么。如：“其闻道也固先乎吾，吾从而师之”中的“师”，就是“以</a:t>
            </a:r>
            <a:r>
              <a:rPr lang="en-US" altLang="zh-CN" sz="2800" i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i="0" dirty="0">
                <a:solidFill>
                  <a:schemeClr val="tx1"/>
                </a:solidFill>
                <a:latin typeface="华文琥珀" pitchFamily="2" charset="-122"/>
                <a:ea typeface="华文中宋" pitchFamily="2" charset="-122"/>
              </a:rPr>
              <a:t>为老师”的意思。</a:t>
            </a:r>
            <a:br>
              <a:rPr lang="zh-CN" altLang="en-US" sz="2800" i="0" dirty="0">
                <a:solidFill>
                  <a:schemeClr val="tx1"/>
                </a:solidFill>
                <a:latin typeface="华文琥珀" pitchFamily="2" charset="-122"/>
                <a:ea typeface="华文中宋" pitchFamily="2" charset="-122"/>
              </a:rPr>
            </a:br>
            <a:endParaRPr lang="zh-CN" altLang="en-US" sz="2800" i="0" dirty="0">
              <a:solidFill>
                <a:schemeClr val="tx1"/>
              </a:solidFill>
              <a:latin typeface="华文琥珀" pitchFamily="2" charset="-122"/>
              <a:ea typeface="华文中宋" pitchFamily="2" charset="-122"/>
            </a:endParaRPr>
          </a:p>
        </p:txBody>
      </p:sp>
      <p:sp>
        <p:nvSpPr>
          <p:cNvPr id="160770" name="内容占位符 160769"/>
          <p:cNvSpPr>
            <a:spLocks noGrp="1"/>
          </p:cNvSpPr>
          <p:nvPr>
            <p:ph sz="half" idx="1"/>
          </p:nvPr>
        </p:nvSpPr>
        <p:spPr>
          <a:xfrm>
            <a:off x="395288" y="1700213"/>
            <a:ext cx="4248150" cy="4824412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①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稍稍宾客其父 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宾客：把</a:t>
            </a:r>
            <a:r>
              <a:rPr lang="en-US" altLang="zh-CN" sz="2800" b="1">
                <a:latin typeface="Arial" panose="020B0604020202020204" pitchFamily="34" charset="0"/>
                <a:ea typeface="华文琥珀" pitchFamily="2" charset="-122"/>
              </a:rPr>
              <a:t>……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当作宾客。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②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鱼肉百姓  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鱼肉：以</a:t>
            </a:r>
            <a:r>
              <a:rPr lang="en-US" altLang="zh-CN" sz="2800" b="1">
                <a:latin typeface="Arial" panose="020B0604020202020204" pitchFamily="34" charset="0"/>
                <a:ea typeface="华文琥珀" pitchFamily="2" charset="-122"/>
              </a:rPr>
              <a:t>……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为鱼肉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③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孟尝君客我 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客：把</a:t>
            </a:r>
            <a:r>
              <a:rPr lang="en-US" altLang="zh-CN" sz="2800" b="1">
                <a:latin typeface="Arial" panose="020B0604020202020204" pitchFamily="34" charset="0"/>
                <a:ea typeface="华文琥珀" pitchFamily="2" charset="-122"/>
              </a:rPr>
              <a:t>……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当作门客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④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故人不独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亲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其亲，不独</a:t>
            </a: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子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其子。</a:t>
            </a:r>
            <a:r>
              <a:rPr lang="zh-CN" altLang="en-US" sz="1800" b="1" dirty="0">
                <a:solidFill>
                  <a:srgbClr val="0000CC"/>
                </a:solidFill>
                <a:latin typeface="华文琥珀" pitchFamily="2" charset="-122"/>
                <a:ea typeface="华文琥珀" pitchFamily="2" charset="-122"/>
              </a:rPr>
              <a:t>（</a:t>
            </a:r>
            <a:r>
              <a:rPr lang="en-US" altLang="zh-CN" sz="1800" b="1">
                <a:solidFill>
                  <a:srgbClr val="0000CC"/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1800" b="1" dirty="0">
                <a:solidFill>
                  <a:srgbClr val="0000CC"/>
                </a:solidFill>
              </a:rPr>
              <a:t>大道之行也</a:t>
            </a:r>
            <a:r>
              <a:rPr lang="en-US" altLang="zh-CN" sz="1800" b="1" dirty="0">
                <a:solidFill>
                  <a:srgbClr val="0000CC"/>
                </a:solidFill>
              </a:rPr>
              <a:t>》</a:t>
            </a:r>
            <a:r>
              <a:rPr lang="zh-CN" altLang="en-US" sz="1800" b="1" dirty="0">
                <a:solidFill>
                  <a:srgbClr val="0000CC"/>
                </a:solidFill>
              </a:rPr>
              <a:t>出自 </a:t>
            </a:r>
            <a:r>
              <a:rPr lang="en-US" altLang="zh-CN" sz="1800" b="1" dirty="0">
                <a:solidFill>
                  <a:srgbClr val="0000CC"/>
                </a:solidFill>
              </a:rPr>
              <a:t>≪</a:t>
            </a:r>
            <a:r>
              <a:rPr lang="zh-CN" altLang="en-US" sz="1800" b="1" dirty="0">
                <a:solidFill>
                  <a:srgbClr val="0000CC"/>
                </a:solidFill>
              </a:rPr>
              <a:t>礼记</a:t>
            </a:r>
            <a:r>
              <a:rPr lang="en-US" altLang="zh-CN" sz="1800" b="1">
                <a:solidFill>
                  <a:srgbClr val="0000CC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1800" b="1" dirty="0">
                <a:solidFill>
                  <a:srgbClr val="0000CC"/>
                </a:solidFill>
              </a:rPr>
              <a:t>礼运</a:t>
            </a:r>
            <a:r>
              <a:rPr lang="en-US" altLang="zh-CN" sz="1800" b="1" dirty="0">
                <a:solidFill>
                  <a:srgbClr val="0000CC"/>
                </a:solidFill>
              </a:rPr>
              <a:t>≫</a:t>
            </a:r>
            <a:r>
              <a:rPr lang="zh-CN" altLang="en-US" sz="1800" b="1" dirty="0">
                <a:solidFill>
                  <a:srgbClr val="0000CC"/>
                </a:solidFill>
              </a:rPr>
              <a:t>）</a:t>
            </a:r>
            <a:endParaRPr lang="zh-CN" altLang="en-US" sz="1800" b="1" dirty="0">
              <a:solidFill>
                <a:srgbClr val="0000CC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亲：形容词意动用法，以</a:t>
            </a:r>
            <a:r>
              <a:rPr lang="en-US" altLang="zh-CN" sz="2800" b="1">
                <a:latin typeface="Arial" panose="020B0604020202020204" pitchFamily="34" charset="0"/>
              </a:rPr>
              <a:t>……</a:t>
            </a:r>
            <a:r>
              <a:rPr lang="zh-CN" altLang="en-US" sz="2800" b="1" dirty="0"/>
              <a:t>为亲；子：名词意动用法，以</a:t>
            </a:r>
            <a:r>
              <a:rPr lang="en-US" altLang="zh-CN" sz="2800" b="1">
                <a:latin typeface="Arial" panose="020B0604020202020204" pitchFamily="34" charset="0"/>
              </a:rPr>
              <a:t>……</a:t>
            </a:r>
            <a:r>
              <a:rPr lang="zh-CN" altLang="en-US" sz="2800" b="1" dirty="0"/>
              <a:t>为子</a:t>
            </a:r>
          </a:p>
        </p:txBody>
      </p:sp>
      <p:sp>
        <p:nvSpPr>
          <p:cNvPr id="160772" name="内容占位符 160771"/>
          <p:cNvSpPr>
            <a:spLocks noGrp="1"/>
          </p:cNvSpPr>
          <p:nvPr>
            <p:ph sz="half" idx="2"/>
          </p:nvPr>
        </p:nvSpPr>
        <p:spPr>
          <a:xfrm>
            <a:off x="5148263" y="1773238"/>
            <a:ext cx="3816350" cy="4679950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⑤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友风而子雨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友：以风为友。子：以雨为子，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⑥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幕天席地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幕：把天作幕。席：把地当席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⑦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后人哀之而不鉴之    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鉴：意动用法，以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为鉴</a:t>
            </a:r>
          </a:p>
          <a:p>
            <a:pPr>
              <a:lnSpc>
                <a:spcPct val="80000"/>
              </a:lnSpc>
            </a:pP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0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0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0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0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0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0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0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0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0" grpId="0" build="p"/>
      <p:bldP spid="160772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92161"/>
          <p:cNvSpPr>
            <a:spLocks noGrp="1"/>
          </p:cNvSpPr>
          <p:nvPr>
            <p:ph type="title"/>
          </p:nvPr>
        </p:nvSpPr>
        <p:spPr>
          <a:xfrm>
            <a:off x="827088" y="0"/>
            <a:ext cx="8532812" cy="1143000"/>
          </a:xfrm>
          <a:ln/>
        </p:spPr>
        <p:txBody>
          <a:bodyPr anchor="ctr"/>
          <a:lstStyle/>
          <a:p>
            <a:r>
              <a:rPr lang="zh-CN" altLang="en-US" i="0" dirty="0">
                <a:solidFill>
                  <a:schemeClr val="tx1"/>
                </a:solidFill>
                <a:latin typeface="方正剪纸简体" pitchFamily="65" charset="-122"/>
                <a:ea typeface="方正剪纸简体" pitchFamily="65" charset="-122"/>
              </a:rPr>
              <a:t>二、动词活用为名词</a:t>
            </a:r>
            <a:endParaRPr lang="zh-CN" altLang="en-US" i="0">
              <a:solidFill>
                <a:schemeClr val="tx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44034" name="文本框 92162"/>
          <p:cNvSpPr txBox="1"/>
          <p:nvPr/>
        </p:nvSpPr>
        <p:spPr>
          <a:xfrm>
            <a:off x="222250" y="19843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dirty="0">
                <a:latin typeface="方正剪纸简体" pitchFamily="65" charset="-122"/>
                <a:ea typeface="方正剪纸简体" pitchFamily="65" charset="-122"/>
              </a:rPr>
              <a:t>盖其又深，则其</a:t>
            </a:r>
            <a:r>
              <a:rPr lang="zh-CN" altLang="en-US" sz="4000" u="sng" dirty="0">
                <a:solidFill>
                  <a:srgbClr val="FF33CC"/>
                </a:solidFill>
                <a:latin typeface="方正剪纸简体" pitchFamily="65" charset="-122"/>
                <a:ea typeface="方正剪纸简体" pitchFamily="65" charset="-122"/>
              </a:rPr>
              <a:t>至</a:t>
            </a:r>
            <a:r>
              <a:rPr lang="zh-CN" altLang="en-US" sz="4000" dirty="0">
                <a:latin typeface="方正剪纸简体" pitchFamily="65" charset="-122"/>
                <a:ea typeface="方正剪纸简体" pitchFamily="65" charset="-122"/>
              </a:rPr>
              <a:t>又加少矣。</a:t>
            </a:r>
            <a:r>
              <a:rPr lang="zh-CN" altLang="en-US" sz="3600" dirty="0">
                <a:latin typeface="方正剪纸简体" pitchFamily="65" charset="-122"/>
                <a:ea typeface="方正剪纸简体" pitchFamily="65" charset="-122"/>
              </a:rPr>
              <a:t> </a:t>
            </a:r>
            <a:endParaRPr lang="zh-CN" altLang="en-US" sz="36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44035" name="文本框 92163"/>
          <p:cNvSpPr txBox="1"/>
          <p:nvPr/>
        </p:nvSpPr>
        <p:spPr>
          <a:xfrm>
            <a:off x="3276600" y="3759200"/>
            <a:ext cx="2343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dirty="0">
                <a:latin typeface="方正剪纸简体" pitchFamily="65" charset="-122"/>
                <a:ea typeface="方正剪纸简体" pitchFamily="65" charset="-122"/>
              </a:rPr>
              <a:t>追</a:t>
            </a:r>
            <a:r>
              <a:rPr lang="zh-CN" altLang="en-US" sz="4000" dirty="0">
                <a:solidFill>
                  <a:srgbClr val="FF33CC"/>
                </a:solidFill>
                <a:latin typeface="方正剪纸简体" pitchFamily="65" charset="-122"/>
                <a:ea typeface="方正剪纸简体" pitchFamily="65" charset="-122"/>
              </a:rPr>
              <a:t>亡</a:t>
            </a:r>
            <a:r>
              <a:rPr lang="zh-CN" altLang="en-US" sz="4000" dirty="0">
                <a:latin typeface="方正剪纸简体" pitchFamily="65" charset="-122"/>
                <a:ea typeface="方正剪纸简体" pitchFamily="65" charset="-122"/>
              </a:rPr>
              <a:t>逐</a:t>
            </a:r>
            <a:r>
              <a:rPr lang="zh-CN" altLang="en-US" sz="4000" dirty="0">
                <a:solidFill>
                  <a:srgbClr val="FF33CC"/>
                </a:solidFill>
                <a:latin typeface="方正剪纸简体" pitchFamily="65" charset="-122"/>
                <a:ea typeface="方正剪纸简体" pitchFamily="65" charset="-122"/>
              </a:rPr>
              <a:t>北</a:t>
            </a:r>
            <a:r>
              <a:rPr lang="zh-CN" altLang="en-US" sz="4000" dirty="0">
                <a:latin typeface="方正剪纸简体" pitchFamily="65" charset="-122"/>
                <a:ea typeface="方正剪纸简体" pitchFamily="65" charset="-122"/>
              </a:rPr>
              <a:t> </a:t>
            </a:r>
            <a:endParaRPr lang="zh-CN" altLang="en-US" sz="40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65" name="圆角矩形标注 92164"/>
          <p:cNvSpPr/>
          <p:nvPr/>
        </p:nvSpPr>
        <p:spPr>
          <a:xfrm>
            <a:off x="3795713" y="1198563"/>
            <a:ext cx="2647950" cy="717550"/>
          </a:xfrm>
          <a:prstGeom prst="wedgeRoundRectCallout">
            <a:avLst>
              <a:gd name="adj1" fmla="val -39926"/>
              <a:gd name="adj2" fmla="val 62611"/>
              <a:gd name="adj3" fmla="val 16667"/>
            </a:avLst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600" dirty="0">
                <a:latin typeface="方正剪纸简体" pitchFamily="65" charset="-122"/>
                <a:ea typeface="方正剪纸简体" pitchFamily="65" charset="-122"/>
              </a:rPr>
              <a:t>主语位置</a:t>
            </a:r>
            <a:endParaRPr lang="zh-CN" altLang="en-US" sz="36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66" name="圆角矩形标注 92165"/>
          <p:cNvSpPr/>
          <p:nvPr/>
        </p:nvSpPr>
        <p:spPr>
          <a:xfrm>
            <a:off x="1752600" y="4800600"/>
            <a:ext cx="2133600" cy="609600"/>
          </a:xfrm>
          <a:prstGeom prst="wedgeRoundRectCallout">
            <a:avLst>
              <a:gd name="adj1" fmla="val 65181"/>
              <a:gd name="adj2" fmla="val -117449"/>
              <a:gd name="adj3" fmla="val 16667"/>
            </a:avLst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200" dirty="0">
                <a:latin typeface="方正剪纸简体" pitchFamily="65" charset="-122"/>
                <a:ea typeface="方正剪纸简体" pitchFamily="65" charset="-122"/>
              </a:rPr>
              <a:t>宾语位置</a:t>
            </a:r>
            <a:endParaRPr lang="zh-CN" altLang="en-US" sz="32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67" name="圆角矩形标注 92166"/>
          <p:cNvSpPr/>
          <p:nvPr/>
        </p:nvSpPr>
        <p:spPr>
          <a:xfrm>
            <a:off x="5257800" y="4724400"/>
            <a:ext cx="2133600" cy="609600"/>
          </a:xfrm>
          <a:prstGeom prst="wedgeRoundRectCallout">
            <a:avLst>
              <a:gd name="adj1" fmla="val -56250"/>
              <a:gd name="adj2" fmla="val -98699"/>
              <a:gd name="adj3" fmla="val 16667"/>
            </a:avLst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200" dirty="0">
                <a:latin typeface="方正剪纸简体" pitchFamily="65" charset="-122"/>
                <a:ea typeface="方正剪纸简体" pitchFamily="65" charset="-122"/>
              </a:rPr>
              <a:t>宾语位置</a:t>
            </a:r>
            <a:endParaRPr lang="zh-CN" altLang="en-US" sz="32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68" name="圆角矩形标注 92167"/>
          <p:cNvSpPr/>
          <p:nvPr/>
        </p:nvSpPr>
        <p:spPr>
          <a:xfrm>
            <a:off x="4872038" y="2963863"/>
            <a:ext cx="2514600" cy="685800"/>
          </a:xfrm>
          <a:prstGeom prst="wedgeRoundRectCallout">
            <a:avLst>
              <a:gd name="adj1" fmla="val -81819"/>
              <a:gd name="adj2" fmla="val -107176"/>
              <a:gd name="adj3" fmla="val 16667"/>
            </a:avLst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200" dirty="0">
                <a:latin typeface="方正剪纸简体" pitchFamily="65" charset="-122"/>
                <a:ea typeface="方正剪纸简体" pitchFamily="65" charset="-122"/>
              </a:rPr>
              <a:t>到这里的人</a:t>
            </a:r>
            <a:endParaRPr lang="zh-CN" altLang="en-US" sz="32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69" name="椭圆 92168"/>
          <p:cNvSpPr/>
          <p:nvPr/>
        </p:nvSpPr>
        <p:spPr>
          <a:xfrm>
            <a:off x="3962400" y="5638800"/>
            <a:ext cx="1524000" cy="914400"/>
          </a:xfrm>
          <a:prstGeom prst="ellipse">
            <a:avLst/>
          </a:prstGeom>
          <a:noFill/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dirty="0">
                <a:latin typeface="方正剪纸简体" pitchFamily="65" charset="-122"/>
                <a:ea typeface="方正剪纸简体" pitchFamily="65" charset="-122"/>
              </a:rPr>
              <a:t>逃兵</a:t>
            </a:r>
            <a:endParaRPr lang="zh-CN" altLang="en-US" sz="3200"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92170" name="左弧形箭头 92169"/>
          <p:cNvSpPr/>
          <p:nvPr/>
        </p:nvSpPr>
        <p:spPr>
          <a:xfrm rot="-1713799">
            <a:off x="3019425" y="5599113"/>
            <a:ext cx="434975" cy="1001712"/>
          </a:xfrm>
          <a:prstGeom prst="curvedRightArrow">
            <a:avLst>
              <a:gd name="adj1" fmla="val 53135"/>
              <a:gd name="adj2" fmla="val 111072"/>
              <a:gd name="adj3" fmla="val 33328"/>
            </a:avLst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92171" name="右弧形箭头 92170"/>
          <p:cNvSpPr/>
          <p:nvPr/>
        </p:nvSpPr>
        <p:spPr>
          <a:xfrm rot="1264650">
            <a:off x="5867400" y="5638800"/>
            <a:ext cx="457200" cy="914400"/>
          </a:xfrm>
          <a:prstGeom prst="curvedLeftArrow">
            <a:avLst>
              <a:gd name="adj1" fmla="val 40000"/>
              <a:gd name="adj2" fmla="val 80000"/>
              <a:gd name="adj3" fmla="val 66662"/>
            </a:avLst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 animBg="1"/>
      <p:bldP spid="92166" grpId="0" animBg="1"/>
      <p:bldP spid="92167" grpId="0" animBg="1"/>
      <p:bldP spid="92168" grpId="0" animBg="1"/>
      <p:bldP spid="921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07521"/>
          <p:cNvSpPr txBox="1"/>
          <p:nvPr/>
        </p:nvSpPr>
        <p:spPr>
          <a:xfrm>
            <a:off x="1692275" y="3141663"/>
            <a:ext cx="66960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600" b="1" dirty="0">
                <a:latin typeface="Times New Roman" panose="02020603050405020304" pitchFamily="18" charset="0"/>
              </a:rPr>
              <a:t> </a:t>
            </a:r>
            <a:r>
              <a:rPr lang="zh-CN" altLang="en-US" sz="9600" b="1" dirty="0">
                <a:latin typeface="Times New Roman" panose="02020603050405020304" pitchFamily="18" charset="0"/>
              </a:rPr>
              <a:t>词类活用</a:t>
            </a:r>
            <a:endParaRPr lang="zh-CN" altLang="en-US" sz="9600" b="1">
              <a:latin typeface="Times New Roman" panose="02020603050405020304" pitchFamily="18" charset="0"/>
            </a:endParaRPr>
          </a:p>
        </p:txBody>
      </p:sp>
      <p:sp>
        <p:nvSpPr>
          <p:cNvPr id="7170" name="矩形 107522"/>
          <p:cNvSpPr/>
          <p:nvPr/>
        </p:nvSpPr>
        <p:spPr>
          <a:xfrm rot="1245346">
            <a:off x="2195513" y="41275"/>
            <a:ext cx="792162" cy="58769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7171" name="椭圆 107523"/>
          <p:cNvSpPr/>
          <p:nvPr/>
        </p:nvSpPr>
        <p:spPr>
          <a:xfrm>
            <a:off x="971550" y="1196975"/>
            <a:ext cx="504825" cy="576263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7172" name="文本框 107524"/>
          <p:cNvSpPr txBox="1"/>
          <p:nvPr/>
        </p:nvSpPr>
        <p:spPr>
          <a:xfrm>
            <a:off x="539750" y="876300"/>
            <a:ext cx="6696075" cy="8239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宋体" panose="02010600030101010101" pitchFamily="2" charset="-122"/>
              </a:rPr>
              <a:t>高考文言文专题复习</a:t>
            </a:r>
            <a:endParaRPr lang="zh-CN" altLang="en-US" sz="4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93185"/>
          <p:cNvSpPr>
            <a:spLocks noGrp="1"/>
          </p:cNvSpPr>
          <p:nvPr>
            <p:ph idx="1"/>
          </p:nvPr>
        </p:nvSpPr>
        <p:spPr>
          <a:xfrm>
            <a:off x="179388" y="188913"/>
            <a:ext cx="8640762" cy="6480175"/>
          </a:xfrm>
          <a:ln w="76200">
            <a:solidFill>
              <a:srgbClr val="993300"/>
            </a:solidFill>
            <a:miter/>
          </a:ln>
        </p:spPr>
        <p:txBody>
          <a:bodyPr wrap="square" lIns="91440" tIns="45720" rIns="91440" bIns="45720" anchor="t"/>
          <a:lstStyle/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谓语动词前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出现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，且具有表示人或事物的意义时，可判断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动词活用为名词。</a:t>
            </a: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这一名词一般出现在句中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主语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6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宾语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的位置上，有时前边有“其”字。</a:t>
            </a: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小练习：</a:t>
            </a: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愈难，而其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愈奇。</a:t>
            </a: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进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所进入的地方   见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所见到的景象 </a:t>
            </a: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于是余有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叹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焉。</a:t>
            </a:r>
          </a:p>
          <a:p>
            <a:pPr>
              <a:spcBef>
                <a:spcPct val="50000"/>
              </a:spcBef>
              <a:buChar char="•"/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har char="•"/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7" name="文本框 93186"/>
          <p:cNvSpPr txBox="1"/>
          <p:nvPr/>
        </p:nvSpPr>
        <p:spPr>
          <a:xfrm>
            <a:off x="4716463" y="5949950"/>
            <a:ext cx="3497262" cy="1128713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叹：感慨、感叹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buClr>
                <a:schemeClr val="bg1"/>
              </a:buClr>
            </a:pP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allAtOnce" animBg="1"/>
      <p:bldP spid="9318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54625"/>
          <p:cNvSpPr>
            <a:spLocks noGrp="1"/>
          </p:cNvSpPr>
          <p:nvPr>
            <p:ph type="title"/>
          </p:nvPr>
        </p:nvSpPr>
        <p:spPr>
          <a:xfrm>
            <a:off x="1258888" y="115888"/>
            <a:ext cx="6121400" cy="433387"/>
          </a:xfrm>
          <a:ln/>
        </p:spPr>
        <p:txBody>
          <a:bodyPr anchor="ctr"/>
          <a:lstStyle/>
          <a:p>
            <a:pPr algn="ctr"/>
            <a:r>
              <a:rPr lang="zh-CN" altLang="en-US" sz="2800" b="1" i="0" dirty="0">
                <a:solidFill>
                  <a:srgbClr val="3333FF"/>
                </a:solidFill>
                <a:latin typeface="方正姚体" pitchFamily="2" charset="-122"/>
                <a:ea typeface="方正姚体" pitchFamily="2" charset="-122"/>
              </a:rPr>
              <a:t>动词用作名词</a:t>
            </a:r>
          </a:p>
        </p:txBody>
      </p:sp>
      <p:sp>
        <p:nvSpPr>
          <p:cNvPr id="154627" name="内容占位符 154626"/>
          <p:cNvSpPr>
            <a:spLocks noGrp="1"/>
          </p:cNvSpPr>
          <p:nvPr>
            <p:ph sz="half" idx="1"/>
          </p:nvPr>
        </p:nvSpPr>
        <p:spPr>
          <a:xfrm>
            <a:off x="0" y="549275"/>
            <a:ext cx="4932363" cy="5975350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①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殚其地之出，竭其庐之入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出、入：产品、收入</a:t>
            </a:r>
          </a:p>
          <a:p>
            <a:pPr>
              <a:lnSpc>
                <a:spcPct val="8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把他们土地上生产出来的东西都拿出来，家里的收入也尽数拿去（交租税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仍不够）</a:t>
            </a: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②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古人之观于天地、山川、草木、虫鱼、鸟兽</a:t>
            </a: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往往有得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得：收获、心得</a:t>
            </a: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③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作有利于时</a:t>
            </a: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制有便于物者</a:t>
            </a: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可为也 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作、制：措施、制度</a:t>
            </a:r>
          </a:p>
          <a:p>
            <a:pPr>
              <a:lnSpc>
                <a:spcPct val="8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范晔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后汉书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》: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措施有利于农时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制度有利于事物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就是可行的。</a:t>
            </a:r>
            <a:r>
              <a:rPr lang="zh-CN" altLang="en-US" sz="2400" b="1" dirty="0"/>
              <a:t/>
            </a:r>
            <a:br>
              <a:rPr lang="zh-CN" altLang="en-US" sz="2400" b="1" dirty="0"/>
            </a:b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④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去国怀乡</a:t>
            </a: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忧谗畏讥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谗、讥：诬陷、嘲讽的话</a:t>
            </a:r>
          </a:p>
          <a:p>
            <a:pPr>
              <a:lnSpc>
                <a:spcPct val="8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虽然离开了祖国，但是还思念着家乡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担心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人家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说坏话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惧怕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人家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批评指责。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范仲淹的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岳阳楼记</a:t>
            </a:r>
            <a:r>
              <a:rPr lang="en-US" altLang="zh-CN" sz="2000" b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》)</a:t>
            </a:r>
          </a:p>
          <a:p>
            <a:pPr>
              <a:lnSpc>
                <a:spcPct val="85000"/>
              </a:lnSpc>
            </a:pPr>
            <a:endParaRPr lang="en-US" altLang="zh-CN" sz="2000" b="1"/>
          </a:p>
          <a:p>
            <a:pPr>
              <a:lnSpc>
                <a:spcPct val="85000"/>
              </a:lnSpc>
            </a:pPr>
            <a:endParaRPr lang="en-US" altLang="zh-CN" sz="2000" b="1" dirty="0"/>
          </a:p>
        </p:txBody>
      </p:sp>
      <p:sp>
        <p:nvSpPr>
          <p:cNvPr id="154628" name="内容占位符 154627"/>
          <p:cNvSpPr>
            <a:spLocks noGrp="1"/>
          </p:cNvSpPr>
          <p:nvPr>
            <p:ph sz="half" idx="2"/>
          </p:nvPr>
        </p:nvSpPr>
        <p:spPr>
          <a:xfrm>
            <a:off x="4822825" y="836613"/>
            <a:ext cx="4321175" cy="6021387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⑤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钩党之捕遍于天下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捕：搜捕活动</a:t>
            </a: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⑥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燕赵之收藏，韩魏之经营  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收藏、经营：动词作名词，金玉珍珠</a:t>
            </a: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⑦</a:t>
            </a: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司马子反渴而求饮  </a:t>
            </a: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饮：喝的水。</a:t>
            </a:r>
          </a:p>
          <a:p>
            <a:pPr>
              <a:lnSpc>
                <a:spcPct val="85000"/>
              </a:lnSpc>
            </a:pPr>
            <a:r>
              <a:rPr lang="en-US" altLang="zh-CN" sz="2000" b="1" dirty="0">
                <a:solidFill>
                  <a:srgbClr val="FF0000"/>
                </a:solidFill>
                <a:ea typeface="方正卡通简体" pitchFamily="65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ea typeface="方正卡通简体" pitchFamily="65" charset="-122"/>
              </a:rPr>
              <a:t>韩非子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方正卡通简体" pitchFamily="65" charset="-122"/>
              </a:rPr>
              <a:t>·</a:t>
            </a:r>
            <a:r>
              <a:rPr lang="zh-CN" altLang="en-US" sz="2000" b="1" dirty="0">
                <a:solidFill>
                  <a:srgbClr val="FF0000"/>
                </a:solidFill>
                <a:ea typeface="方正卡通简体" pitchFamily="65" charset="-122"/>
              </a:rPr>
              <a:t>饰邪</a:t>
            </a:r>
            <a:r>
              <a:rPr lang="en-US" altLang="zh-CN" sz="2000" b="1" dirty="0">
                <a:solidFill>
                  <a:srgbClr val="FF0000"/>
                </a:solidFill>
                <a:ea typeface="方正卡通简体" pitchFamily="65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ea typeface="方正卡通简体" pitchFamily="65" charset="-122"/>
              </a:rPr>
              <a:t>：军事长官子反口渴得想找水喝</a:t>
            </a:r>
            <a:endParaRPr lang="zh-CN" altLang="en-US" sz="2000" b="1" dirty="0">
              <a:solidFill>
                <a:srgbClr val="FF0000"/>
              </a:solidFill>
              <a:latin typeface="华文琥珀" pitchFamily="2" charset="-122"/>
              <a:ea typeface="方正卡通简体" pitchFamily="65" charset="-122"/>
            </a:endParaRP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latin typeface="华文琥珀" pitchFamily="2" charset="-122"/>
                <a:ea typeface="华文琥珀" pitchFamily="2" charset="-122"/>
              </a:rPr>
              <a:t>⑧</a:t>
            </a:r>
            <a:r>
              <a:rPr lang="zh-CN" altLang="en-US" sz="2400" b="1" dirty="0"/>
              <a:t>我尝闻少仲尼之闻而轻伯夷之义者</a:t>
            </a:r>
            <a:endParaRPr lang="zh-CN" altLang="en-US" sz="2400" b="1" dirty="0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400" b="1" dirty="0">
                <a:latin typeface="华文琥珀" pitchFamily="2" charset="-122"/>
                <a:ea typeface="华文琥珀" pitchFamily="2" charset="-122"/>
              </a:rPr>
              <a:t>闻：见识</a:t>
            </a:r>
          </a:p>
          <a:p>
            <a:pPr>
              <a:lnSpc>
                <a:spcPct val="8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我曾经听说仲尼（孔子）懂得的东西太少、伯夷的高义不值得看重（的话语</a:t>
            </a:r>
            <a:r>
              <a:rPr lang="en-US" altLang="zh-CN" sz="2000" b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)</a:t>
            </a:r>
          </a:p>
          <a:p>
            <a:endParaRPr lang="en-US" altLang="zh-CN" sz="2000" b="1" dirty="0">
              <a:solidFill>
                <a:srgbClr val="FF00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4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4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5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5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4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546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54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546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uild="p"/>
      <p:bldP spid="15462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95233"/>
          <p:cNvSpPr>
            <a:spLocks noGrp="1"/>
          </p:cNvSpPr>
          <p:nvPr>
            <p:ph type="title"/>
          </p:nvPr>
        </p:nvSpPr>
        <p:spPr>
          <a:xfrm>
            <a:off x="1187450" y="115888"/>
            <a:ext cx="7561263" cy="8636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sz="4000" b="1" i="0" dirty="0">
                <a:solidFill>
                  <a:srgbClr val="0000CC"/>
                </a:solidFill>
                <a:ea typeface="黑体" panose="02010609060101010101" pitchFamily="2" charset="-122"/>
              </a:rPr>
              <a:t>三、形容词活用为动词（例句）</a:t>
            </a:r>
            <a:endParaRPr lang="zh-CN" altLang="en-US" sz="4000" b="1" i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7106" name="文本框 95234"/>
          <p:cNvSpPr txBox="1"/>
          <p:nvPr/>
        </p:nvSpPr>
        <p:spPr>
          <a:xfrm>
            <a:off x="323850" y="1647825"/>
            <a:ext cx="8623300" cy="6667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楚左尹项伯者，项羽季父也，素</a:t>
            </a:r>
            <a:r>
              <a:rPr lang="zh-CN" altLang="en-US" sz="3600" b="1" i="1" dirty="0">
                <a:latin typeface="Times New Roman" panose="02020603050405020304" pitchFamily="18" charset="0"/>
              </a:rPr>
              <a:t>善</a:t>
            </a:r>
            <a:r>
              <a:rPr lang="zh-CN" altLang="en-US" sz="36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留侯张良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文本框 95235"/>
          <p:cNvSpPr txBox="1"/>
          <p:nvPr/>
        </p:nvSpPr>
        <p:spPr>
          <a:xfrm>
            <a:off x="592138" y="4783138"/>
            <a:ext cx="4799012" cy="6667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吾妻之美我者，</a:t>
            </a:r>
            <a:r>
              <a:rPr lang="zh-CN" altLang="en-US" sz="3600" b="1" i="1" dirty="0">
                <a:latin typeface="Times New Roman" panose="02020603050405020304" pitchFamily="18" charset="0"/>
              </a:rPr>
              <a:t>私</a:t>
            </a:r>
            <a:r>
              <a:rPr lang="zh-CN" altLang="en-US" sz="36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我</a:t>
            </a:r>
            <a:r>
              <a:rPr lang="zh-CN" altLang="en-US" sz="3200" b="1" dirty="0">
                <a:latin typeface="Times New Roman" panose="02020603050405020304" pitchFamily="18" charset="0"/>
              </a:rPr>
              <a:t>也。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95237" name="椭圆 95236"/>
          <p:cNvSpPr/>
          <p:nvPr/>
        </p:nvSpPr>
        <p:spPr>
          <a:xfrm>
            <a:off x="179388" y="2565400"/>
            <a:ext cx="3816350" cy="1873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buClr>
                <a:schemeClr val="bg1"/>
              </a:buClr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形容词位于谓语位</a:t>
            </a:r>
            <a:endParaRPr lang="zh-CN" altLang="en-US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置，且带了宾语。</a:t>
            </a:r>
            <a:endParaRPr lang="zh-CN" altLang="en-US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5238" name="椭圆 95237"/>
          <p:cNvSpPr/>
          <p:nvPr/>
        </p:nvSpPr>
        <p:spPr>
          <a:xfrm>
            <a:off x="7380288" y="3644900"/>
            <a:ext cx="1417638" cy="9144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buClr>
                <a:schemeClr val="bg1"/>
              </a:buClr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</a:t>
            </a:r>
            <a:endParaRPr lang="zh-CN" altLang="en-US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5239" name="直接连接符 95238"/>
          <p:cNvSpPr/>
          <p:nvPr/>
        </p:nvSpPr>
        <p:spPr>
          <a:xfrm flipH="1">
            <a:off x="4140200" y="3500438"/>
            <a:ext cx="216058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5240" name="直接连接符 95239"/>
          <p:cNvSpPr/>
          <p:nvPr/>
        </p:nvSpPr>
        <p:spPr>
          <a:xfrm>
            <a:off x="6804025" y="4076700"/>
            <a:ext cx="4318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5241" name="椭圆 95240"/>
          <p:cNvSpPr/>
          <p:nvPr/>
        </p:nvSpPr>
        <p:spPr>
          <a:xfrm>
            <a:off x="5795963" y="981075"/>
            <a:ext cx="1295400" cy="576263"/>
          </a:xfrm>
          <a:prstGeom prst="ellipse">
            <a:avLst/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交好</a:t>
            </a:r>
          </a:p>
        </p:txBody>
      </p:sp>
      <p:sp>
        <p:nvSpPr>
          <p:cNvPr id="95242" name="椭圆 95241"/>
          <p:cNvSpPr/>
          <p:nvPr/>
        </p:nvSpPr>
        <p:spPr>
          <a:xfrm>
            <a:off x="3348038" y="5661025"/>
            <a:ext cx="914400" cy="6985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爱</a:t>
            </a:r>
          </a:p>
        </p:txBody>
      </p:sp>
      <p:sp>
        <p:nvSpPr>
          <p:cNvPr id="95243" name="直接连接符 95242"/>
          <p:cNvSpPr/>
          <p:nvPr/>
        </p:nvSpPr>
        <p:spPr>
          <a:xfrm>
            <a:off x="6300788" y="2492375"/>
            <a:ext cx="0" cy="1008063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4" name="直接连接符 95243"/>
          <p:cNvSpPr/>
          <p:nvPr/>
        </p:nvSpPr>
        <p:spPr>
          <a:xfrm flipV="1">
            <a:off x="3708400" y="4365625"/>
            <a:ext cx="0" cy="3587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5" name="直接连接符 95244"/>
          <p:cNvSpPr/>
          <p:nvPr/>
        </p:nvSpPr>
        <p:spPr>
          <a:xfrm flipV="1">
            <a:off x="3708400" y="4365625"/>
            <a:ext cx="259238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6" name="直接连接符 95245"/>
          <p:cNvSpPr/>
          <p:nvPr/>
        </p:nvSpPr>
        <p:spPr>
          <a:xfrm>
            <a:off x="5435600" y="5157788"/>
            <a:ext cx="13684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7" name="直接连接符 95246"/>
          <p:cNvSpPr/>
          <p:nvPr/>
        </p:nvSpPr>
        <p:spPr>
          <a:xfrm flipV="1">
            <a:off x="6804025" y="4076700"/>
            <a:ext cx="0" cy="10810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8" name="直接连接符 95247"/>
          <p:cNvSpPr/>
          <p:nvPr/>
        </p:nvSpPr>
        <p:spPr>
          <a:xfrm flipV="1">
            <a:off x="6300788" y="3500438"/>
            <a:ext cx="0" cy="86518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9" name="直接连接符 95248"/>
          <p:cNvSpPr/>
          <p:nvPr/>
        </p:nvSpPr>
        <p:spPr>
          <a:xfrm flipH="1">
            <a:off x="6804025" y="2349500"/>
            <a:ext cx="0" cy="180022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7121" name="图片 95249" descr="butterfly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088" y="5300663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2" name="图片 95250" descr="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333375"/>
            <a:ext cx="609600" cy="36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nimBg="1"/>
      <p:bldP spid="95238" grpId="0" animBg="1"/>
      <p:bldP spid="95241" grpId="0" animBg="1"/>
      <p:bldP spid="9524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55650"/>
          <p:cNvSpPr>
            <a:spLocks noGrp="1"/>
          </p:cNvSpPr>
          <p:nvPr>
            <p:ph type="title"/>
          </p:nvPr>
        </p:nvSpPr>
        <p:spPr>
          <a:xfrm>
            <a:off x="1908175" y="188913"/>
            <a:ext cx="5688013" cy="719137"/>
          </a:xfrm>
          <a:ln/>
        </p:spPr>
        <p:txBody>
          <a:bodyPr anchor="ctr"/>
          <a:lstStyle/>
          <a:p>
            <a:r>
              <a:rPr lang="zh-CN" altLang="en-US" sz="3200" i="0" dirty="0">
                <a:solidFill>
                  <a:srgbClr val="FF0000"/>
                </a:solidFill>
                <a:latin typeface="方正超粗黑简体" pitchFamily="2" charset="-122"/>
                <a:ea typeface="方正卡通简体" pitchFamily="65" charset="-122"/>
              </a:rPr>
              <a:t>形容词用作动词</a:t>
            </a:r>
            <a:endParaRPr lang="zh-CN" altLang="en-US" sz="3200" i="0" dirty="0">
              <a:latin typeface="华文琥珀" pitchFamily="2" charset="-122"/>
              <a:ea typeface="方正卡通简体" pitchFamily="65" charset="-122"/>
            </a:endParaRPr>
          </a:p>
        </p:txBody>
      </p:sp>
      <p:sp>
        <p:nvSpPr>
          <p:cNvPr id="155650" name="内容占位符 155649"/>
          <p:cNvSpPr>
            <a:spLocks noGrp="1"/>
          </p:cNvSpPr>
          <p:nvPr>
            <p:ph sz="half" idx="1"/>
          </p:nvPr>
        </p:nvSpPr>
        <p:spPr>
          <a:xfrm>
            <a:off x="468313" y="765175"/>
            <a:ext cx="4535487" cy="6092825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①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欲穷千里目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更上一层楼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穷：看尽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②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火尚足以明也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明：照明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③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毛嫱丽姬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人之所美也 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美：赞美</a:t>
            </a:r>
          </a:p>
          <a:p>
            <a:pPr>
              <a:lnSpc>
                <a:spcPct val="8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庄子</a:t>
            </a:r>
            <a:r>
              <a:rPr lang="en-US" altLang="zh-CN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齐物论</a:t>
            </a:r>
            <a:r>
              <a:rPr lang="en-US" altLang="zh-CN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，意思是说，毛嫱、丽姬是众人欣赏的美女。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④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牛困人饥日已高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市南门外泥中歇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高：升高</a:t>
            </a:r>
          </a:p>
        </p:txBody>
      </p:sp>
      <p:sp>
        <p:nvSpPr>
          <p:cNvPr id="155652" name="内容占位符 155651"/>
          <p:cNvSpPr>
            <a:spLocks noGrp="1"/>
          </p:cNvSpPr>
          <p:nvPr>
            <p:ph sz="half" idx="2"/>
          </p:nvPr>
        </p:nvSpPr>
        <p:spPr>
          <a:xfrm>
            <a:off x="5111750" y="836613"/>
            <a:ext cx="4032250" cy="4967287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⑤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此诚雕虫之戏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,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不足为多也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唐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方正卡通简体" pitchFamily="65" charset="-122"/>
              </a:rPr>
              <a:t>·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白居易</a:t>
            </a:r>
            <a:r>
              <a:rPr lang="en-US" altLang="zh-CN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与元九书</a:t>
            </a:r>
            <a:r>
              <a:rPr lang="en-US" altLang="zh-CN" sz="2000" b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》)</a:t>
            </a:r>
            <a:r>
              <a:rPr lang="en-US" altLang="zh-CN" sz="2800" b="1">
                <a:latin typeface="华文琥珀" pitchFamily="2" charset="-122"/>
                <a:ea typeface="华文琥珀" pitchFamily="2" charset="-122"/>
              </a:rPr>
              <a:t>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多：推崇，赞许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⑥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高其直   </a:t>
            </a: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促织</a:t>
            </a:r>
            <a:r>
              <a:rPr lang="en-US" altLang="zh-CN" sz="2800" b="1">
                <a:latin typeface="华文琥珀" pitchFamily="2" charset="-122"/>
                <a:ea typeface="华文琥珀" pitchFamily="2" charset="-122"/>
              </a:rPr>
              <a:t>》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高：抬高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⑦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吾妻之美我者，私我也。  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私：偏爱</a:t>
            </a:r>
          </a:p>
          <a:p>
            <a:pPr>
              <a:lnSpc>
                <a:spcPct val="85000"/>
              </a:lnSpc>
            </a:pPr>
            <a:r>
              <a:rPr lang="en-US" altLang="zh-CN" sz="2800" b="1" dirty="0">
                <a:latin typeface="华文琥珀" pitchFamily="2" charset="-122"/>
                <a:ea typeface="华文琥珀" pitchFamily="2" charset="-122"/>
              </a:rPr>
              <a:t>⑧</a:t>
            </a: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盖失强援，不能独完。</a:t>
            </a:r>
          </a:p>
          <a:p>
            <a:pPr>
              <a:lnSpc>
                <a:spcPct val="85000"/>
              </a:lnSpc>
            </a:pPr>
            <a:r>
              <a:rPr lang="zh-CN" altLang="en-US" sz="2800" b="1" dirty="0">
                <a:latin typeface="华文琥珀" pitchFamily="2" charset="-122"/>
                <a:ea typeface="华文琥珀" pitchFamily="2" charset="-122"/>
              </a:rPr>
              <a:t>完：保全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5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5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5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5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5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5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5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5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5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55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55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5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 build="p"/>
      <p:bldP spid="15565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79201"/>
          <p:cNvSpPr>
            <a:spLocks noGrp="1"/>
          </p:cNvSpPr>
          <p:nvPr>
            <p:ph type="title"/>
          </p:nvPr>
        </p:nvSpPr>
        <p:spPr>
          <a:xfrm>
            <a:off x="1331913" y="125413"/>
            <a:ext cx="7812087" cy="1143000"/>
          </a:xfrm>
          <a:ln/>
        </p:spPr>
        <p:txBody>
          <a:bodyPr anchor="ctr"/>
          <a:lstStyle/>
          <a:p>
            <a:r>
              <a:rPr lang="zh-CN" altLang="en-US" sz="2800" b="1" i="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四、形容词用作名词：</a:t>
            </a:r>
            <a:r>
              <a:rPr lang="zh-CN" altLang="en-US" sz="2800" i="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文言文中，当形容词担任主语或宾语时，它已不再表示事物的性质或特征，而是表示具有某种性质或特征的人或事物。</a:t>
            </a:r>
            <a:endParaRPr lang="zh-CN" altLang="en-US" sz="2800" i="0">
              <a:solidFill>
                <a:srgbClr val="0000CC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49154" name="文本框 179202"/>
          <p:cNvSpPr txBox="1"/>
          <p:nvPr/>
        </p:nvSpPr>
        <p:spPr>
          <a:xfrm>
            <a:off x="468313" y="1404938"/>
            <a:ext cx="5238750" cy="78740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是故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圣</a:t>
            </a: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益圣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愚</a:t>
            </a: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益愚。</a:t>
            </a:r>
            <a:endParaRPr lang="zh-CN" altLang="en-US" sz="4400"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49155" name="文本框 179203"/>
          <p:cNvSpPr txBox="1"/>
          <p:nvPr/>
        </p:nvSpPr>
        <p:spPr>
          <a:xfrm>
            <a:off x="395288" y="3276600"/>
            <a:ext cx="4121150" cy="78740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将军身披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坚</a:t>
            </a: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执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锐</a:t>
            </a:r>
            <a:endParaRPr lang="zh-CN" altLang="en-US" sz="4400" i="1">
              <a:solidFill>
                <a:srgbClr val="FF0066"/>
              </a:solidFill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49156" name="文本框 179204"/>
          <p:cNvSpPr txBox="1"/>
          <p:nvPr/>
        </p:nvSpPr>
        <p:spPr>
          <a:xfrm>
            <a:off x="684213" y="5148263"/>
            <a:ext cx="2451100" cy="793750"/>
          </a:xfrm>
          <a:prstGeom prst="rect">
            <a:avLst/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以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小</a:t>
            </a:r>
            <a:r>
              <a:rPr lang="zh-CN" altLang="en-US" sz="4400" dirty="0">
                <a:latin typeface="Times New Roman" panose="02020603050405020304" pitchFamily="18" charset="0"/>
                <a:ea typeface="方正剪纸简体" pitchFamily="65" charset="-122"/>
              </a:rPr>
              <a:t>易</a:t>
            </a:r>
            <a:r>
              <a:rPr lang="zh-CN" altLang="en-US" sz="4400" i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大</a:t>
            </a:r>
            <a:endParaRPr lang="zh-CN" altLang="en-US" sz="4400" i="1">
              <a:solidFill>
                <a:srgbClr val="FF0066"/>
              </a:solidFill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179206" name="文本框 179205"/>
          <p:cNvSpPr txBox="1"/>
          <p:nvPr/>
        </p:nvSpPr>
        <p:spPr>
          <a:xfrm>
            <a:off x="4787900" y="4273550"/>
            <a:ext cx="1585913" cy="6667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作宾语</a:t>
            </a:r>
            <a:endParaRPr lang="zh-CN" altLang="en-US" sz="3600" b="1">
              <a:solidFill>
                <a:srgbClr val="FF0066"/>
              </a:solidFill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179207" name="文本框 179206"/>
          <p:cNvSpPr txBox="1"/>
          <p:nvPr/>
        </p:nvSpPr>
        <p:spPr>
          <a:xfrm>
            <a:off x="3708400" y="5805488"/>
            <a:ext cx="1585913" cy="6667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作宾语</a:t>
            </a:r>
            <a:endParaRPr lang="zh-CN" altLang="en-US" sz="3600" b="1">
              <a:solidFill>
                <a:srgbClr val="FF0066"/>
              </a:solidFill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179208" name="文本框 179207"/>
          <p:cNvSpPr txBox="1"/>
          <p:nvPr/>
        </p:nvSpPr>
        <p:spPr>
          <a:xfrm>
            <a:off x="4572000" y="2387600"/>
            <a:ext cx="1585913" cy="6667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方正剪纸简体" pitchFamily="65" charset="-122"/>
              </a:rPr>
              <a:t>作主语</a:t>
            </a:r>
          </a:p>
        </p:txBody>
      </p:sp>
      <p:sp>
        <p:nvSpPr>
          <p:cNvPr id="179209" name="直接连接符 179208"/>
          <p:cNvSpPr/>
          <p:nvPr/>
        </p:nvSpPr>
        <p:spPr>
          <a:xfrm>
            <a:off x="1979613" y="2708275"/>
            <a:ext cx="24479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9210" name="直接连接符 179209"/>
          <p:cNvSpPr/>
          <p:nvPr/>
        </p:nvSpPr>
        <p:spPr>
          <a:xfrm>
            <a:off x="1979613" y="2205038"/>
            <a:ext cx="0" cy="50323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1" name="直接连接符 179210"/>
          <p:cNvSpPr/>
          <p:nvPr/>
        </p:nvSpPr>
        <p:spPr>
          <a:xfrm>
            <a:off x="3635375" y="2205038"/>
            <a:ext cx="0" cy="50323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2" name="直接连接符 179211"/>
          <p:cNvSpPr/>
          <p:nvPr/>
        </p:nvSpPr>
        <p:spPr>
          <a:xfrm>
            <a:off x="3059113" y="4581525"/>
            <a:ext cx="158432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9213" name="直接连接符 179212"/>
          <p:cNvSpPr/>
          <p:nvPr/>
        </p:nvSpPr>
        <p:spPr>
          <a:xfrm>
            <a:off x="3059113" y="4149725"/>
            <a:ext cx="0" cy="431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4" name="直接连接符 179213"/>
          <p:cNvSpPr/>
          <p:nvPr/>
        </p:nvSpPr>
        <p:spPr>
          <a:xfrm>
            <a:off x="4140200" y="4149725"/>
            <a:ext cx="0" cy="431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5" name="直接连接符 179214"/>
          <p:cNvSpPr/>
          <p:nvPr/>
        </p:nvSpPr>
        <p:spPr>
          <a:xfrm>
            <a:off x="1619250" y="6237288"/>
            <a:ext cx="194468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9216" name="直接连接符 179215"/>
          <p:cNvSpPr/>
          <p:nvPr/>
        </p:nvSpPr>
        <p:spPr>
          <a:xfrm>
            <a:off x="1619250" y="5949950"/>
            <a:ext cx="0" cy="28733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7" name="直接连接符 179216"/>
          <p:cNvSpPr/>
          <p:nvPr/>
        </p:nvSpPr>
        <p:spPr>
          <a:xfrm>
            <a:off x="2771775" y="5949950"/>
            <a:ext cx="0" cy="28733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9218" name="左箭头标注 179217"/>
          <p:cNvSpPr/>
          <p:nvPr/>
        </p:nvSpPr>
        <p:spPr>
          <a:xfrm>
            <a:off x="6300788" y="2060575"/>
            <a:ext cx="2519362" cy="1152525"/>
          </a:xfrm>
          <a:prstGeom prst="leftArrowCallout">
            <a:avLst>
              <a:gd name="adj1" fmla="val 22509"/>
              <a:gd name="adj2" fmla="val 18907"/>
              <a:gd name="adj3" fmla="val 36371"/>
              <a:gd name="adj4" fmla="val 72273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方正剪纸简体" pitchFamily="65" charset="-122"/>
              </a:rPr>
              <a:t>聪明的人</a:t>
            </a:r>
          </a:p>
          <a:p>
            <a:pPr algn="ctr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方正剪纸简体" pitchFamily="65" charset="-122"/>
              </a:rPr>
              <a:t>愚蠢的人</a:t>
            </a:r>
            <a:endParaRPr lang="zh-CN" altLang="en-US" sz="3200" b="1"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sp>
        <p:nvSpPr>
          <p:cNvPr id="179219" name="左箭头标注 179218"/>
          <p:cNvSpPr/>
          <p:nvPr/>
        </p:nvSpPr>
        <p:spPr>
          <a:xfrm>
            <a:off x="6372225" y="3933825"/>
            <a:ext cx="2447925" cy="1152525"/>
          </a:xfrm>
          <a:prstGeom prst="leftArrowCallout">
            <a:avLst>
              <a:gd name="adj1" fmla="val 22509"/>
              <a:gd name="adj2" fmla="val 18907"/>
              <a:gd name="adj3" fmla="val 35340"/>
              <a:gd name="adj4" fmla="val 78574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方正剪纸简体" pitchFamily="65" charset="-122"/>
              </a:rPr>
              <a:t>坚硬的铠甲</a:t>
            </a:r>
          </a:p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方正剪纸简体" pitchFamily="65" charset="-122"/>
              </a:rPr>
              <a:t>锐利的兵器</a:t>
            </a:r>
          </a:p>
        </p:txBody>
      </p:sp>
      <p:sp>
        <p:nvSpPr>
          <p:cNvPr id="179220" name="左箭头标注 179219"/>
          <p:cNvSpPr/>
          <p:nvPr/>
        </p:nvSpPr>
        <p:spPr>
          <a:xfrm>
            <a:off x="6156325" y="5445125"/>
            <a:ext cx="2519363" cy="1152525"/>
          </a:xfrm>
          <a:prstGeom prst="leftArrowCallout">
            <a:avLst>
              <a:gd name="adj1" fmla="val 22509"/>
              <a:gd name="adj2" fmla="val 18907"/>
              <a:gd name="adj3" fmla="val 36371"/>
              <a:gd name="adj4" fmla="val 72273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方正剪纸简体" pitchFamily="65" charset="-122"/>
              </a:rPr>
              <a:t>小的东西</a:t>
            </a:r>
            <a:endParaRPr lang="zh-CN" altLang="en-US" sz="3200" b="1">
              <a:latin typeface="Times New Roman" panose="02020603050405020304" pitchFamily="18" charset="0"/>
              <a:ea typeface="方正剪纸简体" pitchFamily="65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方正剪纸简体" pitchFamily="65" charset="-122"/>
              </a:rPr>
              <a:t>大的东西</a:t>
            </a:r>
            <a:endParaRPr lang="zh-CN" altLang="en-US" sz="3200" b="1"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pic>
        <p:nvPicPr>
          <p:cNvPr id="49172" name="图片 179220" descr="butterfly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088" y="836613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73" name="图片 179221" descr="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6165850"/>
            <a:ext cx="609600" cy="36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7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7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7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7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79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7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17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7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17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7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6" grpId="0" animBg="1"/>
      <p:bldP spid="179207" grpId="0" animBg="1"/>
      <p:bldP spid="179208" grpId="0" animBg="1"/>
      <p:bldP spid="179218" grpId="0" animBg="1"/>
      <p:bldP spid="179219" grpId="0" animBg="1"/>
      <p:bldP spid="1792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2119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dirty="0"/>
          </a:p>
        </p:txBody>
      </p:sp>
      <p:sp>
        <p:nvSpPr>
          <p:cNvPr id="50179" name="文本占位符 21197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endParaRPr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219137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561262" cy="647700"/>
          </a:xfrm>
          <a:ln/>
        </p:spPr>
        <p:txBody>
          <a:bodyPr anchor="ctr"/>
          <a:lstStyle/>
          <a:p>
            <a:pPr rtl="1"/>
            <a:r>
              <a:rPr lang="zh-CN" altLang="en-US" sz="3600" i="0" dirty="0">
                <a:solidFill>
                  <a:srgbClr val="FF0000"/>
                </a:solidFill>
                <a:ea typeface="方正剪纸简体" pitchFamily="65" charset="-122"/>
              </a:rPr>
              <a:t>你会翻译准确吗？</a:t>
            </a:r>
          </a:p>
        </p:txBody>
      </p:sp>
      <p:sp>
        <p:nvSpPr>
          <p:cNvPr id="219139" name="内容占位符 219138"/>
          <p:cNvSpPr>
            <a:spLocks noGrp="1"/>
          </p:cNvSpPr>
          <p:nvPr>
            <p:ph idx="1"/>
          </p:nvPr>
        </p:nvSpPr>
        <p:spPr>
          <a:xfrm>
            <a:off x="0" y="908050"/>
            <a:ext cx="8893175" cy="5949950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600" b="1" dirty="0"/>
              <a:t>1</a:t>
            </a:r>
            <a:r>
              <a:rPr lang="zh-CN" altLang="en-US" sz="2600" b="1" dirty="0"/>
              <a:t>、</a:t>
            </a:r>
            <a:r>
              <a:rPr lang="zh-CN" altLang="en-US" sz="2600" b="1" dirty="0">
                <a:solidFill>
                  <a:srgbClr val="0000CC"/>
                </a:solidFill>
              </a:rPr>
              <a:t>“王戎俭吝，其从子婚，与一单衣，后更责之。”</a:t>
            </a:r>
          </a:p>
          <a:p>
            <a:pPr>
              <a:lnSpc>
                <a:spcPct val="80000"/>
              </a:lnSpc>
            </a:pPr>
            <a:r>
              <a:rPr lang="zh-CN" altLang="en-US" sz="2600" b="1" dirty="0"/>
              <a:t>王戎很吝啬，他的侄儿结婚，只送一件单衣，过后又要回去了。</a:t>
            </a:r>
          </a:p>
          <a:p>
            <a:pPr>
              <a:lnSpc>
                <a:spcPct val="80000"/>
              </a:lnSpc>
            </a:pPr>
            <a:r>
              <a:rPr lang="en-US" altLang="zh-CN" sz="2600" b="1" dirty="0"/>
              <a:t>2</a:t>
            </a:r>
            <a:r>
              <a:rPr lang="zh-CN" altLang="en-US" sz="2600" b="1" dirty="0"/>
              <a:t>、</a:t>
            </a:r>
            <a:r>
              <a:rPr lang="zh-CN" altLang="en-US" sz="2600" b="1" dirty="0">
                <a:solidFill>
                  <a:srgbClr val="0000CC"/>
                </a:solidFill>
              </a:rPr>
              <a:t>“司徒王戎既贵且富，区宅、僮牧，膏田水碓（</a:t>
            </a:r>
            <a:r>
              <a:rPr lang="en-US" altLang="zh-CN" sz="2600" b="1" dirty="0" err="1">
                <a:solidFill>
                  <a:srgbClr val="0000CC"/>
                </a:solidFill>
              </a:rPr>
              <a:t>duì</a:t>
            </a:r>
            <a:r>
              <a:rPr lang="zh-CN" altLang="en-US" sz="2600" b="1" dirty="0">
                <a:solidFill>
                  <a:srgbClr val="0000CC"/>
                </a:solidFill>
              </a:rPr>
              <a:t>）之属，洛下无比。契书鞅掌，每与夫人烛下散筹算计。”</a:t>
            </a:r>
            <a:r>
              <a:rPr lang="zh-CN" altLang="en-US" sz="2600" b="1" dirty="0"/>
              <a:t>  </a:t>
            </a:r>
          </a:p>
          <a:p>
            <a:pPr>
              <a:lnSpc>
                <a:spcPct val="80000"/>
              </a:lnSpc>
            </a:pPr>
            <a:r>
              <a:rPr lang="zh-CN" altLang="en-US" sz="2600" b="1" dirty="0"/>
              <a:t>司徒王戎，既显贵，又富有，房屋、仆役、良田、水碓之类，洛阳城里没有人能和他相等。契约帐簿很多，他常常和妻子在烛光下摆开筹码来计算。</a:t>
            </a:r>
          </a:p>
          <a:p>
            <a:pPr>
              <a:lnSpc>
                <a:spcPct val="80000"/>
              </a:lnSpc>
            </a:pPr>
            <a:r>
              <a:rPr lang="en-US" altLang="zh-CN" sz="2600" b="1"/>
              <a:t>3</a:t>
            </a:r>
            <a:r>
              <a:rPr lang="zh-CN" altLang="en-US" sz="2600" b="1" dirty="0">
                <a:solidFill>
                  <a:srgbClr val="0000CC"/>
                </a:solidFill>
              </a:rPr>
              <a:t>、“王戎有好李，卖之，恐人得其种，恒钻其核。”</a:t>
            </a:r>
          </a:p>
          <a:p>
            <a:pPr>
              <a:lnSpc>
                <a:spcPct val="80000"/>
              </a:lnSpc>
            </a:pPr>
            <a:r>
              <a:rPr lang="zh-CN" altLang="en-US" sz="2600" b="1" dirty="0"/>
              <a:t>王戎家有良种李子，卖李子时，怕别人得到他家的良种，总是先把李核钻破再卖。</a:t>
            </a:r>
          </a:p>
          <a:p>
            <a:pPr>
              <a:lnSpc>
                <a:spcPct val="80000"/>
              </a:lnSpc>
            </a:pPr>
            <a:r>
              <a:rPr lang="en-US" altLang="zh-CN" sz="2600" b="1" dirty="0"/>
              <a:t>4</a:t>
            </a:r>
            <a:r>
              <a:rPr lang="zh-CN" altLang="en-US" sz="2600" b="1" dirty="0"/>
              <a:t>、</a:t>
            </a:r>
            <a:r>
              <a:rPr lang="zh-CN" altLang="en-US" sz="2600" b="1" dirty="0">
                <a:solidFill>
                  <a:srgbClr val="0000CC"/>
                </a:solidFill>
              </a:rPr>
              <a:t>“王戎女适裴頠</a:t>
            </a:r>
            <a:r>
              <a:rPr lang="en-US" altLang="zh-CN" sz="2600" b="1" dirty="0" err="1">
                <a:solidFill>
                  <a:srgbClr val="0000CC"/>
                </a:solidFill>
              </a:rPr>
              <a:t>wěi</a:t>
            </a:r>
            <a:r>
              <a:rPr lang="zh-CN" altLang="en-US" sz="2600" b="1" dirty="0">
                <a:solidFill>
                  <a:srgbClr val="0000CC"/>
                </a:solidFill>
              </a:rPr>
              <a:t>，贷钱数万。女归，戎色不说，女遽还钱，乃释然。”</a:t>
            </a:r>
          </a:p>
          <a:p>
            <a:pPr>
              <a:lnSpc>
                <a:spcPct val="80000"/>
              </a:lnSpc>
            </a:pPr>
            <a:r>
              <a:rPr lang="zh-CN" altLang="en-US" sz="2600" b="1" dirty="0"/>
              <a:t>王戎的女儿嫁给裴頠，曾向王戎借了几万钱。女儿回到娘家，王戎的脸色就很不高兴；女儿赶快把钱还给他，王戎这才心平气和了。</a:t>
            </a:r>
          </a:p>
          <a:p>
            <a:pPr>
              <a:lnSpc>
                <a:spcPct val="80000"/>
              </a:lnSpc>
              <a:buNone/>
            </a:pP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9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222209"/>
          <p:cNvSpPr>
            <a:spLocks noGrp="1"/>
          </p:cNvSpPr>
          <p:nvPr>
            <p:ph type="title"/>
          </p:nvPr>
        </p:nvSpPr>
        <p:spPr>
          <a:xfrm>
            <a:off x="1371600" y="476250"/>
            <a:ext cx="7772400" cy="1143000"/>
          </a:xfrm>
          <a:ln/>
        </p:spPr>
        <p:txBody>
          <a:bodyPr anchor="ctr"/>
          <a:lstStyle/>
          <a:p>
            <a:r>
              <a:rPr lang="zh-CN" altLang="en-US" b="1" i="0" dirty="0">
                <a:solidFill>
                  <a:srgbClr val="FF0000"/>
                </a:solidFill>
                <a:ea typeface="方正剪纸简体" pitchFamily="65" charset="-122"/>
              </a:rPr>
              <a:t>回顾上节课的内容</a:t>
            </a:r>
          </a:p>
        </p:txBody>
      </p:sp>
      <p:sp>
        <p:nvSpPr>
          <p:cNvPr id="52226" name="文本占位符 22221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名词活用（作状语，活用动词，活用为使动、意动）</a:t>
            </a:r>
          </a:p>
          <a:p>
            <a:r>
              <a:rPr lang="zh-CN" altLang="en-US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动词活用（活用为名词）</a:t>
            </a:r>
          </a:p>
          <a:p>
            <a:r>
              <a:rPr lang="zh-CN" altLang="en-US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形容词活用 （活用为动词或名词）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51203"/>
          <p:cNvSpPr>
            <a:spLocks noGrp="1"/>
          </p:cNvSpPr>
          <p:nvPr>
            <p:ph type="title"/>
          </p:nvPr>
        </p:nvSpPr>
        <p:spPr>
          <a:xfrm>
            <a:off x="539750" y="260350"/>
            <a:ext cx="7772400" cy="1143000"/>
          </a:xfrm>
          <a:ln/>
        </p:spPr>
        <p:txBody>
          <a:bodyPr anchor="ctr"/>
          <a:lstStyle/>
          <a:p>
            <a:r>
              <a:rPr lang="zh-CN" altLang="en-US" i="0" dirty="0">
                <a:solidFill>
                  <a:srgbClr val="FF0000"/>
                </a:solidFill>
                <a:ea typeface="方正剪纸简体" pitchFamily="65" charset="-122"/>
              </a:rPr>
              <a:t>形容词活用为名词</a:t>
            </a:r>
          </a:p>
        </p:txBody>
      </p:sp>
      <p:sp>
        <p:nvSpPr>
          <p:cNvPr id="51203" name="内容占位符 51202"/>
          <p:cNvSpPr>
            <a:spLocks noGrp="1"/>
          </p:cNvSpPr>
          <p:nvPr>
            <p:ph sz="half" idx="1"/>
          </p:nvPr>
        </p:nvSpPr>
        <p:spPr>
          <a:xfrm>
            <a:off x="0" y="1557338"/>
            <a:ext cx="4494213" cy="4906962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①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秦孝公据殽函之固 </a:t>
            </a: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 固：坚固的地势</a:t>
            </a:r>
          </a:p>
          <a:p>
            <a:pPr>
              <a:lnSpc>
                <a:spcPct val="80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②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晓看红湿处，花重</a:t>
            </a:r>
            <a:r>
              <a:rPr lang="zh-CN" altLang="en-US" sz="2800" b="1" dirty="0">
                <a:latin typeface="方正剪纸简体" pitchFamily="65" charset="-122"/>
                <a:ea typeface="方正剪纸简体" pitchFamily="65" charset="-122"/>
              </a:rPr>
              <a:t>锦官城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。</a:t>
            </a:r>
            <a:r>
              <a:rPr lang="zh-CN" altLang="en-US" sz="280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（杜甫</a:t>
            </a:r>
            <a:r>
              <a:rPr lang="en-US" altLang="zh-CN" sz="280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《</a:t>
            </a:r>
            <a:r>
              <a:rPr lang="zh-CN" altLang="en-US" sz="280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春夜喜雨</a:t>
            </a:r>
            <a:r>
              <a:rPr lang="en-US" altLang="zh-CN" sz="280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》</a:t>
            </a:r>
            <a:r>
              <a:rPr lang="zh-CN" altLang="en-US" sz="2800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）</a:t>
            </a: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  红：红花</a:t>
            </a:r>
          </a:p>
          <a:p>
            <a:pPr>
              <a:lnSpc>
                <a:spcPct val="80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③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知否，知否，应是绿肥红瘦  </a:t>
            </a: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绿、红：绿叶、红花。</a:t>
            </a:r>
          </a:p>
          <a:p>
            <a:pPr>
              <a:lnSpc>
                <a:spcPct val="80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④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夫夷以近，则游者众  </a:t>
            </a: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“夷”“近”：平坦、距离近的地方</a:t>
            </a:r>
          </a:p>
        </p:txBody>
      </p:sp>
      <p:sp>
        <p:nvSpPr>
          <p:cNvPr id="51205" name="文本占位符 51204"/>
          <p:cNvSpPr>
            <a:spLocks noGrp="1"/>
          </p:cNvSpPr>
          <p:nvPr>
            <p:ph sz="half" idx="2"/>
          </p:nvPr>
        </p:nvSpPr>
        <p:spPr>
          <a:xfrm>
            <a:off x="4356100" y="1412875"/>
            <a:ext cx="4897438" cy="5300663"/>
          </a:xfrm>
        </p:spPr>
        <p:txBody>
          <a:bodyPr/>
          <a:lstStyle/>
          <a:p>
            <a:pPr fontAlgn="base">
              <a:lnSpc>
                <a:spcPct val="80000"/>
              </a:lnSpc>
            </a:pP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⑤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小学而大遗</a:t>
            </a:r>
          </a:p>
          <a:p>
            <a:pPr fontAlgn="base">
              <a:lnSpc>
                <a:spcPct val="80000"/>
              </a:lnSpc>
            </a:pP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小：指不知句读（小的方面）；大：指不解疑难问题（大的方面）。</a:t>
            </a:r>
          </a:p>
          <a:p>
            <a:pPr fontAlgn="base">
              <a:lnSpc>
                <a:spcPct val="80000"/>
              </a:lnSpc>
            </a:pP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⑥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则今之高爵显位</a:t>
            </a: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一旦抵罪</a:t>
            </a: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或脱身以逃</a:t>
            </a: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不能容于远近 </a:t>
            </a:r>
            <a:r>
              <a:rPr lang="zh-CN" altLang="en-US" sz="1800" b="1" strike="noStrike" noProof="1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（</a:t>
            </a:r>
            <a:r>
              <a:rPr lang="zh-CN" altLang="en-US" sz="1800" b="1" strike="noStrike" noProof="1">
                <a:solidFill>
                  <a:srgbClr val="FF0000"/>
                </a:solidFill>
              </a:rPr>
              <a:t>张溥</a:t>
            </a:r>
            <a:r>
              <a:rPr lang="en-US" altLang="zh-CN" sz="1800" b="1" strike="noStrike" noProof="1">
                <a:solidFill>
                  <a:srgbClr val="FF0000"/>
                </a:solidFill>
              </a:rPr>
              <a:t>《</a:t>
            </a:r>
            <a:r>
              <a:rPr lang="zh-CN" altLang="en-US" sz="1800" b="1" strike="noStrike" noProof="1">
                <a:solidFill>
                  <a:srgbClr val="FF0000"/>
                </a:solidFill>
              </a:rPr>
              <a:t>五人墓碑记</a:t>
            </a:r>
            <a:r>
              <a:rPr lang="en-US" altLang="zh-CN" sz="1800" b="1" strike="noStrike" noProof="1">
                <a:solidFill>
                  <a:srgbClr val="FF0000"/>
                </a:solidFill>
              </a:rPr>
              <a:t>》</a:t>
            </a:r>
            <a:r>
              <a:rPr lang="zh-CN" altLang="en-US" sz="1800" b="1" strike="noStrike" noProof="1">
                <a:solidFill>
                  <a:srgbClr val="FF0000"/>
                </a:solidFill>
              </a:rPr>
              <a:t>）</a:t>
            </a:r>
            <a:endParaRPr lang="zh-CN" altLang="en-US" sz="1800" b="1" strike="noStrike" noProof="1">
              <a:solidFill>
                <a:srgbClr val="FF0000"/>
              </a:solidFill>
              <a:latin typeface="方正剪纸简体" pitchFamily="65" charset="-122"/>
              <a:ea typeface="方正剪纸简体" pitchFamily="65" charset="-122"/>
            </a:endParaRPr>
          </a:p>
          <a:p>
            <a:pPr fontAlgn="base">
              <a:lnSpc>
                <a:spcPct val="80000"/>
              </a:lnSpc>
            </a:pP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 “远近”：天下的人</a:t>
            </a:r>
          </a:p>
          <a:p>
            <a:pPr fontAlgn="base">
              <a:lnSpc>
                <a:spcPct val="80000"/>
              </a:lnSpc>
            </a:pPr>
            <a:r>
              <a:rPr lang="zh-CN" altLang="en-US" sz="2000" strike="noStrike" noProof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（今天那班（原先）</a:t>
            </a:r>
            <a:r>
              <a:rPr lang="zh-CN" altLang="en-US" sz="2000" b="1" strike="noStrike" noProof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爵位</a:t>
            </a:r>
            <a:r>
              <a:rPr lang="zh-CN" altLang="en-US" sz="2000" strike="noStrike" noProof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显赫的高官一旦犯罪应受惩治（时），有的脱身逃跑，不能被远近的人收留。</a:t>
            </a:r>
            <a:r>
              <a:rPr lang="en-US" altLang="zh-CN" sz="2000" strike="noStrike" noProof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)</a:t>
            </a:r>
          </a:p>
          <a:p>
            <a:pPr fontAlgn="base">
              <a:lnSpc>
                <a:spcPct val="80000"/>
              </a:lnSpc>
            </a:pP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⑦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吾尝</a:t>
            </a:r>
            <a:r>
              <a:rPr lang="zh-CN" altLang="en-US" sz="2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剪纸简体" pitchFamily="65" charset="-122"/>
                <a:ea typeface="方正剪纸简体" pitchFamily="65" charset="-122"/>
              </a:rPr>
              <a:t>跂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而望矣</a:t>
            </a:r>
            <a:r>
              <a:rPr lang="en-US" altLang="zh-CN" sz="2600" strike="noStrike" noProof="1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不如登高之博见也  </a:t>
            </a:r>
          </a:p>
          <a:p>
            <a:pPr fontAlgn="base">
              <a:lnSpc>
                <a:spcPct val="80000"/>
              </a:lnSpc>
            </a:pPr>
            <a:r>
              <a:rPr lang="zh-CN" altLang="en-US" sz="2600" strike="noStrike" noProof="1">
                <a:latin typeface="方正剪纸简体" pitchFamily="65" charset="-122"/>
                <a:ea typeface="方正剪纸简体" pitchFamily="65" charset="-122"/>
              </a:rPr>
              <a:t>高：高处</a:t>
            </a:r>
          </a:p>
          <a:p>
            <a:pPr fontAlgn="base">
              <a:lnSpc>
                <a:spcPct val="80000"/>
              </a:lnSpc>
            </a:pPr>
            <a:endParaRPr lang="zh-CN" altLang="en-US" sz="2600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1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2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2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内容占位符 210945"/>
          <p:cNvSpPr>
            <a:spLocks noGrp="1"/>
          </p:cNvSpPr>
          <p:nvPr>
            <p:ph idx="1"/>
          </p:nvPr>
        </p:nvSpPr>
        <p:spPr>
          <a:xfrm>
            <a:off x="395288" y="333375"/>
            <a:ext cx="8135937" cy="6524625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五、数词的活用：</a:t>
            </a:r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数词用作动词（或形容词）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在文言文中，数词往往用来担当谓语，陈说事情的状况，或表示具有某个数量的事物。如：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六王毕，四海一  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 一：    统一（动词）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以其无礼于晋且贰于楚也  </a:t>
            </a:r>
            <a:r>
              <a:rPr lang="zh-CN" altLang="en-US" sz="2800" dirty="0"/>
              <a:t>。</a:t>
            </a:r>
            <a:r>
              <a:rPr lang="zh-CN" altLang="en-US" sz="1800" dirty="0">
                <a:solidFill>
                  <a:srgbClr val="0000CC"/>
                </a:solidFill>
              </a:rPr>
              <a:t>（</a:t>
            </a:r>
            <a:r>
              <a:rPr lang="en-US" altLang="zh-CN" sz="1800" dirty="0">
                <a:solidFill>
                  <a:srgbClr val="0000CC"/>
                </a:solidFill>
              </a:rPr>
              <a:t>《</a:t>
            </a:r>
            <a:r>
              <a:rPr lang="zh-CN" altLang="en-US" sz="1800" dirty="0">
                <a:solidFill>
                  <a:srgbClr val="0000CC"/>
                </a:solidFill>
              </a:rPr>
              <a:t>左传</a:t>
            </a:r>
            <a:r>
              <a:rPr lang="en-US" altLang="zh-CN" sz="1800">
                <a:solidFill>
                  <a:srgbClr val="0000CC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1800" dirty="0">
                <a:solidFill>
                  <a:srgbClr val="0000CC"/>
                </a:solidFill>
              </a:rPr>
              <a:t>烛之武退秦师</a:t>
            </a:r>
            <a:r>
              <a:rPr lang="en-US" altLang="zh-CN" sz="1800" dirty="0">
                <a:solidFill>
                  <a:srgbClr val="0000CC"/>
                </a:solidFill>
              </a:rPr>
              <a:t>》</a:t>
            </a:r>
            <a:r>
              <a:rPr lang="zh-CN" altLang="en-US" sz="1800" dirty="0">
                <a:solidFill>
                  <a:srgbClr val="0000CC"/>
                </a:solidFill>
              </a:rPr>
              <a:t>）</a:t>
            </a:r>
            <a:endParaRPr lang="zh-CN" altLang="en-US" sz="1800" dirty="0">
              <a:solidFill>
                <a:srgbClr val="0000CC"/>
              </a:solidFill>
              <a:latin typeface="方正剪纸简体" pitchFamily="65" charset="-122"/>
              <a:ea typeface="方正剪纸简体" pitchFamily="65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贰：背离（动词）</a:t>
            </a:r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数词用作形容词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方正剪纸简体" pitchFamily="65" charset="-122"/>
                <a:ea typeface="方正剪纸简体" pitchFamily="65" charset="-122"/>
              </a:rPr>
              <a:t>①</a:t>
            </a: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余观乎巴陵胜状，在洞庭一湖  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一：全、满（形容词）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方正剪纸简体" pitchFamily="65" charset="-122"/>
                <a:ea typeface="方正剪纸简体" pitchFamily="65" charset="-122"/>
              </a:rPr>
              <a:t>②</a:t>
            </a: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蚓无爪牙之利</a:t>
            </a:r>
            <a:r>
              <a:rPr lang="en-US" altLang="zh-CN" sz="2400">
                <a:latin typeface="Arial" panose="020B0604020202020204" pitchFamily="34" charset="0"/>
                <a:ea typeface="方正剪纸简体" pitchFamily="65" charset="-122"/>
              </a:rPr>
              <a:t>……</a:t>
            </a: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用心一也  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一：专一（形容词）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方正剪纸简体" pitchFamily="65" charset="-122"/>
                <a:ea typeface="方正剪纸简体" pitchFamily="65" charset="-122"/>
              </a:rPr>
              <a:t>③</a:t>
            </a: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二三其德  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方正剪纸简体" pitchFamily="65" charset="-122"/>
                <a:ea typeface="方正剪纸简体" pitchFamily="65" charset="-122"/>
              </a:rPr>
              <a:t>二三：不专一，不忠诚（形容词）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0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0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0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0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0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0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0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0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0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0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0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09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文本框 125953"/>
          <p:cNvSpPr txBox="1"/>
          <p:nvPr/>
        </p:nvSpPr>
        <p:spPr>
          <a:xfrm>
            <a:off x="1331913" y="981075"/>
            <a:ext cx="6769100" cy="10064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   </a:t>
            </a:r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何谓词类活用？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5955" name="文本框 125954"/>
          <p:cNvSpPr txBox="1"/>
          <p:nvPr/>
        </p:nvSpPr>
        <p:spPr>
          <a:xfrm>
            <a:off x="395288" y="2492375"/>
            <a:ext cx="8208963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     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词类活用是在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具体语言环境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中，一类词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临时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改变了原来的语法功能，活用作另一类词的语法现象。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noProof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200705"/>
          <p:cNvSpPr txBox="1"/>
          <p:nvPr/>
        </p:nvSpPr>
        <p:spPr>
          <a:xfrm>
            <a:off x="1403350" y="2276475"/>
            <a:ext cx="63357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latin typeface="Tahoma" panose="020B0604030504040204" pitchFamily="34" charset="0"/>
                <a:ea typeface="方正剪纸简体" pitchFamily="65" charset="-122"/>
              </a:rPr>
              <a:t>使动意动用法详讲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96609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chemeClr val="tx1"/>
                </a:solidFill>
                <a:ea typeface="黑体" panose="02010609060101010101" pitchFamily="2" charset="-122"/>
              </a:rPr>
              <a:t>动词的使动用法</a:t>
            </a:r>
            <a:br>
              <a:rPr lang="zh-CN" altLang="en-US" sz="4000" b="1" dirty="0">
                <a:solidFill>
                  <a:schemeClr val="tx1"/>
                </a:solidFill>
                <a:ea typeface="黑体" panose="02010609060101010101" pitchFamily="2" charset="-122"/>
              </a:rPr>
            </a:br>
            <a:endParaRPr lang="zh-CN" altLang="en-US" sz="40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56322" name="文本占位符 196610"/>
          <p:cNvSpPr>
            <a:spLocks noGrp="1"/>
          </p:cNvSpPr>
          <p:nvPr>
            <p:ph idx="1"/>
          </p:nvPr>
        </p:nvSpPr>
        <p:spPr>
          <a:xfrm>
            <a:off x="468313" y="908050"/>
            <a:ext cx="8496300" cy="2952750"/>
          </a:xfrm>
          <a:ln w="31750">
            <a:solidFill>
              <a:schemeClr val="accent2"/>
            </a:solidFill>
            <a:miter/>
          </a:ln>
        </p:spPr>
        <p:txBody>
          <a:bodyPr anchor="t"/>
          <a:lstStyle/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项伯杀人，臣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之。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沛公旦日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百余骑来见项王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规律一：</a:t>
            </a:r>
            <a:r>
              <a:rPr lang="zh-CN" altLang="en-US" sz="3600" b="1" dirty="0">
                <a:ea typeface="黑体" panose="02010609060101010101" pitchFamily="2" charset="-122"/>
              </a:rPr>
              <a:t>动词的使动用法主要集中在不及物动词上。</a:t>
            </a:r>
          </a:p>
        </p:txBody>
      </p:sp>
      <p:sp>
        <p:nvSpPr>
          <p:cNvPr id="56323" name="矩形 196611"/>
          <p:cNvSpPr/>
          <p:nvPr/>
        </p:nvSpPr>
        <p:spPr>
          <a:xfrm>
            <a:off x="468313" y="4149725"/>
            <a:ext cx="8496300" cy="2519363"/>
          </a:xfrm>
          <a:prstGeom prst="rect">
            <a:avLst/>
          </a:prstGeom>
          <a:noFill/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谨</a:t>
            </a:r>
            <a:r>
              <a:rPr lang="zh-CN" altLang="en-US" sz="3600" b="1" i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食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之，时而献焉。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捕蛇者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规律二：</a:t>
            </a:r>
            <a:r>
              <a:rPr lang="zh-CN" altLang="en-US" sz="3600" b="1" dirty="0">
                <a:latin typeface="Tahoma" panose="020B0604030504040204" pitchFamily="34" charset="0"/>
                <a:ea typeface="黑体" panose="02010609060101010101" pitchFamily="2" charset="-122"/>
              </a:rPr>
              <a:t>某些及物动词也有使动用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Tahoma" panose="020B0604030504040204" pitchFamily="34" charset="0"/>
                <a:ea typeface="黑体" panose="02010609060101010101" pitchFamily="2" charset="-122"/>
              </a:rPr>
              <a:t>法，这种情况比较少见</a:t>
            </a:r>
            <a:r>
              <a:rPr lang="zh-CN" altLang="en-US" sz="4000" b="1" dirty="0">
                <a:latin typeface="Tahoma" panose="020B0604030504040204" pitchFamily="34" charset="0"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latin typeface="Tahoma" panose="020B0604030504040204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6613" name="文本框 196612"/>
          <p:cNvSpPr txBox="1"/>
          <p:nvPr/>
        </p:nvSpPr>
        <p:spPr>
          <a:xfrm>
            <a:off x="5118100" y="933450"/>
            <a:ext cx="2219325" cy="701675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使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活</a:t>
            </a:r>
          </a:p>
        </p:txBody>
      </p:sp>
      <p:sp>
        <p:nvSpPr>
          <p:cNvPr id="196614" name="文本框 196613"/>
          <p:cNvSpPr txBox="1"/>
          <p:nvPr/>
        </p:nvSpPr>
        <p:spPr>
          <a:xfrm>
            <a:off x="6484938" y="1725613"/>
            <a:ext cx="2220912" cy="701675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使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跟从</a:t>
            </a:r>
          </a:p>
        </p:txBody>
      </p:sp>
      <p:sp>
        <p:nvSpPr>
          <p:cNvPr id="196615" name="文本框 196614"/>
          <p:cNvSpPr txBox="1"/>
          <p:nvPr/>
        </p:nvSpPr>
        <p:spPr>
          <a:xfrm>
            <a:off x="5795963" y="3789363"/>
            <a:ext cx="2681287" cy="519112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食，喂养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/>
      <p:bldP spid="196614" grpId="0"/>
      <p:bldP spid="1966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201729"/>
          <p:cNvSpPr>
            <a:spLocks noGrp="1"/>
          </p:cNvSpPr>
          <p:nvPr>
            <p:ph type="title"/>
          </p:nvPr>
        </p:nvSpPr>
        <p:spPr>
          <a:xfrm>
            <a:off x="468313" y="0"/>
            <a:ext cx="7772400" cy="1143000"/>
          </a:xfrm>
          <a:ln/>
        </p:spPr>
        <p:txBody>
          <a:bodyPr anchor="ctr"/>
          <a:lstStyle/>
          <a:p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一、使动用法（比较）</a:t>
            </a:r>
            <a:endParaRPr lang="zh-CN" altLang="en-US" sz="36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6" name="文本框 201730"/>
          <p:cNvSpPr txBox="1"/>
          <p:nvPr/>
        </p:nvSpPr>
        <p:spPr>
          <a:xfrm>
            <a:off x="468313" y="1412875"/>
            <a:ext cx="52308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现代汉语中的兼语句式：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7" name="文本框 201731"/>
          <p:cNvSpPr txBox="1"/>
          <p:nvPr/>
        </p:nvSpPr>
        <p:spPr>
          <a:xfrm>
            <a:off x="1166813" y="22637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endParaRPr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1733" name="文本框 201732"/>
          <p:cNvSpPr txBox="1"/>
          <p:nvPr/>
        </p:nvSpPr>
        <p:spPr>
          <a:xfrm>
            <a:off x="611188" y="3429000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古代汉语的使动用法：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1734" name="文本框 201733"/>
          <p:cNvSpPr txBox="1"/>
          <p:nvPr/>
        </p:nvSpPr>
        <p:spPr>
          <a:xfrm>
            <a:off x="1258888" y="4868863"/>
            <a:ext cx="5499100" cy="66992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晋侯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饮</a:t>
            </a:r>
            <a:r>
              <a:rPr lang="zh-CN" altLang="en-US" sz="3600" b="1" dirty="0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赵盾</a:t>
            </a:r>
            <a:endParaRPr lang="zh-CN" altLang="en-US" sz="3600" b="1">
              <a:solidFill>
                <a:srgbClr val="D6009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1735" name="直接连接符 201734"/>
          <p:cNvSpPr/>
          <p:nvPr/>
        </p:nvSpPr>
        <p:spPr>
          <a:xfrm>
            <a:off x="1835150" y="5589588"/>
            <a:ext cx="0" cy="576262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1736" name="直接连接符 201735"/>
          <p:cNvSpPr/>
          <p:nvPr/>
        </p:nvSpPr>
        <p:spPr>
          <a:xfrm>
            <a:off x="1835150" y="6165850"/>
            <a:ext cx="936625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1737" name="直接连接符 201736"/>
          <p:cNvSpPr/>
          <p:nvPr/>
        </p:nvSpPr>
        <p:spPr>
          <a:xfrm>
            <a:off x="3563938" y="6165850"/>
            <a:ext cx="2592387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1738" name="直接连接符 201737"/>
          <p:cNvSpPr/>
          <p:nvPr/>
        </p:nvSpPr>
        <p:spPr>
          <a:xfrm flipH="1" flipV="1">
            <a:off x="6154738" y="5516563"/>
            <a:ext cx="1587" cy="649287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1739" name="直接连接符 201738"/>
          <p:cNvSpPr/>
          <p:nvPr/>
        </p:nvSpPr>
        <p:spPr>
          <a:xfrm flipV="1">
            <a:off x="6084888" y="4365625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1740" name="直接连接符 201739"/>
          <p:cNvSpPr/>
          <p:nvPr/>
        </p:nvSpPr>
        <p:spPr>
          <a:xfrm flipH="1">
            <a:off x="4211638" y="4365625"/>
            <a:ext cx="1798637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1741" name="直接连接符 201740"/>
          <p:cNvSpPr/>
          <p:nvPr/>
        </p:nvSpPr>
        <p:spPr>
          <a:xfrm>
            <a:off x="4211638" y="4365625"/>
            <a:ext cx="0" cy="431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1742" name="文本框 201741"/>
          <p:cNvSpPr txBox="1"/>
          <p:nvPr/>
        </p:nvSpPr>
        <p:spPr>
          <a:xfrm>
            <a:off x="2895600" y="571976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1743" name="矩形标注 201742"/>
          <p:cNvSpPr/>
          <p:nvPr/>
        </p:nvSpPr>
        <p:spPr>
          <a:xfrm>
            <a:off x="5651500" y="1196975"/>
            <a:ext cx="2881313" cy="1944688"/>
          </a:xfrm>
          <a:prstGeom prst="wedgeRectCallout">
            <a:avLst>
              <a:gd name="adj1" fmla="val -97162"/>
              <a:gd name="adj2" fmla="val 127468"/>
            </a:avLst>
          </a:prstGeom>
          <a:solidFill>
            <a:schemeClr val="bg1"/>
          </a:solidFill>
          <a:ln w="38100" cap="flat" cmpd="dbl">
            <a:solidFill>
              <a:srgbClr val="99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主语使宾语具有了某种行为</a:t>
            </a:r>
            <a:endParaRPr lang="zh-CN" altLang="en-US" sz="3600" b="1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9" name="文本框 201743"/>
          <p:cNvSpPr txBox="1"/>
          <p:nvPr/>
        </p:nvSpPr>
        <p:spPr>
          <a:xfrm>
            <a:off x="1816100" y="7304088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endParaRPr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60" name="文本框 201744"/>
          <p:cNvSpPr txBox="1"/>
          <p:nvPr/>
        </p:nvSpPr>
        <p:spPr>
          <a:xfrm>
            <a:off x="6300788" y="414972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endParaRPr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1746" name="线形标注 1 201745"/>
          <p:cNvSpPr/>
          <p:nvPr/>
        </p:nvSpPr>
        <p:spPr>
          <a:xfrm>
            <a:off x="7164388" y="3933825"/>
            <a:ext cx="1855787" cy="2663825"/>
          </a:xfrm>
          <a:prstGeom prst="borderCallout1">
            <a:avLst>
              <a:gd name="adj1" fmla="val 4292"/>
              <a:gd name="adj2" fmla="val -4106"/>
              <a:gd name="adj3" fmla="val 33014"/>
              <a:gd name="adj4" fmla="val -53806"/>
            </a:avLst>
          </a:prstGeom>
          <a:solidFill>
            <a:schemeClr val="bg1"/>
          </a:solidFill>
          <a:ln w="38100" cap="flat" cmpd="sng">
            <a:solidFill>
              <a:srgbClr val="99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具体动作是宾语发出的</a:t>
            </a:r>
            <a:endParaRPr lang="zh-CN" altLang="en-US" sz="3600" b="1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1747" name="图片 2017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088" y="2205038"/>
            <a:ext cx="4210050" cy="1228725"/>
          </a:xfrm>
          <a:prstGeom prst="rect">
            <a:avLst/>
          </a:prstGeom>
          <a:noFill/>
          <a:ln w="381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7363" name="图片 201747" descr="butterfly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1725" y="260350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0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0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0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20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20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3" grpId="0"/>
      <p:bldP spid="201734" grpId="0" animBg="1"/>
      <p:bldP spid="201742" grpId="0"/>
      <p:bldP spid="201743" grpId="0" animBg="1"/>
      <p:bldP spid="20174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202753"/>
          <p:cNvSpPr>
            <a:spLocks noGrp="1"/>
          </p:cNvSpPr>
          <p:nvPr>
            <p:ph type="title"/>
          </p:nvPr>
        </p:nvSpPr>
        <p:spPr>
          <a:xfrm>
            <a:off x="1763713" y="-100012"/>
            <a:ext cx="7772400" cy="1143000"/>
          </a:xfrm>
          <a:ln/>
        </p:spPr>
        <p:txBody>
          <a:bodyPr anchor="ctr"/>
          <a:lstStyle/>
          <a:p>
            <a:r>
              <a:rPr lang="zh-CN" altLang="en-US" sz="3600" i="0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使动用法（例句）</a:t>
            </a:r>
            <a:endParaRPr lang="zh-CN" altLang="en-US" sz="3600" i="0">
              <a:solidFill>
                <a:srgbClr val="FF0000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02755" name="文本框 202754"/>
          <p:cNvSpPr txBox="1"/>
          <p:nvPr/>
        </p:nvSpPr>
        <p:spPr>
          <a:xfrm>
            <a:off x="2992438" y="58547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56" name="文本框 202755"/>
          <p:cNvSpPr txBox="1"/>
          <p:nvPr/>
        </p:nvSpPr>
        <p:spPr>
          <a:xfrm>
            <a:off x="4592638" y="4059238"/>
            <a:ext cx="590550" cy="6413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57" name="文本框 202756"/>
          <p:cNvSpPr txBox="1"/>
          <p:nvPr/>
        </p:nvSpPr>
        <p:spPr>
          <a:xfrm>
            <a:off x="1620838" y="3263900"/>
            <a:ext cx="7329488" cy="66992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项伯杀人，臣   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活</a:t>
            </a:r>
            <a:r>
              <a:rPr lang="zh-CN" altLang="en-US" sz="3600" b="1" noProof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之（项伯）</a:t>
            </a:r>
            <a:endParaRPr lang="zh-CN" altLang="en-US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58" name="直接连接符 202757"/>
          <p:cNvSpPr/>
          <p:nvPr/>
        </p:nvSpPr>
        <p:spPr>
          <a:xfrm>
            <a:off x="4160838" y="3987800"/>
            <a:ext cx="0" cy="3810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59" name="直接连接符 202758"/>
          <p:cNvSpPr/>
          <p:nvPr/>
        </p:nvSpPr>
        <p:spPr>
          <a:xfrm flipV="1">
            <a:off x="5456238" y="2979738"/>
            <a:ext cx="0" cy="3048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0" name="直接连接符 202759"/>
          <p:cNvSpPr/>
          <p:nvPr/>
        </p:nvSpPr>
        <p:spPr>
          <a:xfrm flipH="1">
            <a:off x="4294188" y="2979738"/>
            <a:ext cx="1090612" cy="1587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1" name="直接连接符 202760"/>
          <p:cNvSpPr/>
          <p:nvPr/>
        </p:nvSpPr>
        <p:spPr>
          <a:xfrm>
            <a:off x="4305300" y="2979738"/>
            <a:ext cx="0" cy="3048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62" name="直接连接符 202761"/>
          <p:cNvSpPr/>
          <p:nvPr/>
        </p:nvSpPr>
        <p:spPr>
          <a:xfrm>
            <a:off x="4160838" y="4346575"/>
            <a:ext cx="431800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3" name="直接连接符 202762"/>
          <p:cNvSpPr/>
          <p:nvPr/>
        </p:nvSpPr>
        <p:spPr>
          <a:xfrm flipV="1">
            <a:off x="5168900" y="4419600"/>
            <a:ext cx="1584325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4" name="直接连接符 202763"/>
          <p:cNvSpPr/>
          <p:nvPr/>
        </p:nvSpPr>
        <p:spPr>
          <a:xfrm flipV="1">
            <a:off x="6753225" y="3914775"/>
            <a:ext cx="0" cy="4318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65" name="文本框 202764"/>
          <p:cNvSpPr txBox="1"/>
          <p:nvPr/>
        </p:nvSpPr>
        <p:spPr>
          <a:xfrm>
            <a:off x="2078038" y="4940300"/>
            <a:ext cx="5267325" cy="66992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臣请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完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璧   归   赵</a:t>
            </a:r>
            <a:endParaRPr lang="zh-CN" altLang="en-US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66" name="直接连接符 202765"/>
          <p:cNvSpPr/>
          <p:nvPr/>
        </p:nvSpPr>
        <p:spPr>
          <a:xfrm>
            <a:off x="2339975" y="5589588"/>
            <a:ext cx="0" cy="5334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7" name="直接连接符 202766"/>
          <p:cNvSpPr/>
          <p:nvPr/>
        </p:nvSpPr>
        <p:spPr>
          <a:xfrm>
            <a:off x="2306638" y="6135688"/>
            <a:ext cx="685800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8" name="直接连接符 202767"/>
          <p:cNvSpPr/>
          <p:nvPr/>
        </p:nvSpPr>
        <p:spPr>
          <a:xfrm flipV="1">
            <a:off x="4716463" y="4724400"/>
            <a:ext cx="0" cy="238125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9" name="直接连接符 202768"/>
          <p:cNvSpPr/>
          <p:nvPr/>
        </p:nvSpPr>
        <p:spPr>
          <a:xfrm flipH="1">
            <a:off x="3276600" y="4724400"/>
            <a:ext cx="1439863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0" name="直接连接符 202769"/>
          <p:cNvSpPr/>
          <p:nvPr/>
        </p:nvSpPr>
        <p:spPr>
          <a:xfrm>
            <a:off x="3276600" y="4724400"/>
            <a:ext cx="12700" cy="192088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71" name="直接连接符 202770"/>
          <p:cNvSpPr/>
          <p:nvPr/>
        </p:nvSpPr>
        <p:spPr>
          <a:xfrm flipV="1">
            <a:off x="3563938" y="6165850"/>
            <a:ext cx="1079500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2" name="直接连接符 202771"/>
          <p:cNvSpPr/>
          <p:nvPr/>
        </p:nvSpPr>
        <p:spPr>
          <a:xfrm flipV="1">
            <a:off x="4643438" y="5734050"/>
            <a:ext cx="0" cy="3810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73" name="文本框 202772"/>
          <p:cNvSpPr txBox="1"/>
          <p:nvPr/>
        </p:nvSpPr>
        <p:spPr>
          <a:xfrm>
            <a:off x="1468438" y="1358900"/>
            <a:ext cx="6180138" cy="66992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（秦国）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舍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相如广成传舍</a:t>
            </a:r>
            <a:endParaRPr lang="zh-CN" altLang="en-US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74" name="直接连接符 202773"/>
          <p:cNvSpPr/>
          <p:nvPr/>
        </p:nvSpPr>
        <p:spPr>
          <a:xfrm>
            <a:off x="2382838" y="2020888"/>
            <a:ext cx="0" cy="4572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5" name="直接连接符 202774"/>
          <p:cNvSpPr/>
          <p:nvPr/>
        </p:nvSpPr>
        <p:spPr>
          <a:xfrm>
            <a:off x="2382838" y="2478088"/>
            <a:ext cx="838200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6" name="直接连接符 202775"/>
          <p:cNvSpPr/>
          <p:nvPr/>
        </p:nvSpPr>
        <p:spPr>
          <a:xfrm flipV="1">
            <a:off x="5313363" y="890588"/>
            <a:ext cx="0" cy="4572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7" name="直接连接符 202776"/>
          <p:cNvSpPr/>
          <p:nvPr/>
        </p:nvSpPr>
        <p:spPr>
          <a:xfrm flipH="1" flipV="1">
            <a:off x="3584575" y="890588"/>
            <a:ext cx="1728788" cy="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78" name="直接连接符 202777"/>
          <p:cNvSpPr/>
          <p:nvPr/>
        </p:nvSpPr>
        <p:spPr>
          <a:xfrm>
            <a:off x="3584575" y="890588"/>
            <a:ext cx="0" cy="4572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79" name="文本框 202778"/>
          <p:cNvSpPr txBox="1"/>
          <p:nvPr/>
        </p:nvSpPr>
        <p:spPr>
          <a:xfrm>
            <a:off x="3221038" y="2071688"/>
            <a:ext cx="642938" cy="641350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让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80" name="直接连接符 202779"/>
          <p:cNvSpPr/>
          <p:nvPr/>
        </p:nvSpPr>
        <p:spPr>
          <a:xfrm flipV="1">
            <a:off x="3830638" y="2474913"/>
            <a:ext cx="1482725" cy="3175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81" name="直接连接符 202780"/>
          <p:cNvSpPr/>
          <p:nvPr/>
        </p:nvSpPr>
        <p:spPr>
          <a:xfrm flipV="1">
            <a:off x="5313363" y="2043113"/>
            <a:ext cx="0" cy="4572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97" name="文本框 202781"/>
          <p:cNvSpPr txBox="1"/>
          <p:nvPr/>
        </p:nvSpPr>
        <p:spPr>
          <a:xfrm>
            <a:off x="325438" y="1438275"/>
            <a:ext cx="1101725" cy="641350"/>
          </a:xfrm>
          <a:prstGeom prst="rect">
            <a:avLst/>
          </a:prstGeom>
          <a:gradFill rotWithShape="0">
            <a:gsLst>
              <a:gs pos="0">
                <a:srgbClr val="FF66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名词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98" name="文本框 202782"/>
          <p:cNvSpPr txBox="1"/>
          <p:nvPr/>
        </p:nvSpPr>
        <p:spPr>
          <a:xfrm>
            <a:off x="325438" y="3267075"/>
            <a:ext cx="1101725" cy="641350"/>
          </a:xfrm>
          <a:prstGeom prst="rect">
            <a:avLst/>
          </a:prstGeom>
          <a:gradFill rotWithShape="0">
            <a:gsLst>
              <a:gs pos="0">
                <a:srgbClr val="FF66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动词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99" name="文本框 202783"/>
          <p:cNvSpPr txBox="1"/>
          <p:nvPr/>
        </p:nvSpPr>
        <p:spPr>
          <a:xfrm>
            <a:off x="325438" y="5019675"/>
            <a:ext cx="1560512" cy="641350"/>
          </a:xfrm>
          <a:prstGeom prst="rect">
            <a:avLst/>
          </a:prstGeom>
          <a:gradFill rotWithShape="0">
            <a:gsLst>
              <a:gs pos="0">
                <a:srgbClr val="FF66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形容词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85" name="文本框 202784"/>
          <p:cNvSpPr txBox="1"/>
          <p:nvPr/>
        </p:nvSpPr>
        <p:spPr>
          <a:xfrm>
            <a:off x="5508625" y="620713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让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相如住在</a:t>
            </a:r>
            <a:r>
              <a:rPr lang="en-US" altLang="zh-CN" sz="3600" b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…</a:t>
            </a:r>
            <a:endParaRPr lang="en-US" altLang="zh-CN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86" name="文本框 202785"/>
          <p:cNvSpPr txBox="1"/>
          <p:nvPr/>
        </p:nvSpPr>
        <p:spPr>
          <a:xfrm>
            <a:off x="5748338" y="256540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项伯活了下来</a:t>
            </a:r>
            <a:endParaRPr lang="zh-CN" altLang="en-US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87" name="文本框 202786"/>
          <p:cNvSpPr txBox="1"/>
          <p:nvPr/>
        </p:nvSpPr>
        <p:spPr>
          <a:xfrm>
            <a:off x="6011863" y="5876925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r>
              <a:rPr lang="zh-CN" altLang="en-US" sz="3600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和氏璧完整</a:t>
            </a:r>
            <a:endParaRPr lang="zh-CN" altLang="en-US" sz="3600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0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0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0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20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0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0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20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02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9" dur="5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1000"/>
                                        <p:tgtEl>
                                          <p:spTgt spid="20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7" dur="5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10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0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8" dur="500"/>
                                        <p:tgtEl>
                                          <p:spTgt spid="20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1000"/>
                                        <p:tgtEl>
                                          <p:spTgt spid="20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/>
      <p:bldP spid="202756" grpId="0"/>
      <p:bldP spid="202779" grpId="0"/>
      <p:bldP spid="202785" grpId="0"/>
      <p:bldP spid="202786" grpId="0"/>
      <p:bldP spid="20278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204801"/>
          <p:cNvSpPr>
            <a:spLocks noGrp="1"/>
          </p:cNvSpPr>
          <p:nvPr>
            <p:ph type="title"/>
          </p:nvPr>
        </p:nvSpPr>
        <p:spPr>
          <a:xfrm>
            <a:off x="0" y="-242887"/>
            <a:ext cx="7772400" cy="1143000"/>
          </a:xfrm>
          <a:ln/>
        </p:spPr>
        <p:txBody>
          <a:bodyPr anchor="ctr"/>
          <a:lstStyle/>
          <a:p>
            <a:r>
              <a:rPr lang="zh-CN" altLang="en-US" sz="4000" b="1" dirty="0">
                <a:ea typeface="黑体" panose="02010609060101010101" pitchFamily="2" charset="-122"/>
              </a:rPr>
              <a:t>使动用法练习：</a:t>
            </a:r>
          </a:p>
        </p:txBody>
      </p:sp>
      <p:sp>
        <p:nvSpPr>
          <p:cNvPr id="59394" name="文本占位符 204802"/>
          <p:cNvSpPr>
            <a:spLocks noGrp="1"/>
          </p:cNvSpPr>
          <p:nvPr>
            <p:ph sz="half" idx="1"/>
          </p:nvPr>
        </p:nvSpPr>
        <p:spPr>
          <a:xfrm>
            <a:off x="0" y="1052513"/>
            <a:ext cx="5292725" cy="5256212"/>
          </a:xfrm>
          <a:ln/>
        </p:spPr>
        <p:txBody>
          <a:bodyPr anchor="t"/>
          <a:lstStyle/>
          <a:p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先破秦入咸阳者王之 </a:t>
            </a:r>
          </a:p>
          <a:p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虽大风浪不能鸣也 </a:t>
            </a:r>
            <a:r>
              <a:rPr lang="zh-CN" altLang="en-US" sz="2800" b="1" dirty="0"/>
              <a:t>。</a:t>
            </a:r>
            <a:r>
              <a:rPr lang="zh-CN" altLang="en-US" sz="1800" b="1" dirty="0">
                <a:solidFill>
                  <a:srgbClr val="FF3300"/>
                </a:solidFill>
                <a:ea typeface="方正卡通简体" pitchFamily="65" charset="-122"/>
              </a:rPr>
              <a:t>（苏轼</a:t>
            </a:r>
            <a:r>
              <a:rPr lang="en-US" altLang="zh-CN" sz="1800" b="1" dirty="0">
                <a:solidFill>
                  <a:srgbClr val="FF3300"/>
                </a:solidFill>
                <a:ea typeface="方正卡通简体" pitchFamily="65" charset="-122"/>
              </a:rPr>
              <a:t>《</a:t>
            </a:r>
            <a:r>
              <a:rPr lang="zh-CN" altLang="en-US" sz="1800" b="1" dirty="0">
                <a:solidFill>
                  <a:srgbClr val="FF3300"/>
                </a:solidFill>
                <a:ea typeface="方正卡通简体" pitchFamily="65" charset="-122"/>
              </a:rPr>
              <a:t>石钟山记</a:t>
            </a:r>
            <a:r>
              <a:rPr lang="en-US" altLang="zh-CN" sz="1800" b="1" dirty="0">
                <a:solidFill>
                  <a:srgbClr val="FF3300"/>
                </a:solidFill>
                <a:ea typeface="方正卡通简体" pitchFamily="65" charset="-122"/>
              </a:rPr>
              <a:t>》</a:t>
            </a:r>
            <a:r>
              <a:rPr lang="zh-CN" altLang="en-US" sz="1800" b="1" dirty="0">
                <a:solidFill>
                  <a:srgbClr val="FF3300"/>
                </a:solidFill>
                <a:ea typeface="方正卡通简体" pitchFamily="65" charset="-122"/>
              </a:rPr>
              <a:t>）</a:t>
            </a:r>
            <a:endParaRPr lang="zh-CN" altLang="en-US" sz="1800" b="1" dirty="0">
              <a:solidFill>
                <a:srgbClr val="FF3300"/>
              </a:solidFill>
              <a:latin typeface="黑体" panose="02010609060101010101" pitchFamily="2" charset="-122"/>
              <a:ea typeface="方正卡通简体" pitchFamily="65" charset="-122"/>
            </a:endParaRPr>
          </a:p>
          <a:p>
            <a:r>
              <a:rPr lang="en-US" altLang="zh-CN" sz="2800" b="1" dirty="0"/>
              <a:t>③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李牧连却之 </a:t>
            </a:r>
          </a:p>
          <a:p>
            <a:r>
              <a:rPr lang="en-US" altLang="zh-CN" sz="2800" b="1" dirty="0"/>
              <a:t>④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中军置酒饮归客 </a:t>
            </a:r>
            <a:r>
              <a:rPr lang="en-US" altLang="zh-CN" sz="1800" b="1" dirty="0">
                <a:solidFill>
                  <a:srgbClr val="FF3300"/>
                </a:solidFill>
              </a:rPr>
              <a:t>《</a:t>
            </a:r>
            <a:r>
              <a:rPr lang="zh-CN" altLang="en-US" sz="1800" b="1" dirty="0">
                <a:solidFill>
                  <a:srgbClr val="FF3300"/>
                </a:solidFill>
              </a:rPr>
              <a:t>白雪歌送武判官归京</a:t>
            </a:r>
            <a:r>
              <a:rPr lang="en-US" altLang="zh-CN" sz="1800" b="1">
                <a:solidFill>
                  <a:srgbClr val="FF3300"/>
                </a:solidFill>
              </a:rPr>
              <a:t>》</a:t>
            </a:r>
            <a:endParaRPr lang="en-US" altLang="zh-CN" sz="1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/>
              <a:t>⑤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欲居之以为利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而高其直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亦无售者</a:t>
            </a:r>
          </a:p>
          <a:p>
            <a:pPr>
              <a:buNone/>
            </a:pPr>
            <a:r>
              <a:rPr lang="en-US" altLang="zh-CN" sz="2800" b="1" dirty="0"/>
              <a:t>⑥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焚百家之言，以愚黔首 </a:t>
            </a:r>
          </a:p>
        </p:txBody>
      </p:sp>
      <p:sp>
        <p:nvSpPr>
          <p:cNvPr id="204804" name="内容占位符 204803"/>
          <p:cNvSpPr>
            <a:spLocks noGrp="1"/>
          </p:cNvSpPr>
          <p:nvPr>
            <p:ph sz="half" idx="2"/>
          </p:nvPr>
        </p:nvSpPr>
        <p:spPr>
          <a:xfrm>
            <a:off x="5364163" y="1008063"/>
            <a:ext cx="3779837" cy="6092825"/>
          </a:xfrm>
          <a:ln/>
        </p:spPr>
        <p:txBody>
          <a:bodyPr anchor="t"/>
          <a:lstStyle/>
          <a:p>
            <a:r>
              <a:rPr lang="zh-CN" altLang="en-US" sz="3800" b="1" dirty="0">
                <a:ea typeface="黑体" panose="02010609060101010101" pitchFamily="2" charset="-122"/>
              </a:rPr>
              <a:t>让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称王</a:t>
            </a:r>
          </a:p>
          <a:p>
            <a:r>
              <a:rPr lang="zh-CN" altLang="en-US" sz="3800" b="1" dirty="0">
                <a:ea typeface="黑体" panose="02010609060101010101" pitchFamily="2" charset="-122"/>
              </a:rPr>
              <a:t>使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发出声音</a:t>
            </a:r>
          </a:p>
          <a:p>
            <a:r>
              <a:rPr lang="zh-CN" altLang="en-US" sz="3800" b="1" dirty="0">
                <a:ea typeface="黑体" panose="02010609060101010101" pitchFamily="2" charset="-122"/>
              </a:rPr>
              <a:t>使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退却</a:t>
            </a:r>
          </a:p>
          <a:p>
            <a:r>
              <a:rPr lang="zh-CN" altLang="en-US" sz="3800" b="1" dirty="0">
                <a:ea typeface="黑体" panose="02010609060101010101" pitchFamily="2" charset="-122"/>
              </a:rPr>
              <a:t>使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饮酒</a:t>
            </a:r>
          </a:p>
          <a:p>
            <a:r>
              <a:rPr lang="zh-CN" altLang="en-US" sz="3800" b="1" dirty="0">
                <a:ea typeface="黑体" panose="02010609060101010101" pitchFamily="2" charset="-122"/>
              </a:rPr>
              <a:t>使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高，抬高</a:t>
            </a:r>
          </a:p>
          <a:p>
            <a:r>
              <a:rPr lang="zh-CN" altLang="en-US" sz="3800" b="1" dirty="0">
                <a:ea typeface="黑体" panose="02010609060101010101" pitchFamily="2" charset="-122"/>
              </a:rPr>
              <a:t>使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ea typeface="黑体" panose="02010609060101010101" pitchFamily="2" charset="-122"/>
              </a:rPr>
              <a:t>愚笨</a:t>
            </a:r>
          </a:p>
          <a:p>
            <a:endParaRPr lang="zh-CN" altLang="en-US" sz="3800" b="1" dirty="0">
              <a:ea typeface="黑体" panose="02010609060101010101" pitchFamily="2" charset="-122"/>
            </a:endParaRPr>
          </a:p>
          <a:p>
            <a:endParaRPr lang="zh-CN" altLang="en-US" sz="3800" b="1" dirty="0"/>
          </a:p>
          <a:p>
            <a:endParaRPr lang="zh-CN" altLang="en-US" sz="3800" b="1" dirty="0"/>
          </a:p>
          <a:p>
            <a:endParaRPr lang="zh-CN" altLang="en-US" sz="3800" b="1" dirty="0"/>
          </a:p>
          <a:p>
            <a:endParaRPr lang="zh-CN" altLang="en-US" sz="3800" b="1" dirty="0"/>
          </a:p>
          <a:p>
            <a:endParaRPr lang="zh-CN" altLang="en-US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205825"/>
          <p:cNvSpPr>
            <a:spLocks noGrp="1"/>
          </p:cNvSpPr>
          <p:nvPr>
            <p:ph type="title"/>
          </p:nvPr>
        </p:nvSpPr>
        <p:spPr>
          <a:xfrm>
            <a:off x="250825" y="115888"/>
            <a:ext cx="7772400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sz="3600" b="1" dirty="0">
                <a:solidFill>
                  <a:srgbClr val="FF0066"/>
                </a:solidFill>
                <a:ea typeface="黑体" panose="02010609060101010101" pitchFamily="2" charset="-122"/>
              </a:rPr>
              <a:t>二、意动用法（解说）</a:t>
            </a:r>
            <a:endParaRPr lang="zh-CN" altLang="en-US" sz="3600" b="1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  <p:pic>
        <p:nvPicPr>
          <p:cNvPr id="60418" name="图片 2058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2988" y="2205038"/>
            <a:ext cx="3848100" cy="11049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5828" name="直接连接符 205827"/>
          <p:cNvSpPr/>
          <p:nvPr/>
        </p:nvSpPr>
        <p:spPr>
          <a:xfrm flipV="1">
            <a:off x="1546225" y="1485900"/>
            <a:ext cx="0" cy="576263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29" name="直接连接符 205828"/>
          <p:cNvSpPr/>
          <p:nvPr/>
        </p:nvSpPr>
        <p:spPr>
          <a:xfrm>
            <a:off x="1546225" y="1485900"/>
            <a:ext cx="12954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30" name="直接连接符 205829"/>
          <p:cNvSpPr/>
          <p:nvPr/>
        </p:nvSpPr>
        <p:spPr>
          <a:xfrm>
            <a:off x="3922713" y="1485900"/>
            <a:ext cx="50323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31" name="直接连接符 205830"/>
          <p:cNvSpPr/>
          <p:nvPr/>
        </p:nvSpPr>
        <p:spPr>
          <a:xfrm>
            <a:off x="4425950" y="1485900"/>
            <a:ext cx="0" cy="6477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832" name="直接连接符 205831"/>
          <p:cNvSpPr/>
          <p:nvPr/>
        </p:nvSpPr>
        <p:spPr>
          <a:xfrm>
            <a:off x="4425950" y="3357563"/>
            <a:ext cx="0" cy="5048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33" name="直接连接符 205832"/>
          <p:cNvSpPr/>
          <p:nvPr/>
        </p:nvSpPr>
        <p:spPr>
          <a:xfrm flipH="1">
            <a:off x="2841625" y="3862388"/>
            <a:ext cx="1584325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34" name="直接连接符 205833"/>
          <p:cNvSpPr/>
          <p:nvPr/>
        </p:nvSpPr>
        <p:spPr>
          <a:xfrm flipV="1">
            <a:off x="2841625" y="3429000"/>
            <a:ext cx="0" cy="43338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835" name="文本框 205834"/>
          <p:cNvSpPr txBox="1"/>
          <p:nvPr/>
        </p:nvSpPr>
        <p:spPr>
          <a:xfrm>
            <a:off x="2914650" y="1125538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认为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5836" name="矩形标注 205835"/>
          <p:cNvSpPr/>
          <p:nvPr/>
        </p:nvSpPr>
        <p:spPr>
          <a:xfrm>
            <a:off x="5795963" y="1773238"/>
            <a:ext cx="3168650" cy="1943100"/>
          </a:xfrm>
          <a:prstGeom prst="wedgeRectCallout">
            <a:avLst>
              <a:gd name="adj1" fmla="val -73546"/>
              <a:gd name="adj2" fmla="val -12991"/>
            </a:avLst>
          </a:prstGeom>
          <a:solidFill>
            <a:schemeClr val="bg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主语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认为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宾语具有某种形态或特征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60428" name="图片 2058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575" y="4795838"/>
            <a:ext cx="3848100" cy="11049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5838" name="直接连接符 205837"/>
          <p:cNvSpPr/>
          <p:nvPr/>
        </p:nvSpPr>
        <p:spPr>
          <a:xfrm flipV="1">
            <a:off x="1547813" y="4292600"/>
            <a:ext cx="0" cy="360363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39" name="直接连接符 205838"/>
          <p:cNvSpPr/>
          <p:nvPr/>
        </p:nvSpPr>
        <p:spPr>
          <a:xfrm>
            <a:off x="1547813" y="4292600"/>
            <a:ext cx="863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40" name="直接连接符 205839"/>
          <p:cNvSpPr/>
          <p:nvPr/>
        </p:nvSpPr>
        <p:spPr>
          <a:xfrm>
            <a:off x="3924300" y="4292600"/>
            <a:ext cx="503238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41" name="直接连接符 205840"/>
          <p:cNvSpPr/>
          <p:nvPr/>
        </p:nvSpPr>
        <p:spPr>
          <a:xfrm>
            <a:off x="4427538" y="4292600"/>
            <a:ext cx="0" cy="4318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842" name="直接连接符 205841"/>
          <p:cNvSpPr/>
          <p:nvPr/>
        </p:nvSpPr>
        <p:spPr>
          <a:xfrm>
            <a:off x="4427538" y="5948363"/>
            <a:ext cx="0" cy="5048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43" name="直接连接符 205842"/>
          <p:cNvSpPr/>
          <p:nvPr/>
        </p:nvSpPr>
        <p:spPr>
          <a:xfrm flipH="1">
            <a:off x="2843213" y="6453188"/>
            <a:ext cx="1584325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44" name="直接连接符 205843"/>
          <p:cNvSpPr/>
          <p:nvPr/>
        </p:nvSpPr>
        <p:spPr>
          <a:xfrm flipV="1">
            <a:off x="2843213" y="6019800"/>
            <a:ext cx="0" cy="43338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845" name="文本框 205844"/>
          <p:cNvSpPr txBox="1"/>
          <p:nvPr/>
        </p:nvSpPr>
        <p:spPr>
          <a:xfrm>
            <a:off x="2411413" y="4005263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以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…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为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5846" name="矩形标注 205845"/>
          <p:cNvSpPr/>
          <p:nvPr/>
        </p:nvSpPr>
        <p:spPr>
          <a:xfrm>
            <a:off x="5867400" y="4508500"/>
            <a:ext cx="3025775" cy="1439863"/>
          </a:xfrm>
          <a:prstGeom prst="wedgeRectCallout">
            <a:avLst>
              <a:gd name="adj1" fmla="val -77440"/>
              <a:gd name="adj2" fmla="val 14389"/>
            </a:avLst>
          </a:prstGeom>
          <a:solidFill>
            <a:schemeClr val="bg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主语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把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宾语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当作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某种事物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60438" name="图片 205846" descr="butterfly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550" y="333375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20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5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20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0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20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20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20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2" dur="500"/>
                                        <p:tgtEl>
                                          <p:spTgt spid="20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0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0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35" grpId="0"/>
      <p:bldP spid="205836" grpId="0" animBg="1"/>
      <p:bldP spid="205845" grpId="0"/>
      <p:bldP spid="20584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206849"/>
          <p:cNvSpPr>
            <a:spLocks noGrp="1"/>
          </p:cNvSpPr>
          <p:nvPr>
            <p:ph type="title"/>
          </p:nvPr>
        </p:nvSpPr>
        <p:spPr>
          <a:xfrm>
            <a:off x="1476375" y="188913"/>
            <a:ext cx="4465638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sz="4000" i="0" dirty="0">
                <a:solidFill>
                  <a:srgbClr val="3333FF"/>
                </a:solidFill>
                <a:latin typeface="方正剪纸简体" pitchFamily="65" charset="-122"/>
                <a:ea typeface="方正剪纸简体" pitchFamily="65" charset="-122"/>
              </a:rPr>
              <a:t>意动用法（例句）</a:t>
            </a:r>
            <a:endParaRPr lang="zh-CN" altLang="en-US" sz="4000" i="0">
              <a:solidFill>
                <a:srgbClr val="3333FF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 useBgFill="1">
        <p:nvSpPr>
          <p:cNvPr id="61442" name="文本框 206850"/>
          <p:cNvSpPr txBox="1"/>
          <p:nvPr/>
        </p:nvSpPr>
        <p:spPr>
          <a:xfrm>
            <a:off x="1908175" y="2492375"/>
            <a:ext cx="4527550" cy="641350"/>
          </a:xfrm>
          <a:prstGeom prst="rect">
            <a:avLst/>
          </a:prstGeom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吾从而师         之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43" name="文本框 206851"/>
          <p:cNvSpPr txBox="1"/>
          <p:nvPr/>
        </p:nvSpPr>
        <p:spPr>
          <a:xfrm>
            <a:off x="2052638" y="4508500"/>
            <a:ext cx="429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吾妻之美      我者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6853" name="直接连接符 206852"/>
          <p:cNvSpPr/>
          <p:nvPr/>
        </p:nvSpPr>
        <p:spPr>
          <a:xfrm>
            <a:off x="2268538" y="3213100"/>
            <a:ext cx="0" cy="503238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4" name="直接连接符 206853"/>
          <p:cNvSpPr/>
          <p:nvPr/>
        </p:nvSpPr>
        <p:spPr>
          <a:xfrm>
            <a:off x="2627313" y="5157788"/>
            <a:ext cx="0" cy="576262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5" name="直接连接符 206854"/>
          <p:cNvSpPr/>
          <p:nvPr/>
        </p:nvSpPr>
        <p:spPr>
          <a:xfrm>
            <a:off x="6084888" y="1989138"/>
            <a:ext cx="0" cy="503237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6" name="直接连接符 206855"/>
          <p:cNvSpPr/>
          <p:nvPr/>
        </p:nvSpPr>
        <p:spPr>
          <a:xfrm>
            <a:off x="5508625" y="4076700"/>
            <a:ext cx="0" cy="43180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7" name="直接连接符 206856"/>
          <p:cNvSpPr/>
          <p:nvPr/>
        </p:nvSpPr>
        <p:spPr>
          <a:xfrm>
            <a:off x="2268538" y="3716338"/>
            <a:ext cx="1008062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8" name="直接连接符 206857"/>
          <p:cNvSpPr/>
          <p:nvPr/>
        </p:nvSpPr>
        <p:spPr>
          <a:xfrm>
            <a:off x="4140200" y="5734050"/>
            <a:ext cx="1439863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59" name="直接连接符 206858"/>
          <p:cNvSpPr/>
          <p:nvPr/>
        </p:nvSpPr>
        <p:spPr>
          <a:xfrm>
            <a:off x="3924300" y="3716338"/>
            <a:ext cx="2087563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0" name="直接连接符 206859"/>
          <p:cNvSpPr/>
          <p:nvPr/>
        </p:nvSpPr>
        <p:spPr>
          <a:xfrm>
            <a:off x="4932363" y="1989138"/>
            <a:ext cx="1152525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1" name="直接连接符 206860"/>
          <p:cNvSpPr/>
          <p:nvPr/>
        </p:nvSpPr>
        <p:spPr>
          <a:xfrm>
            <a:off x="2627313" y="5734050"/>
            <a:ext cx="719137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2" name="直接连接符 206861"/>
          <p:cNvSpPr/>
          <p:nvPr/>
        </p:nvSpPr>
        <p:spPr>
          <a:xfrm flipV="1">
            <a:off x="3708400" y="4076700"/>
            <a:ext cx="1800225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3" name="直接连接符 206862"/>
          <p:cNvSpPr/>
          <p:nvPr/>
        </p:nvSpPr>
        <p:spPr>
          <a:xfrm>
            <a:off x="3563938" y="1989138"/>
            <a:ext cx="0" cy="43180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864" name="直接连接符 206863"/>
          <p:cNvSpPr/>
          <p:nvPr/>
        </p:nvSpPr>
        <p:spPr>
          <a:xfrm>
            <a:off x="3708400" y="4076700"/>
            <a:ext cx="0" cy="43180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865" name="直接连接符 206864"/>
          <p:cNvSpPr/>
          <p:nvPr/>
        </p:nvSpPr>
        <p:spPr>
          <a:xfrm flipV="1">
            <a:off x="5580063" y="5084763"/>
            <a:ext cx="0" cy="649287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866" name="直接连接符 206865"/>
          <p:cNvSpPr/>
          <p:nvPr/>
        </p:nvSpPr>
        <p:spPr>
          <a:xfrm flipV="1">
            <a:off x="6011863" y="3141663"/>
            <a:ext cx="0" cy="574675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867" name="直接连接符 206866"/>
          <p:cNvSpPr/>
          <p:nvPr/>
        </p:nvSpPr>
        <p:spPr>
          <a:xfrm>
            <a:off x="3563938" y="1989138"/>
            <a:ext cx="287337" cy="0"/>
          </a:xfrm>
          <a:prstGeom prst="line">
            <a:avLst/>
          </a:prstGeom>
          <a:ln w="3810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8" name="文本框 206867"/>
          <p:cNvSpPr txBox="1"/>
          <p:nvPr/>
        </p:nvSpPr>
        <p:spPr>
          <a:xfrm>
            <a:off x="3276600" y="53213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认为</a:t>
            </a:r>
            <a:endParaRPr lang="zh-CN" altLang="en-US" sz="3600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6869" name="文本框 206868"/>
          <p:cNvSpPr txBox="1"/>
          <p:nvPr/>
        </p:nvSpPr>
        <p:spPr>
          <a:xfrm>
            <a:off x="3276600" y="33766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</a:t>
            </a:r>
            <a:endParaRPr lang="zh-CN" altLang="en-US" sz="3600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6870" name="文本框 206869"/>
          <p:cNvSpPr txBox="1"/>
          <p:nvPr/>
        </p:nvSpPr>
        <p:spPr>
          <a:xfrm>
            <a:off x="3779838" y="148431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当作</a:t>
            </a:r>
            <a:endParaRPr lang="zh-CN" altLang="en-US" sz="4000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6871" name="文本框 206870"/>
          <p:cNvSpPr txBox="1"/>
          <p:nvPr/>
        </p:nvSpPr>
        <p:spPr>
          <a:xfrm>
            <a:off x="6216650" y="3213100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他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当作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老师</a:t>
            </a:r>
            <a:endParaRPr lang="zh-CN" altLang="en-US" sz="3600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6872" name="文本框 206871"/>
          <p:cNvSpPr txBox="1"/>
          <p:nvPr/>
        </p:nvSpPr>
        <p:spPr>
          <a:xfrm>
            <a:off x="6372225" y="530066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认为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我美</a:t>
            </a:r>
            <a:endParaRPr lang="zh-CN" altLang="en-US" sz="3600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64" name="文本框 206872"/>
          <p:cNvSpPr txBox="1"/>
          <p:nvPr/>
        </p:nvSpPr>
        <p:spPr>
          <a:xfrm>
            <a:off x="395288" y="2492375"/>
            <a:ext cx="1296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名词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65" name="文本框 206873"/>
          <p:cNvSpPr txBox="1"/>
          <p:nvPr/>
        </p:nvSpPr>
        <p:spPr>
          <a:xfrm>
            <a:off x="250825" y="4581525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形容词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1466" name="图片 206874" descr="butterfly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088" y="620713"/>
            <a:ext cx="10001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0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20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0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20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20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0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0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20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20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2000"/>
                                        <p:tgtEl>
                                          <p:spTgt spid="20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68" grpId="0"/>
      <p:bldP spid="206869" grpId="0"/>
      <p:bldP spid="206870" grpId="0"/>
      <p:bldP spid="206871" grpId="0"/>
      <p:bldP spid="20687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标题 207873"/>
          <p:cNvSpPr>
            <a:spLocks noGrp="1"/>
          </p:cNvSpPr>
          <p:nvPr>
            <p:ph type="title"/>
          </p:nvPr>
        </p:nvSpPr>
        <p:spPr>
          <a:xfrm>
            <a:off x="250825" y="333375"/>
            <a:ext cx="8496300" cy="1439863"/>
          </a:xfrm>
          <a:ln/>
        </p:spPr>
        <p:txBody>
          <a:bodyPr anchor="ctr"/>
          <a:lstStyle/>
          <a:p>
            <a:r>
              <a:rPr lang="zh-CN" altLang="en-US" sz="3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意动用法：</a:t>
            </a:r>
            <a:r>
              <a:rPr lang="zh-CN" altLang="en-US" sz="38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动词</a:t>
            </a:r>
            <a:r>
              <a:rPr lang="zh-CN" altLang="en-US" sz="3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谓语</a:t>
            </a:r>
            <a:r>
              <a:rPr lang="zh-CN" altLang="en-US" sz="3800" b="1" dirty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对于宾语含有“认为它怎么样”的意思</a:t>
            </a:r>
            <a:r>
              <a:rPr lang="zh-CN" altLang="en-US" sz="3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的叫做意动用法。</a:t>
            </a:r>
            <a:endParaRPr lang="zh-CN" altLang="en-US" sz="3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7875" name="内容占位符 207874"/>
          <p:cNvSpPr>
            <a:spLocks noGrp="1"/>
          </p:cNvSpPr>
          <p:nvPr>
            <p:ph idx="1"/>
          </p:nvPr>
        </p:nvSpPr>
        <p:spPr>
          <a:xfrm>
            <a:off x="457200" y="1008063"/>
            <a:ext cx="8229600" cy="1371600"/>
          </a:xfrm>
          <a:ln/>
        </p:spPr>
        <p:txBody>
          <a:bodyPr anchor="t"/>
          <a:lstStyle/>
          <a:p>
            <a:pPr>
              <a:buNone/>
            </a:pPr>
            <a:endParaRPr lang="en-US" altLang="zh-CN" sz="3800" dirty="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sz="38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7876" name="文本框 207875"/>
          <p:cNvSpPr txBox="1"/>
          <p:nvPr/>
        </p:nvSpPr>
        <p:spPr>
          <a:xfrm>
            <a:off x="323850" y="2205038"/>
            <a:ext cx="8640763" cy="2120900"/>
          </a:xfrm>
          <a:prstGeom prst="rect">
            <a:avLst/>
          </a:prstGeom>
          <a:noFill/>
          <a:ln w="635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结构方式：</a:t>
            </a:r>
          </a:p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【动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形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宾</a:t>
            </a:r>
            <a:r>
              <a:rPr lang="en-US" altLang="en-US" sz="3800" b="1">
                <a:latin typeface="黑体" panose="02010609060101010101" pitchFamily="2" charset="-122"/>
                <a:ea typeface="黑体" panose="02010609060101010101" pitchFamily="2" charset="-122"/>
              </a:rPr>
              <a:t>】＝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【以】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宾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【为】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</a:p>
        </p:txBody>
      </p:sp>
      <p:sp>
        <p:nvSpPr>
          <p:cNvPr id="207877" name="文本框 207876"/>
          <p:cNvSpPr txBox="1"/>
          <p:nvPr/>
        </p:nvSpPr>
        <p:spPr>
          <a:xfrm>
            <a:off x="395288" y="4149725"/>
            <a:ext cx="8569325" cy="212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翻译形式：</a:t>
            </a:r>
          </a:p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“以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、“认为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、“把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当作</a:t>
            </a:r>
            <a:r>
              <a:rPr lang="en-US" altLang="zh-CN" sz="3800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en-US" altLang="zh-CN" sz="3800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  <p:bldP spid="207875" grpId="0" build="p"/>
      <p:bldP spid="207876" grpId="0"/>
      <p:bldP spid="20787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内容占位符 209921"/>
          <p:cNvSpPr>
            <a:spLocks noGrp="1"/>
          </p:cNvSpPr>
          <p:nvPr>
            <p:ph idx="1"/>
          </p:nvPr>
        </p:nvSpPr>
        <p:spPr>
          <a:xfrm>
            <a:off x="539750" y="333375"/>
            <a:ext cx="8424863" cy="6524625"/>
          </a:xfrm>
          <a:ln/>
        </p:spPr>
        <p:txBody>
          <a:bodyPr anchor="t"/>
          <a:lstStyle/>
          <a:p>
            <a:pPr>
              <a:lnSpc>
                <a:spcPct val="8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方正剪纸简体" pitchFamily="65" charset="-122"/>
                <a:ea typeface="方正剪纸简体" pitchFamily="65" charset="-122"/>
              </a:rPr>
              <a:t>动词为动用法</a:t>
            </a:r>
          </a:p>
          <a:p>
            <a:pPr>
              <a:lnSpc>
                <a:spcPct val="85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文言文中，有些动词所表示的动作，是主语表示的人为了（因为）宾语所表示的人或物而怎么样。如：“余与同社诸君子，哀斯墓之徒有其石也，而为之记”中的“哀”，就是“为</a:t>
            </a:r>
            <a:r>
              <a:rPr lang="en-US" altLang="zh-CN" sz="2800">
                <a:latin typeface="Arial" panose="020B0604020202020204" pitchFamily="34" charset="0"/>
                <a:ea typeface="方正剪纸简体" pitchFamily="65" charset="-122"/>
              </a:rPr>
              <a:t>……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哀怜”之意。</a:t>
            </a:r>
            <a:r>
              <a:rPr lang="en-US" altLang="zh-CN" sz="2800" b="1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以我和我们同社的诸位先生，惋惜这墓前空有一块石碑，就为它作了这篇碑记）</a:t>
            </a:r>
            <a:endParaRPr lang="zh-CN" altLang="en-US" sz="2400" b="1">
              <a:solidFill>
                <a:srgbClr val="FF0000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>
              <a:lnSpc>
                <a:spcPct val="85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①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既泣之三日，乃誓疗之</a:t>
            </a:r>
            <a:r>
              <a:rPr lang="zh-CN" altLang="en-US" sz="2000" b="1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（</a:t>
            </a:r>
            <a:r>
              <a:rPr lang="en-US" altLang="zh-CN" sz="2000" b="1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《</a:t>
            </a:r>
            <a:r>
              <a:rPr lang="zh-CN" altLang="en-US" sz="2000" b="1" dirty="0">
                <a:solidFill>
                  <a:srgbClr val="0000CC"/>
                </a:solidFill>
              </a:rPr>
              <a:t>病梅馆记</a:t>
            </a:r>
            <a:r>
              <a:rPr lang="en-US" altLang="zh-CN" sz="2000" b="1" dirty="0">
                <a:solidFill>
                  <a:srgbClr val="0000CC"/>
                </a:solidFill>
              </a:rPr>
              <a:t>》</a:t>
            </a:r>
            <a:r>
              <a:rPr lang="zh-CN" altLang="en-US" sz="2000" b="1" dirty="0">
                <a:solidFill>
                  <a:srgbClr val="0000CC"/>
                </a:solidFill>
              </a:rPr>
              <a:t>）</a:t>
            </a:r>
            <a:endParaRPr lang="zh-CN" altLang="en-US" sz="2000" b="1" dirty="0">
              <a:solidFill>
                <a:srgbClr val="0000CC"/>
              </a:solidFill>
              <a:latin typeface="方正剪纸简体" pitchFamily="65" charset="-122"/>
              <a:ea typeface="方正剪纸简体" pitchFamily="65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泣：为动用法，为</a:t>
            </a:r>
            <a:r>
              <a:rPr lang="en-US" altLang="zh-CN" sz="2800">
                <a:latin typeface="Arial" panose="020B0604020202020204" pitchFamily="34" charset="0"/>
                <a:ea typeface="方正剪纸简体" pitchFamily="65" charset="-122"/>
              </a:rPr>
              <a:t>……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哭泣</a:t>
            </a:r>
          </a:p>
          <a:p>
            <a:pPr>
              <a:lnSpc>
                <a:spcPct val="85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②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今亡亦死</a:t>
            </a: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举大计亦死</a:t>
            </a: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等死</a:t>
            </a: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死国可乎</a:t>
            </a:r>
            <a:r>
              <a:rPr lang="zh-CN" altLang="en-US" sz="2000" b="1" dirty="0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（</a:t>
            </a:r>
            <a:r>
              <a:rPr lang="en-US" altLang="zh-CN" sz="2000" b="1">
                <a:solidFill>
                  <a:srgbClr val="0000CC"/>
                </a:solidFill>
                <a:latin typeface="方正剪纸简体" pitchFamily="65" charset="-122"/>
                <a:ea typeface="方正剪纸简体" pitchFamily="65" charset="-122"/>
              </a:rPr>
              <a:t>《</a:t>
            </a:r>
            <a:r>
              <a:rPr lang="zh-CN" altLang="en-US" sz="2000" b="1" dirty="0">
                <a:solidFill>
                  <a:srgbClr val="0000CC"/>
                </a:solidFill>
              </a:rPr>
              <a:t>陈涉世家</a:t>
            </a:r>
            <a:r>
              <a:rPr lang="en-US" altLang="zh-CN" sz="2000" b="1" dirty="0">
                <a:solidFill>
                  <a:srgbClr val="0000CC"/>
                </a:solidFill>
              </a:rPr>
              <a:t>》</a:t>
            </a:r>
            <a:r>
              <a:rPr lang="zh-CN" altLang="en-US" sz="2000" b="1" dirty="0">
                <a:solidFill>
                  <a:srgbClr val="0000CC"/>
                </a:solidFill>
              </a:rPr>
              <a:t>）</a:t>
            </a:r>
            <a:endParaRPr lang="zh-CN" altLang="en-US" sz="2000" b="1" dirty="0">
              <a:solidFill>
                <a:srgbClr val="0000CC"/>
              </a:solidFill>
              <a:latin typeface="方正剪纸简体" pitchFamily="65" charset="-122"/>
              <a:ea typeface="方正剪纸简体" pitchFamily="65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死国：为国事而死</a:t>
            </a:r>
          </a:p>
          <a:p>
            <a:pPr>
              <a:lnSpc>
                <a:spcPct val="85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③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秦不哀吾之丧而伐吾同姓 </a:t>
            </a:r>
          </a:p>
          <a:p>
            <a:pPr>
              <a:lnSpc>
                <a:spcPct val="85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 哀：为</a:t>
            </a:r>
            <a:r>
              <a:rPr lang="en-US" altLang="zh-CN" sz="2800">
                <a:latin typeface="Arial" panose="020B0604020202020204" pitchFamily="34" charset="0"/>
                <a:ea typeface="方正剪纸简体" pitchFamily="65" charset="-122"/>
              </a:rPr>
              <a:t>……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哀悼</a:t>
            </a:r>
          </a:p>
          <a:p>
            <a:pPr>
              <a:lnSpc>
                <a:spcPct val="85000"/>
              </a:lnSpc>
            </a:pP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④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后人哀之而不鉴之</a:t>
            </a:r>
            <a:r>
              <a:rPr lang="en-US" altLang="zh-CN" sz="2800" dirty="0">
                <a:latin typeface="方正剪纸简体" pitchFamily="65" charset="-122"/>
                <a:ea typeface="方正剪纸简体" pitchFamily="65" charset="-122"/>
              </a:rPr>
              <a:t>,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亦使后人复哀后人也 </a:t>
            </a:r>
          </a:p>
          <a:p>
            <a:pPr>
              <a:lnSpc>
                <a:spcPct val="85000"/>
              </a:lnSpc>
            </a:pP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 哀：为</a:t>
            </a:r>
            <a:r>
              <a:rPr lang="en-US" altLang="zh-CN" sz="2800">
                <a:latin typeface="Arial" panose="020B0604020202020204" pitchFamily="34" charset="0"/>
                <a:ea typeface="方正剪纸简体" pitchFamily="65" charset="-122"/>
              </a:rPr>
              <a:t>……</a:t>
            </a:r>
            <a:r>
              <a:rPr lang="zh-CN" altLang="en-US" sz="2800" dirty="0">
                <a:latin typeface="方正剪纸简体" pitchFamily="65" charset="-122"/>
                <a:ea typeface="方正剪纸简体" pitchFamily="65" charset="-122"/>
              </a:rPr>
              <a:t>哀叹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9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9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9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9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9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9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9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9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26977"/>
          <p:cNvSpPr txBox="1"/>
          <p:nvPr/>
        </p:nvSpPr>
        <p:spPr>
          <a:xfrm>
            <a:off x="1116013" y="0"/>
            <a:ext cx="7777162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　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　</a:t>
            </a:r>
          </a:p>
        </p:txBody>
      </p:sp>
      <p:sp>
        <p:nvSpPr>
          <p:cNvPr id="126979" name="左大括号 126978"/>
          <p:cNvSpPr/>
          <p:nvPr/>
        </p:nvSpPr>
        <p:spPr>
          <a:xfrm>
            <a:off x="4427538" y="476250"/>
            <a:ext cx="144463" cy="1655763"/>
          </a:xfrm>
          <a:prstGeom prst="leftBrace">
            <a:avLst>
              <a:gd name="adj1" fmla="val 95513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342900" indent="-342900" algn="ctr" fontAlgn="base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0" name="文本框 126979"/>
          <p:cNvSpPr txBox="1"/>
          <p:nvPr/>
        </p:nvSpPr>
        <p:spPr>
          <a:xfrm>
            <a:off x="4572000" y="333375"/>
            <a:ext cx="4176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1、</a:t>
            </a:r>
            <a:r>
              <a:rPr lang="zh-CN" altLang="x-none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名词作一般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</a:t>
            </a:r>
            <a:endParaRPr lang="zh-CN" altLang="x-none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1" name="文本框 126980"/>
          <p:cNvSpPr txBox="1"/>
          <p:nvPr/>
        </p:nvSpPr>
        <p:spPr>
          <a:xfrm>
            <a:off x="4572000" y="765175"/>
            <a:ext cx="32750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2" name="文本框 126981"/>
          <p:cNvSpPr txBox="1"/>
          <p:nvPr/>
        </p:nvSpPr>
        <p:spPr>
          <a:xfrm>
            <a:off x="4572000" y="1196975"/>
            <a:ext cx="4321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名词使动用法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3" name="文本框 126982"/>
          <p:cNvSpPr txBox="1"/>
          <p:nvPr/>
        </p:nvSpPr>
        <p:spPr>
          <a:xfrm>
            <a:off x="4572000" y="1773238"/>
            <a:ext cx="3960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名词意动用法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4" name="文本框 126983"/>
          <p:cNvSpPr txBox="1"/>
          <p:nvPr/>
        </p:nvSpPr>
        <p:spPr>
          <a:xfrm>
            <a:off x="468313" y="2420938"/>
            <a:ext cx="3746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二、</a:t>
            </a:r>
            <a:r>
              <a:rPr lang="zh-CN" altLang="en-US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动词活用</a:t>
            </a:r>
            <a:endParaRPr lang="zh-CN" altLang="en-US" sz="40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8" name="左大括号 126984"/>
          <p:cNvSpPr/>
          <p:nvPr/>
        </p:nvSpPr>
        <p:spPr>
          <a:xfrm>
            <a:off x="4356100" y="2349500"/>
            <a:ext cx="215900" cy="1366838"/>
          </a:xfrm>
          <a:prstGeom prst="leftBrace">
            <a:avLst>
              <a:gd name="adj1" fmla="val 52728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26986" name="文本框 126985"/>
          <p:cNvSpPr txBox="1"/>
          <p:nvPr/>
        </p:nvSpPr>
        <p:spPr>
          <a:xfrm>
            <a:off x="4572000" y="2276475"/>
            <a:ext cx="3168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、动词作名词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7" name="文本框 126986"/>
          <p:cNvSpPr txBox="1"/>
          <p:nvPr/>
        </p:nvSpPr>
        <p:spPr>
          <a:xfrm>
            <a:off x="4572000" y="2708275"/>
            <a:ext cx="4176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、动词使动用法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88" name="文本框 126987"/>
          <p:cNvSpPr txBox="1"/>
          <p:nvPr/>
        </p:nvSpPr>
        <p:spPr>
          <a:xfrm>
            <a:off x="250825" y="4221163"/>
            <a:ext cx="4191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三、</a:t>
            </a:r>
            <a:r>
              <a:rPr lang="zh-CN" altLang="en-US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形容词活用</a:t>
            </a:r>
            <a:endParaRPr lang="zh-CN" altLang="en-US" sz="40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2" name="左大括号 126988"/>
          <p:cNvSpPr/>
          <p:nvPr/>
        </p:nvSpPr>
        <p:spPr>
          <a:xfrm>
            <a:off x="4356100" y="4076700"/>
            <a:ext cx="215900" cy="1655763"/>
          </a:xfrm>
          <a:prstGeom prst="leftBrace">
            <a:avLst>
              <a:gd name="adj1" fmla="val 63873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26990" name="文本框 126989"/>
          <p:cNvSpPr txBox="1"/>
          <p:nvPr/>
        </p:nvSpPr>
        <p:spPr>
          <a:xfrm>
            <a:off x="4572000" y="4005263"/>
            <a:ext cx="38877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、形容词作名词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1" name="文本框 126990"/>
          <p:cNvSpPr txBox="1"/>
          <p:nvPr/>
        </p:nvSpPr>
        <p:spPr>
          <a:xfrm>
            <a:off x="4572000" y="4365625"/>
            <a:ext cx="457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2、形容词作一般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</a:t>
            </a:r>
            <a:endParaRPr lang="zh-CN" altLang="x-none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2" name="文本框 126991"/>
          <p:cNvSpPr txBox="1"/>
          <p:nvPr/>
        </p:nvSpPr>
        <p:spPr>
          <a:xfrm>
            <a:off x="4572000" y="4797425"/>
            <a:ext cx="4321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、形容词使动用法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3" name="文本框 126992"/>
          <p:cNvSpPr txBox="1"/>
          <p:nvPr/>
        </p:nvSpPr>
        <p:spPr>
          <a:xfrm>
            <a:off x="4572000" y="5229225"/>
            <a:ext cx="4248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、形容词意动用法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4" name="文本框 126993"/>
          <p:cNvSpPr txBox="1"/>
          <p:nvPr/>
        </p:nvSpPr>
        <p:spPr>
          <a:xfrm>
            <a:off x="539750" y="981075"/>
            <a:ext cx="36782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一、</a:t>
            </a:r>
            <a:r>
              <a:rPr lang="zh-CN" altLang="en-US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名词活用</a:t>
            </a:r>
            <a:endParaRPr lang="zh-CN" altLang="en-US" sz="40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6995" name="文本框 126994"/>
          <p:cNvSpPr txBox="1"/>
          <p:nvPr/>
        </p:nvSpPr>
        <p:spPr>
          <a:xfrm>
            <a:off x="323850" y="120650"/>
            <a:ext cx="2700338" cy="787400"/>
          </a:xfrm>
          <a:prstGeom prst="rect">
            <a:avLst/>
          </a:prstGeom>
          <a:solidFill>
            <a:srgbClr val="FFFFFF"/>
          </a:solidFill>
          <a:ln w="85725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了解类型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6" name="文本框 126995"/>
          <p:cNvSpPr txBox="1"/>
          <p:nvPr/>
        </p:nvSpPr>
        <p:spPr>
          <a:xfrm>
            <a:off x="4427538" y="3068638"/>
            <a:ext cx="3887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3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动词意动用法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7" name="文本框 126996"/>
          <p:cNvSpPr txBox="1"/>
          <p:nvPr/>
        </p:nvSpPr>
        <p:spPr>
          <a:xfrm>
            <a:off x="4572000" y="3500438"/>
            <a:ext cx="3889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动词为动用法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998" name="文本框 126997"/>
          <p:cNvSpPr txBox="1"/>
          <p:nvPr/>
        </p:nvSpPr>
        <p:spPr>
          <a:xfrm>
            <a:off x="250825" y="5805488"/>
            <a:ext cx="3960813" cy="102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四、</a:t>
            </a:r>
            <a:r>
              <a:rPr lang="en-US" altLang="x-none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数词活用</a:t>
            </a:r>
            <a:endParaRPr lang="zh-CN" altLang="x-none" sz="40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x-none" sz="1400" noProof="1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0262" name="文本框 126998"/>
          <p:cNvSpPr txBox="1"/>
          <p:nvPr/>
        </p:nvSpPr>
        <p:spPr>
          <a:xfrm>
            <a:off x="4427538" y="5734050"/>
            <a:ext cx="4465637" cy="107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数词活用为一般动词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数词活用为形容词</a:t>
            </a:r>
          </a:p>
        </p:txBody>
      </p:sp>
      <p:sp>
        <p:nvSpPr>
          <p:cNvPr id="10263" name="左大括号 126999"/>
          <p:cNvSpPr/>
          <p:nvPr/>
        </p:nvSpPr>
        <p:spPr>
          <a:xfrm>
            <a:off x="4356100" y="5876925"/>
            <a:ext cx="71438" cy="692150"/>
          </a:xfrm>
          <a:prstGeom prst="leftBrace">
            <a:avLst>
              <a:gd name="adj1" fmla="val 80695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文本框 111617"/>
          <p:cNvSpPr txBox="1"/>
          <p:nvPr/>
        </p:nvSpPr>
        <p:spPr>
          <a:xfrm>
            <a:off x="684213" y="525463"/>
            <a:ext cx="3063875" cy="91440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“</a:t>
            </a:r>
            <a:r>
              <a:rPr lang="zh-CN" altLang="en-US" sz="54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怎么考”</a:t>
            </a:r>
            <a:r>
              <a:rPr lang="zh-CN" altLang="en-US" sz="44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40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1619" name="文本框 111618"/>
          <p:cNvSpPr txBox="1"/>
          <p:nvPr/>
        </p:nvSpPr>
        <p:spPr>
          <a:xfrm>
            <a:off x="395288" y="1557338"/>
            <a:ext cx="8353425" cy="383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下列句子中加点的词与“束氏日市肉啖之”一句中“日”用法不同的一项是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（）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A</a:t>
            </a:r>
            <a:r>
              <a:rPr lang="zh-CN" altLang="en-US" sz="3200" b="1" dirty="0">
                <a:latin typeface="宋体" panose="02010600030101010101" pitchFamily="2" charset="-122"/>
              </a:rPr>
              <a:t>．则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群</a:t>
            </a:r>
            <a:r>
              <a:rPr lang="zh-CN" altLang="en-US" sz="3200" b="1" dirty="0">
                <a:latin typeface="宋体" panose="02010600030101010101" pitchFamily="2" charset="-122"/>
              </a:rPr>
              <a:t>聚而笑之 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B</a:t>
            </a:r>
            <a:r>
              <a:rPr lang="zh-CN" altLang="en-US" sz="3200" b="1" dirty="0">
                <a:latin typeface="宋体" panose="02010600030101010101" pitchFamily="2" charset="-122"/>
              </a:rPr>
              <a:t>．吾得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兄</a:t>
            </a:r>
            <a:r>
              <a:rPr lang="zh-CN" altLang="en-US" sz="3200" b="1" dirty="0">
                <a:latin typeface="宋体" panose="02010600030101010101" pitchFamily="2" charset="-122"/>
              </a:rPr>
              <a:t>事之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宋体" panose="02010600030101010101" pitchFamily="2" charset="-122"/>
              </a:rPr>
              <a:t>．令两个蹲踞而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背</a:t>
            </a:r>
            <a:r>
              <a:rPr lang="zh-CN" altLang="en-US" sz="3200" b="1" dirty="0">
                <a:latin typeface="宋体" panose="02010600030101010101" pitchFamily="2" charset="-122"/>
              </a:rPr>
              <a:t>倚之 </a:t>
            </a: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D</a:t>
            </a:r>
            <a:r>
              <a:rPr lang="zh-CN" altLang="en-US" sz="3200" b="1" dirty="0">
                <a:latin typeface="宋体" panose="02010600030101010101" pitchFamily="2" charset="-122"/>
              </a:rPr>
              <a:t>．则直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前</a:t>
            </a:r>
            <a:r>
              <a:rPr lang="zh-CN" altLang="en-US" sz="3200" b="1" dirty="0">
                <a:latin typeface="宋体" panose="02010600030101010101" pitchFamily="2" charset="-122"/>
              </a:rPr>
              <a:t>诟虏帅失信</a:t>
            </a:r>
          </a:p>
        </p:txBody>
      </p:sp>
      <p:sp>
        <p:nvSpPr>
          <p:cNvPr id="111620" name="文本框 111619"/>
          <p:cNvSpPr txBox="1"/>
          <p:nvPr/>
        </p:nvSpPr>
        <p:spPr>
          <a:xfrm>
            <a:off x="755650" y="566738"/>
            <a:ext cx="2635250" cy="82391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单独设题</a:t>
            </a:r>
            <a:endParaRPr lang="zh-CN" altLang="en-US" sz="4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28" name="矩形 111627"/>
          <p:cNvSpPr/>
          <p:nvPr/>
        </p:nvSpPr>
        <p:spPr>
          <a:xfrm>
            <a:off x="468313" y="5475288"/>
            <a:ext cx="78486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ctr"/>
            <a:r>
              <a:rPr lang="en-US" altLang="zh-CN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D</a:t>
            </a:r>
            <a:r>
              <a:rPr lang="zh-CN" altLang="en-US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、名词作动词。文天祥</a:t>
            </a:r>
            <a:r>
              <a:rPr lang="en-US" altLang="zh-CN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指南录后序</a:t>
            </a:r>
            <a:r>
              <a:rPr lang="en-US" altLang="zh-CN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》 “</a:t>
            </a:r>
            <a:r>
              <a:rPr lang="zh-CN" altLang="en-US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予自度不得脱</a:t>
            </a:r>
            <a:r>
              <a:rPr lang="en-US" altLang="zh-CN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400" b="1" dirty="0">
                <a:solidFill>
                  <a:srgbClr val="0000CC"/>
                </a:solidFill>
                <a:latin typeface="方正卡通简体" pitchFamily="65" charset="-122"/>
                <a:ea typeface="方正卡通简体" pitchFamily="65" charset="-122"/>
              </a:rPr>
              <a:t>则直前诟虏帅失信”：我自料不能脱身，就径直走上前痛骂元军统帅不守信用。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/>
      <p:bldP spid="111618" grpId="1" animBg="1"/>
      <p:bldP spid="111619" grpId="0"/>
      <p:bldP spid="111620" grpId="0" animBg="1"/>
      <p:bldP spid="1116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文本框 112641"/>
          <p:cNvSpPr txBox="1"/>
          <p:nvPr/>
        </p:nvSpPr>
        <p:spPr>
          <a:xfrm>
            <a:off x="395288" y="1125538"/>
            <a:ext cx="8353425" cy="1506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 项籍之解而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东</a:t>
            </a:r>
            <a:r>
              <a:rPr lang="zh-CN" altLang="en-US" sz="4000" b="1" dirty="0">
                <a:latin typeface="宋体" panose="02010600030101010101" pitchFamily="2" charset="-122"/>
              </a:rPr>
              <a:t>，高帝亦欲罢兵归国。</a:t>
            </a:r>
          </a:p>
          <a:p>
            <a:pPr>
              <a:lnSpc>
                <a:spcPct val="115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皆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暮</a:t>
            </a:r>
            <a:r>
              <a:rPr lang="zh-CN" altLang="en-US" sz="4000" b="1" dirty="0">
                <a:latin typeface="宋体" panose="02010600030101010101" pitchFamily="2" charset="-122"/>
              </a:rPr>
              <a:t>至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朝</a:t>
            </a:r>
            <a:r>
              <a:rPr lang="zh-CN" altLang="en-US" sz="4000" b="1" dirty="0">
                <a:latin typeface="宋体" panose="02010600030101010101" pitchFamily="2" charset="-122"/>
              </a:rPr>
              <a:t>去，宁有顾惜心耶。</a:t>
            </a:r>
          </a:p>
        </p:txBody>
      </p:sp>
      <p:sp>
        <p:nvSpPr>
          <p:cNvPr id="112643" name="矩形 112642"/>
          <p:cNvSpPr/>
          <p:nvPr/>
        </p:nvSpPr>
        <p:spPr>
          <a:xfrm>
            <a:off x="395288" y="3573463"/>
            <a:ext cx="838993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latin typeface="方正卡通简体" pitchFamily="65" charset="-122"/>
                <a:ea typeface="方正卡通简体" pitchFamily="65" charset="-122"/>
              </a:rPr>
              <a:t>在项籍突破重围而向东败逃的时候</a:t>
            </a:r>
            <a:r>
              <a:rPr lang="en-US" altLang="zh-CN" sz="2800" b="1" dirty="0">
                <a:latin typeface="方正卡通简体" pitchFamily="65" charset="-122"/>
                <a:ea typeface="方正卡通简体" pitchFamily="65" charset="-122"/>
              </a:rPr>
              <a:t>,</a:t>
            </a:r>
            <a:r>
              <a:rPr lang="zh-CN" altLang="en-US" sz="2800" b="1" dirty="0">
                <a:latin typeface="方正卡通简体" pitchFamily="65" charset="-122"/>
                <a:ea typeface="方正卡通简体" pitchFamily="65" charset="-122"/>
              </a:rPr>
              <a:t>汉高帝也想收兵回国。全都是晚上来早上去，哪有顾念爱惜之心呢？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近几年的高考更多地是采用这种设题形式，而且与我们学过的课文密切相关。</a:t>
            </a:r>
          </a:p>
        </p:txBody>
      </p:sp>
      <p:sp>
        <p:nvSpPr>
          <p:cNvPr id="112644" name="文本框 112643"/>
          <p:cNvSpPr txBox="1"/>
          <p:nvPr/>
        </p:nvSpPr>
        <p:spPr>
          <a:xfrm>
            <a:off x="250825" y="404813"/>
            <a:ext cx="8312150" cy="7016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用某些实词作为题眼设置在翻译题中</a:t>
            </a:r>
            <a:endParaRPr lang="zh-CN" altLang="en-US" sz="4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30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/>
      <p:bldP spid="1126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5713"/>
          <p:cNvSpPr txBox="1"/>
          <p:nvPr/>
        </p:nvSpPr>
        <p:spPr>
          <a:xfrm>
            <a:off x="304800" y="762000"/>
            <a:ext cx="8610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比如，高考江苏卷： </a:t>
            </a:r>
          </a:p>
          <a:p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天大雨，烈风雷电，槐起衣冠而坐．</a:t>
            </a:r>
          </a:p>
        </p:txBody>
      </p:sp>
      <p:sp>
        <p:nvSpPr>
          <p:cNvPr id="115715" name="文本框 115714"/>
          <p:cNvSpPr txBox="1"/>
          <p:nvPr/>
        </p:nvSpPr>
        <p:spPr>
          <a:xfrm>
            <a:off x="228600" y="4038600"/>
            <a:ext cx="86423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明确：近几年的高考更多地是采用这种设题形式，而且与我们学过的课文密切相关。</a:t>
            </a:r>
          </a:p>
          <a:p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5716" name="矩形 115715"/>
          <p:cNvSpPr/>
          <p:nvPr/>
        </p:nvSpPr>
        <p:spPr>
          <a:xfrm>
            <a:off x="468313" y="2852738"/>
            <a:ext cx="82089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　　</a:t>
            </a:r>
            <a:r>
              <a:rPr lang="zh-CN" altLang="en-US" sz="3600" b="1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天下大雨，刮起狂风，雷鸣电闪，</a:t>
            </a:r>
          </a:p>
          <a:p>
            <a:r>
              <a:rPr lang="zh-CN" altLang="en-US" sz="3600" b="1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董槐起身穿衣戴帽坐着．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0"/>
    </p:bldLst>
  </p:timing>
</p:sld>
</file>

<file path=ppt/theme/theme1.xml><?xml version="1.0" encoding="utf-8"?>
<a:theme xmlns:a="http://schemas.openxmlformats.org/drawingml/2006/main" name="GLOBAL">
  <a:themeElements>
    <a:clrScheme name="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2C9CB"/>
      </a:accent6>
      <a:hlink>
        <a:srgbClr val="E5D093"/>
      </a:hlink>
      <a:folHlink>
        <a:srgbClr val="CCB374"/>
      </a:folHlink>
    </a:clrScheme>
    <a:fontScheme name="">
      <a:majorFont>
        <a:latin typeface="Times New Roman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4D4D4D"/>
        </a:lt1>
        <a:dk2>
          <a:srgbClr val="FFCC00"/>
        </a:dk2>
        <a:lt2>
          <a:srgbClr val="0000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CDCAF"/>
        </a:accent4>
        <a:accent5>
          <a:srgbClr val="FFCAAA"/>
        </a:accent5>
        <a:accent6>
          <a:srgbClr val="B78900"/>
        </a:accent6>
        <a:hlink>
          <a:srgbClr val="89874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2C9CB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68686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2C9CB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2C9CB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336699"/>
        </a:lt1>
        <a:dk2>
          <a:srgbClr val="FFFFCC"/>
        </a:dk2>
        <a:lt2>
          <a:srgbClr val="1B3753"/>
        </a:lt2>
        <a:accent1>
          <a:srgbClr val="BA8E46"/>
        </a:accent1>
        <a:accent2>
          <a:srgbClr val="46C0AF"/>
        </a:accent2>
        <a:accent3>
          <a:srgbClr val="ADB9CA"/>
        </a:accent3>
        <a:accent4>
          <a:srgbClr val="CACACA"/>
        </a:accent4>
        <a:accent5>
          <a:srgbClr val="D9C6B1"/>
        </a:accent5>
        <a:accent6>
          <a:srgbClr val="3EAC9D"/>
        </a:accent6>
        <a:hlink>
          <a:srgbClr val="93ACC3"/>
        </a:hlink>
        <a:folHlink>
          <a:srgbClr val="7897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5B789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99"/>
        </a:lt1>
        <a:dk2>
          <a:srgbClr val="FFF385"/>
        </a:dk2>
        <a:lt2>
          <a:srgbClr val="1B3753"/>
        </a:lt2>
        <a:accent1>
          <a:srgbClr val="9AE6C0"/>
        </a:accent1>
        <a:accent2>
          <a:srgbClr val="0099CC"/>
        </a:accent2>
        <a:accent3>
          <a:srgbClr val="AACACA"/>
        </a:accent3>
        <a:accent4>
          <a:srgbClr val="DCDCDC"/>
        </a:accent4>
        <a:accent5>
          <a:srgbClr val="CAF0DC"/>
        </a:accent5>
        <a:accent6>
          <a:srgbClr val="0089B7"/>
        </a:accent6>
        <a:hlink>
          <a:srgbClr val="33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17118B"/>
        </a:lt1>
        <a:dk2>
          <a:srgbClr val="FFFFCC"/>
        </a:dk2>
        <a:lt2>
          <a:srgbClr val="000000"/>
        </a:lt2>
        <a:accent1>
          <a:srgbClr val="B2B2B2"/>
        </a:accent1>
        <a:accent2>
          <a:srgbClr val="54ABB2"/>
        </a:accent2>
        <a:accent3>
          <a:srgbClr val="AAAAC5"/>
        </a:accent3>
        <a:accent4>
          <a:srgbClr val="CACACA"/>
        </a:accent4>
        <a:accent5>
          <a:srgbClr val="D5D5D5"/>
        </a:accent5>
        <a:accent6>
          <a:srgbClr val="4B999F"/>
        </a:accent6>
        <a:hlink>
          <a:srgbClr val="4F49A3"/>
        </a:hlink>
        <a:folHlink>
          <a:srgbClr val="2E25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GLOBAL</Template>
  <TotalTime>0</TotalTime>
  <Words>6706</Words>
  <Application>Microsoft Office PowerPoint</Application>
  <PresentationFormat>全屏显示(4:3)</PresentationFormat>
  <Paragraphs>534</Paragraphs>
  <Slides>58</Slides>
  <Notes>1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GLOBAL</vt:lpstr>
      <vt:lpstr>文言文阅读之实词                 词类活用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如何判别词类活用</vt:lpstr>
      <vt:lpstr>有些名词在文言文中却经常用做状语，在句中起修饰作用。如：“日削月割，以趋于亡”中的“日”“月”，都是名词作状语，翻译成一天天、一月月，合起来引申为慢慢、逐渐。</vt:lpstr>
      <vt:lpstr>名词活用为状语（比较）</vt:lpstr>
      <vt:lpstr>名词活用为状语（例句）</vt:lpstr>
      <vt:lpstr>幻灯片 14</vt:lpstr>
      <vt:lpstr>幻灯片 15</vt:lpstr>
      <vt:lpstr>名词活用为状语</vt:lpstr>
      <vt:lpstr>幻灯片 17</vt:lpstr>
      <vt:lpstr>幻灯片 18</vt:lpstr>
      <vt:lpstr>幻灯片 19</vt:lpstr>
      <vt:lpstr>名词活用为一般动词</vt:lpstr>
      <vt:lpstr>名词活用为一般动词规律</vt:lpstr>
      <vt:lpstr>名词活用为一般动词</vt:lpstr>
      <vt:lpstr>幻灯片 23</vt:lpstr>
      <vt:lpstr>幻灯片 24</vt:lpstr>
      <vt:lpstr>幻灯片 25</vt:lpstr>
      <vt:lpstr>幻灯片 26</vt:lpstr>
      <vt:lpstr>名词活用作动词规律小结：</vt:lpstr>
      <vt:lpstr>找一找：名词用作动词</vt:lpstr>
      <vt:lpstr>幻灯片 29</vt:lpstr>
      <vt:lpstr>名词的使动用法</vt:lpstr>
      <vt:lpstr>幻灯片 31</vt:lpstr>
      <vt:lpstr>名词的意动用法</vt:lpstr>
      <vt:lpstr>幻灯片 33</vt:lpstr>
      <vt:lpstr>幻灯片 34</vt:lpstr>
      <vt:lpstr>幻灯片 35</vt:lpstr>
      <vt:lpstr>回顾之前所学的内容</vt:lpstr>
      <vt:lpstr>幻灯片 37</vt:lpstr>
      <vt:lpstr>名词意动用法 在文言文中，有些名词带上宾语后，表示主语把宾语当作是什么。如：“其闻道也固先乎吾，吾从而师之”中的“师”，就是“以……为老师”的意思。 </vt:lpstr>
      <vt:lpstr>二、动词活用为名词</vt:lpstr>
      <vt:lpstr>幻灯片 40</vt:lpstr>
      <vt:lpstr>动词用作名词</vt:lpstr>
      <vt:lpstr>三、形容词活用为动词（例句）</vt:lpstr>
      <vt:lpstr>形容词用作动词</vt:lpstr>
      <vt:lpstr>四、形容词用作名词：文言文中，当形容词担任主语或宾语时，它已不再表示事物的性质或特征，而是表示具有某种性质或特征的人或事物。</vt:lpstr>
      <vt:lpstr>幻灯片 45</vt:lpstr>
      <vt:lpstr>你会翻译准确吗？</vt:lpstr>
      <vt:lpstr>回顾上节课的内容</vt:lpstr>
      <vt:lpstr>形容词活用为名词</vt:lpstr>
      <vt:lpstr>幻灯片 49</vt:lpstr>
      <vt:lpstr>幻灯片 50</vt:lpstr>
      <vt:lpstr>动词的使动用法 </vt:lpstr>
      <vt:lpstr>一、使动用法（比较）</vt:lpstr>
      <vt:lpstr>使动用法（例句）</vt:lpstr>
      <vt:lpstr>使动用法练习：</vt:lpstr>
      <vt:lpstr>二、意动用法（解说）</vt:lpstr>
      <vt:lpstr>意动用法（例句）</vt:lpstr>
      <vt:lpstr>意动用法：动词谓语对于宾语含有“认为它怎么样”的意思的叫做意动用法。</vt:lpstr>
      <vt:lpstr>幻灯片 58</vt:lpstr>
    </vt:vector>
  </TitlesOfParts>
  <Company>郑州市第九中学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赵自乾</dc:creator>
  <cp:lastModifiedBy>Administrator</cp:lastModifiedBy>
  <cp:revision>238</cp:revision>
  <dcterms:created xsi:type="dcterms:W3CDTF">2005-10-26T13:49:30Z</dcterms:created>
  <dcterms:modified xsi:type="dcterms:W3CDTF">2019-03-03T08:18:53Z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